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3F_9E26DC50.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omments/modernComment_14A_E53C7EBB.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44_E8C6DAEC.xml" ContentType="application/vnd.ms-powerpoint.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84"/>
  </p:notesMasterIdLst>
  <p:handoutMasterIdLst>
    <p:handoutMasterId r:id="rId85"/>
  </p:handoutMasterIdLst>
  <p:sldIdLst>
    <p:sldId id="282" r:id="rId5"/>
    <p:sldId id="283" r:id="rId6"/>
    <p:sldId id="302" r:id="rId7"/>
    <p:sldId id="303" r:id="rId8"/>
    <p:sldId id="304" r:id="rId9"/>
    <p:sldId id="305" r:id="rId10"/>
    <p:sldId id="306" r:id="rId11"/>
    <p:sldId id="307" r:id="rId12"/>
    <p:sldId id="308" r:id="rId13"/>
    <p:sldId id="309" r:id="rId14"/>
    <p:sldId id="319" r:id="rId15"/>
    <p:sldId id="311" r:id="rId16"/>
    <p:sldId id="284" r:id="rId17"/>
    <p:sldId id="313" r:id="rId18"/>
    <p:sldId id="295" r:id="rId19"/>
    <p:sldId id="312" r:id="rId20"/>
    <p:sldId id="331" r:id="rId21"/>
    <p:sldId id="298" r:id="rId22"/>
    <p:sldId id="333" r:id="rId23"/>
    <p:sldId id="315" r:id="rId24"/>
    <p:sldId id="316" r:id="rId25"/>
    <p:sldId id="325" r:id="rId26"/>
    <p:sldId id="322" r:id="rId27"/>
    <p:sldId id="334" r:id="rId28"/>
    <p:sldId id="317" r:id="rId29"/>
    <p:sldId id="318" r:id="rId30"/>
    <p:sldId id="323" r:id="rId31"/>
    <p:sldId id="329" r:id="rId32"/>
    <p:sldId id="330" r:id="rId33"/>
    <p:sldId id="380" r:id="rId34"/>
    <p:sldId id="299" r:id="rId35"/>
    <p:sldId id="324" r:id="rId36"/>
    <p:sldId id="263" r:id="rId37"/>
    <p:sldId id="336" r:id="rId38"/>
    <p:sldId id="335" r:id="rId39"/>
    <p:sldId id="337" r:id="rId40"/>
    <p:sldId id="338" r:id="rId41"/>
    <p:sldId id="340" r:id="rId42"/>
    <p:sldId id="339" r:id="rId43"/>
    <p:sldId id="341" r:id="rId44"/>
    <p:sldId id="342" r:id="rId45"/>
    <p:sldId id="343" r:id="rId46"/>
    <p:sldId id="344" r:id="rId47"/>
    <p:sldId id="345" r:id="rId48"/>
    <p:sldId id="346" r:id="rId49"/>
    <p:sldId id="348" r:id="rId50"/>
    <p:sldId id="349" r:id="rId51"/>
    <p:sldId id="350" r:id="rId52"/>
    <p:sldId id="387" r:id="rId53"/>
    <p:sldId id="357" r:id="rId54"/>
    <p:sldId id="353" r:id="rId55"/>
    <p:sldId id="354" r:id="rId56"/>
    <p:sldId id="378" r:id="rId57"/>
    <p:sldId id="379" r:id="rId58"/>
    <p:sldId id="382" r:id="rId59"/>
    <p:sldId id="359" r:id="rId60"/>
    <p:sldId id="326" r:id="rId61"/>
    <p:sldId id="356" r:id="rId62"/>
    <p:sldId id="355" r:id="rId63"/>
    <p:sldId id="363" r:id="rId64"/>
    <p:sldId id="365" r:id="rId65"/>
    <p:sldId id="367" r:id="rId66"/>
    <p:sldId id="370" r:id="rId67"/>
    <p:sldId id="372" r:id="rId68"/>
    <p:sldId id="373" r:id="rId69"/>
    <p:sldId id="374" r:id="rId70"/>
    <p:sldId id="358" r:id="rId71"/>
    <p:sldId id="279" r:id="rId72"/>
    <p:sldId id="364" r:id="rId73"/>
    <p:sldId id="366" r:id="rId74"/>
    <p:sldId id="369" r:id="rId75"/>
    <p:sldId id="371" r:id="rId76"/>
    <p:sldId id="375" r:id="rId77"/>
    <p:sldId id="376" r:id="rId78"/>
    <p:sldId id="377" r:id="rId79"/>
    <p:sldId id="381" r:id="rId80"/>
    <p:sldId id="385" r:id="rId81"/>
    <p:sldId id="362" r:id="rId82"/>
    <p:sldId id="260" r:id="rId83"/>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B0A7C2F-FCE1-9A07-64E3-1D0196924CE1}" name="Sarah Striethorst" initials="SS" userId="S::sarah.striethorst_stud-mail.uni-wuerzburg.de#ext#@uirs.onmicrosoft.com::01038173-075f-4ec3-83c9-cbc5286de218" providerId="AD"/>
  <p188:author id="{F400AC91-217F-91B6-1BF4-6CCCB2CD4C3A}" name="Kerstin Ströbel" initials="KS" userId="S::kerstin.stroebel1_uni-wuerzburg.de#ext#@uirs.onmicrosoft.com::24afe4cb-1ad5-41f3-806e-f9fe94a3d3ab" providerId="AD"/>
  <p188:author id="{35E8EDFB-92B5-6645-BDC7-05E365FB0EA1}" name="Kerstin Ströbel" initials="KS" userId="S::kerstin.stroebel1@uni-wuerzburg.de::10a1ae8c-8205-4237-886a-263278776f9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0D6"/>
    <a:srgbClr val="F5F5F5"/>
    <a:srgbClr val="CDE3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289255-117A-C74F-B1E1-4CAFF9028C4A}" v="28" dt="2025-11-19T15:11:14.6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520" y="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microsoft.com/office/2016/11/relationships/changesInfo" Target="changesInfos/changesInfo1.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theme" Target="theme/theme1.xml"/><Relationship Id="rId9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microsoft.com/office/2018/10/relationships/authors" Target="author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viewProps" Target="viewProp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rstin Ströbel" userId="S::kerstin.stroebel1_uni-wuerzburg.de#ext#@uirs.onmicrosoft.com::24afe4cb-1ad5-41f3-806e-f9fe94a3d3ab" providerId="AD" clId="Web-{70289255-117A-C74F-B1E1-4CAFF9028C4A}"/>
    <pc:docChg chg="modSld">
      <pc:chgData name="Kerstin Ströbel" userId="S::kerstin.stroebel1_uni-wuerzburg.de#ext#@uirs.onmicrosoft.com::24afe4cb-1ad5-41f3-806e-f9fe94a3d3ab" providerId="AD" clId="Web-{70289255-117A-C74F-B1E1-4CAFF9028C4A}" dt="2025-11-19T15:11:14.674" v="25" actId="20577"/>
      <pc:docMkLst>
        <pc:docMk/>
      </pc:docMkLst>
      <pc:sldChg chg="modSp">
        <pc:chgData name="Kerstin Ströbel" userId="S::kerstin.stroebel1_uni-wuerzburg.de#ext#@uirs.onmicrosoft.com::24afe4cb-1ad5-41f3-806e-f9fe94a3d3ab" providerId="AD" clId="Web-{70289255-117A-C74F-B1E1-4CAFF9028C4A}" dt="2025-11-19T15:10:45.206" v="13" actId="20577"/>
        <pc:sldMkLst>
          <pc:docMk/>
          <pc:sldMk cId="2346916168" sldId="299"/>
        </pc:sldMkLst>
        <pc:spChg chg="mod">
          <ac:chgData name="Kerstin Ströbel" userId="S::kerstin.stroebel1_uni-wuerzburg.de#ext#@uirs.onmicrosoft.com::24afe4cb-1ad5-41f3-806e-f9fe94a3d3ab" providerId="AD" clId="Web-{70289255-117A-C74F-B1E1-4CAFF9028C4A}" dt="2025-11-19T15:10:41.033" v="10" actId="20577"/>
          <ac:spMkLst>
            <pc:docMk/>
            <pc:sldMk cId="2346916168" sldId="299"/>
            <ac:spMk id="10" creationId="{4D1939B0-DE34-7BAA-927C-B49AD0F88902}"/>
          </ac:spMkLst>
        </pc:spChg>
        <pc:spChg chg="mod">
          <ac:chgData name="Kerstin Ströbel" userId="S::kerstin.stroebel1_uni-wuerzburg.de#ext#@uirs.onmicrosoft.com::24afe4cb-1ad5-41f3-806e-f9fe94a3d3ab" providerId="AD" clId="Web-{70289255-117A-C74F-B1E1-4CAFF9028C4A}" dt="2025-11-19T15:10:45.206" v="13" actId="20577"/>
          <ac:spMkLst>
            <pc:docMk/>
            <pc:sldMk cId="2346916168" sldId="299"/>
            <ac:spMk id="11" creationId="{A6DF2FCD-A3B8-C480-74F0-8149C284ABEB}"/>
          </ac:spMkLst>
        </pc:spChg>
      </pc:sldChg>
      <pc:sldChg chg="modSp">
        <pc:chgData name="Kerstin Ströbel" userId="S::kerstin.stroebel1_uni-wuerzburg.de#ext#@uirs.onmicrosoft.com::24afe4cb-1ad5-41f3-806e-f9fe94a3d3ab" providerId="AD" clId="Web-{70289255-117A-C74F-B1E1-4CAFF9028C4A}" dt="2025-11-19T15:11:14.674" v="25" actId="20577"/>
        <pc:sldMkLst>
          <pc:docMk/>
          <pc:sldMk cId="3905346284" sldId="324"/>
        </pc:sldMkLst>
        <pc:spChg chg="mod">
          <ac:chgData name="Kerstin Ströbel" userId="S::kerstin.stroebel1_uni-wuerzburg.de#ext#@uirs.onmicrosoft.com::24afe4cb-1ad5-41f3-806e-f9fe94a3d3ab" providerId="AD" clId="Web-{70289255-117A-C74F-B1E1-4CAFF9028C4A}" dt="2025-11-19T15:11:14.674" v="25" actId="20577"/>
          <ac:spMkLst>
            <pc:docMk/>
            <pc:sldMk cId="3905346284" sldId="324"/>
            <ac:spMk id="10" creationId="{8FDB0952-5B8F-E3CD-F23A-083CA76F23FF}"/>
          </ac:spMkLst>
        </pc:spChg>
        <pc:spChg chg="mod">
          <ac:chgData name="Kerstin Ströbel" userId="S::kerstin.stroebel1_uni-wuerzburg.de#ext#@uirs.onmicrosoft.com::24afe4cb-1ad5-41f3-806e-f9fe94a3d3ab" providerId="AD" clId="Web-{70289255-117A-C74F-B1E1-4CAFF9028C4A}" dt="2025-11-19T15:11:06.190" v="23" actId="20577"/>
          <ac:spMkLst>
            <pc:docMk/>
            <pc:sldMk cId="3905346284" sldId="324"/>
            <ac:spMk id="11" creationId="{1ED82803-57BB-1EB2-F671-DE1ADC367BC6}"/>
          </ac:spMkLst>
        </pc:spChg>
      </pc:sldChg>
    </pc:docChg>
  </pc:docChgLst>
</pc:chgInfo>
</file>

<file path=ppt/comments/modernComment_13F_9E26DC50.xml><?xml version="1.0" encoding="utf-8"?>
<p188:cmLst xmlns:a="http://schemas.openxmlformats.org/drawingml/2006/main" xmlns:r="http://schemas.openxmlformats.org/officeDocument/2006/relationships" xmlns:p188="http://schemas.microsoft.com/office/powerpoint/2018/8/main">
  <p188:cm id="{FD3B15F2-1810-45D0-AC3B-D4BAEE8F3F39}" authorId="{F400AC91-217F-91B6-1BF4-6CCCB2CD4C3A}" created="2025-04-22T08:11:43.537">
    <pc:sldMkLst xmlns:pc="http://schemas.microsoft.com/office/powerpoint/2013/main/command">
      <pc:docMk/>
      <pc:sldMk cId="2653346896" sldId="319"/>
    </pc:sldMkLst>
    <p188:replyLst>
      <p188:reply id="{0204B9F0-948F-4D36-9B29-9B5A3A87DA61}" authorId="{F400AC91-217F-91B6-1BF4-6CCCB2CD4C3A}" created="2025-04-22T08:12:55.411">
        <p188:txBody>
          <a:bodyPr/>
          <a:lstStyle/>
          <a:p>
            <a:r>
              <a:rPr lang="en-US"/>
              <a:t>see example within slide 11</a:t>
            </a:r>
          </a:p>
        </p188:txBody>
      </p188:reply>
    </p188:replyLst>
    <p188:txBody>
      <a:bodyPr/>
      <a:lstStyle/>
      <a:p>
        <a:r>
          <a:rPr lang="en-US"/>
          <a:t>Where can we insert the Questions for Reflection best? Should they be integrated within the PPT or should we just include them and refer in a small area to the briefing sheets?</a:t>
        </a:r>
      </a:p>
    </p188:txBody>
  </p188:cm>
</p188:cmLst>
</file>

<file path=ppt/comments/modernComment_144_E8C6DAEC.xml><?xml version="1.0" encoding="utf-8"?>
<p188:cmLst xmlns:a="http://schemas.openxmlformats.org/drawingml/2006/main" xmlns:r="http://schemas.openxmlformats.org/officeDocument/2006/relationships" xmlns:p188="http://schemas.microsoft.com/office/powerpoint/2018/8/main">
  <p188:cm id="{BFCE02BA-2771-4667-AC3C-782E15A6BD69}" authorId="{F400AC91-217F-91B6-1BF4-6CCCB2CD4C3A}" status="resolved" created="2025-04-09T08:31:31.764" complete="100000">
    <ac:deMkLst xmlns:ac="http://schemas.microsoft.com/office/drawing/2013/main/command">
      <pc:docMk xmlns:pc="http://schemas.microsoft.com/office/powerpoint/2013/main/command"/>
      <pc:sldMk xmlns:pc="http://schemas.microsoft.com/office/powerpoint/2013/main/command" cId="3905346284" sldId="324"/>
      <ac:spMk id="11" creationId="{1ED82803-57BB-1EB2-F671-DE1ADC367BC6}"/>
    </ac:deMkLst>
    <p188:txBody>
      <a:bodyPr/>
      <a:lstStyle/>
      <a:p>
        <a:r>
          <a:rPr lang="en-US"/>
          <a:t>Sort Sources</a:t>
        </a:r>
      </a:p>
    </p188:txBody>
  </p188:cm>
</p188:cmLst>
</file>

<file path=ppt/comments/modernComment_14A_E53C7EBB.xml><?xml version="1.0" encoding="utf-8"?>
<p188:cmLst xmlns:a="http://schemas.openxmlformats.org/drawingml/2006/main" xmlns:r="http://schemas.openxmlformats.org/officeDocument/2006/relationships" xmlns:p188="http://schemas.microsoft.com/office/powerpoint/2018/8/main">
  <p188:cm id="{9EA47FA1-4C16-4A8F-A60B-3B1E7BD9B857}" authorId="{F400AC91-217F-91B6-1BF4-6CCCB2CD4C3A}" created="2025-04-10T08:01:56.301">
    <ac:txMkLst xmlns:ac="http://schemas.microsoft.com/office/drawing/2013/main/command">
      <pc:docMk xmlns:pc="http://schemas.microsoft.com/office/powerpoint/2013/main/command"/>
      <pc:sldMk xmlns:pc="http://schemas.microsoft.com/office/powerpoint/2013/main/command" cId="3845947067" sldId="330"/>
      <ac:spMk id="3" creationId="{758AF7C0-EF33-B0DC-5D37-5793B78EF081}"/>
      <ac:txMk cp="0" len="27">
        <ac:context len="28" hash="1776434923"/>
      </ac:txMk>
    </ac:txMkLst>
    <p188:pos x="4998816" y="390645"/>
    <p188:txBody>
      <a:bodyPr/>
      <a:lstStyle/>
      <a:p>
        <a:r>
          <a:rPr lang="en-US"/>
          <a:t>@Sarah: würdest du hier übereinstimmen oder fehlt etwas? Ist das zu schwammig formuliert? Danke für deine Einschätzung!</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FE2998-144A-4E3A-A003-18A5F3C37AD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8D37D5B5-9B1F-4F90-8E58-B0C3AFDA9686}">
      <dgm:prSet phldrT="[Text]" custT="1"/>
      <dgm:spPr>
        <a:solidFill>
          <a:schemeClr val="accent1">
            <a:lumMod val="20000"/>
            <a:lumOff val="80000"/>
          </a:schemeClr>
        </a:solidFill>
      </dgm:spPr>
      <dgm:t>
        <a:bodyPr/>
        <a:lstStyle/>
        <a:p>
          <a:r>
            <a:rPr lang="en-GB" sz="1200" b="1" noProof="0">
              <a:solidFill>
                <a:schemeClr val="tx1"/>
              </a:solidFill>
            </a:rPr>
            <a:t>Structural</a:t>
          </a:r>
          <a:r>
            <a:rPr lang="de-DE" sz="1200" b="1">
              <a:solidFill>
                <a:schemeClr val="tx1"/>
              </a:solidFill>
            </a:rPr>
            <a:t> Connectivity (Landscape Connectivity)</a:t>
          </a:r>
        </a:p>
      </dgm:t>
    </dgm:pt>
    <dgm:pt modelId="{3806487E-A062-48D1-AC15-128410935DEC}" type="parTrans" cxnId="{DD6A8DFE-0FA3-433F-85C4-21D5D3F64522}">
      <dgm:prSet/>
      <dgm:spPr/>
      <dgm:t>
        <a:bodyPr/>
        <a:lstStyle/>
        <a:p>
          <a:endParaRPr lang="de-DE"/>
        </a:p>
      </dgm:t>
    </dgm:pt>
    <dgm:pt modelId="{24C6B5F4-1747-4FD6-B372-908963928D2D}" type="sibTrans" cxnId="{DD6A8DFE-0FA3-433F-85C4-21D5D3F64522}">
      <dgm:prSet/>
      <dgm:spPr/>
      <dgm:t>
        <a:bodyPr/>
        <a:lstStyle/>
        <a:p>
          <a:endParaRPr lang="de-DE"/>
        </a:p>
      </dgm:t>
    </dgm:pt>
    <dgm:pt modelId="{476265FD-DDDA-44DB-A336-4CAE529F3B67}">
      <dgm:prSet phldrT="[Text]" custT="1"/>
      <dgm:spPr/>
      <dgm:t>
        <a:bodyPr anchor="ctr"/>
        <a:lstStyle/>
        <a:p>
          <a:pPr>
            <a:spcBef>
              <a:spcPts val="200"/>
            </a:spcBef>
          </a:pPr>
          <a:r>
            <a:rPr lang="en-GB" sz="1200" noProof="0"/>
            <a:t>Refers to the physical conditions of the territory (e.g. landscape, space), influenced by land use, topography, level of fragmentation, the presence of infrastructure </a:t>
          </a:r>
          <a:r>
            <a:rPr lang="de-DE" sz="1200"/>
            <a:t>(</a:t>
          </a:r>
          <a:r>
            <a:rPr lang="de-DE" sz="1200" err="1"/>
            <a:t>Favilli</a:t>
          </a:r>
          <a:r>
            <a:rPr lang="de-DE" sz="1200"/>
            <a:t> et al., 2015, 2017, 2023)</a:t>
          </a:r>
          <a:endParaRPr lang="en-GB" sz="1200" noProof="0"/>
        </a:p>
      </dgm:t>
    </dgm:pt>
    <dgm:pt modelId="{E7B80E77-5455-4FE3-B9FC-CE7B8AC36D97}" type="parTrans" cxnId="{E24A11C6-D65B-48DF-966A-42F5EC65ED48}">
      <dgm:prSet/>
      <dgm:spPr/>
      <dgm:t>
        <a:bodyPr/>
        <a:lstStyle/>
        <a:p>
          <a:endParaRPr lang="de-DE"/>
        </a:p>
      </dgm:t>
    </dgm:pt>
    <dgm:pt modelId="{FA814217-BE7C-41B5-9F6F-5170432EFEF0}" type="sibTrans" cxnId="{E24A11C6-D65B-48DF-966A-42F5EC65ED48}">
      <dgm:prSet/>
      <dgm:spPr/>
      <dgm:t>
        <a:bodyPr/>
        <a:lstStyle/>
        <a:p>
          <a:endParaRPr lang="de-DE"/>
        </a:p>
      </dgm:t>
    </dgm:pt>
    <dgm:pt modelId="{D2964FE5-246D-46AE-BCB0-9A43D5EC36F5}">
      <dgm:prSet phldrT="[Text]" custT="1"/>
      <dgm:spPr>
        <a:solidFill>
          <a:schemeClr val="accent1">
            <a:lumMod val="20000"/>
            <a:lumOff val="80000"/>
          </a:schemeClr>
        </a:solidFill>
      </dgm:spPr>
      <dgm:t>
        <a:bodyPr/>
        <a:lstStyle/>
        <a:p>
          <a:r>
            <a:rPr lang="de-DE" sz="1200" b="1" err="1">
              <a:solidFill>
                <a:schemeClr val="tx1"/>
              </a:solidFill>
            </a:rPr>
            <a:t>Functional</a:t>
          </a:r>
          <a:r>
            <a:rPr lang="de-DE" sz="1200" b="1">
              <a:solidFill>
                <a:schemeClr val="tx1"/>
              </a:solidFill>
            </a:rPr>
            <a:t> Connectivity (</a:t>
          </a:r>
          <a:r>
            <a:rPr lang="de-DE" sz="1200" b="1" err="1">
              <a:solidFill>
                <a:schemeClr val="tx1"/>
              </a:solidFill>
            </a:rPr>
            <a:t>Species-Specific</a:t>
          </a:r>
          <a:r>
            <a:rPr lang="de-DE" sz="1200" b="1">
              <a:solidFill>
                <a:schemeClr val="tx1"/>
              </a:solidFill>
            </a:rPr>
            <a:t> Connectivity)</a:t>
          </a:r>
        </a:p>
      </dgm:t>
    </dgm:pt>
    <dgm:pt modelId="{86EDB239-720E-4049-83D6-AE6949F0F182}" type="parTrans" cxnId="{016B7E5B-04E5-4BFD-A052-2EFF43AF4144}">
      <dgm:prSet/>
      <dgm:spPr/>
      <dgm:t>
        <a:bodyPr/>
        <a:lstStyle/>
        <a:p>
          <a:endParaRPr lang="de-DE"/>
        </a:p>
      </dgm:t>
    </dgm:pt>
    <dgm:pt modelId="{486B864F-7383-48A1-948D-8D1BFDD1BA1F}" type="sibTrans" cxnId="{016B7E5B-04E5-4BFD-A052-2EFF43AF4144}">
      <dgm:prSet/>
      <dgm:spPr/>
      <dgm:t>
        <a:bodyPr/>
        <a:lstStyle/>
        <a:p>
          <a:endParaRPr lang="de-DE"/>
        </a:p>
      </dgm:t>
    </dgm:pt>
    <dgm:pt modelId="{4F4A94B7-884A-4F85-BC96-60423F7019FA}">
      <dgm:prSet phldrT="[Text]" custT="1"/>
      <dgm:spPr/>
      <dgm:t>
        <a:bodyPr anchor="ctr"/>
        <a:lstStyle/>
        <a:p>
          <a:r>
            <a:rPr lang="en-GB" sz="1200" noProof="0"/>
            <a:t>Refers to the behaviour of species with their environment, driven solely by their ecological needs and behaviour</a:t>
          </a:r>
        </a:p>
      </dgm:t>
    </dgm:pt>
    <dgm:pt modelId="{6B2910A9-E907-4896-B844-12BE46EE5E31}" type="parTrans" cxnId="{00BE6F93-7344-4C6F-B95E-37F7A886D5A4}">
      <dgm:prSet/>
      <dgm:spPr/>
      <dgm:t>
        <a:bodyPr/>
        <a:lstStyle/>
        <a:p>
          <a:endParaRPr lang="de-DE"/>
        </a:p>
      </dgm:t>
    </dgm:pt>
    <dgm:pt modelId="{269769DD-541B-4656-BBE0-5CC59F8E6F06}" type="sibTrans" cxnId="{00BE6F93-7344-4C6F-B95E-37F7A886D5A4}">
      <dgm:prSet/>
      <dgm:spPr/>
      <dgm:t>
        <a:bodyPr/>
        <a:lstStyle/>
        <a:p>
          <a:endParaRPr lang="de-DE"/>
        </a:p>
      </dgm:t>
    </dgm:pt>
    <dgm:pt modelId="{B82FD1D0-2791-4363-9E51-06E6F32CAF1B}">
      <dgm:prSet phldrT="[Text]" custT="1"/>
      <dgm:spPr/>
      <dgm:t>
        <a:bodyPr anchor="ctr"/>
        <a:lstStyle/>
        <a:p>
          <a:pPr>
            <a:spcBef>
              <a:spcPts val="200"/>
            </a:spcBef>
          </a:pPr>
          <a:r>
            <a:rPr lang="en-GB" sz="1200" noProof="0"/>
            <a:t>IUCN: “a measure of habitat permeability based on the physical features and arrangements of habitat patches, disturbances, and other land, freshwater or seascape elements presumed to be important for organisms to move through their environment” (Hilty et al., 2020).</a:t>
          </a:r>
        </a:p>
      </dgm:t>
    </dgm:pt>
    <dgm:pt modelId="{018A1B28-1DB6-4146-A08E-1B3890056469}" type="parTrans" cxnId="{DDB027A1-F17E-4AB4-84A0-01FD34F15DE0}">
      <dgm:prSet/>
      <dgm:spPr/>
      <dgm:t>
        <a:bodyPr/>
        <a:lstStyle/>
        <a:p>
          <a:endParaRPr lang="de-DE"/>
        </a:p>
      </dgm:t>
    </dgm:pt>
    <dgm:pt modelId="{15225303-997B-49C1-807A-02A5152AE1D6}" type="sibTrans" cxnId="{DDB027A1-F17E-4AB4-84A0-01FD34F15DE0}">
      <dgm:prSet/>
      <dgm:spPr/>
      <dgm:t>
        <a:bodyPr/>
        <a:lstStyle/>
        <a:p>
          <a:endParaRPr lang="de-DE"/>
        </a:p>
      </dgm:t>
    </dgm:pt>
    <dgm:pt modelId="{E518D881-5BD1-4A3B-9507-27473795A256}">
      <dgm:prSet phldrT="[Text]" custT="1"/>
      <dgm:spPr/>
      <dgm:t>
        <a:bodyPr anchor="ctr"/>
        <a:lstStyle/>
        <a:p>
          <a:r>
            <a:rPr lang="en-GB" sz="1200" noProof="0"/>
            <a:t>Challenges: High data requirements (specific habitat requirements, dispersal behaviour, </a:t>
          </a:r>
          <a:r>
            <a:rPr lang="en-GB" sz="1200" noProof="0" err="1"/>
            <a:t>polulation</a:t>
          </a:r>
          <a:r>
            <a:rPr lang="en-GB" sz="1200" noProof="0"/>
            <a:t> dynamics…) and limited representation of biodiversity (focus on one or a few species) (</a:t>
          </a:r>
          <a:r>
            <a:rPr lang="de-DE" sz="1200" err="1"/>
            <a:t>Favilli</a:t>
          </a:r>
          <a:r>
            <a:rPr lang="de-DE" sz="1200"/>
            <a:t> et al., 2017)</a:t>
          </a:r>
          <a:endParaRPr lang="en-GB" sz="1200" noProof="0"/>
        </a:p>
      </dgm:t>
    </dgm:pt>
    <dgm:pt modelId="{D17EFDD5-D79A-4DD0-87EC-30576A5B6E50}" type="sibTrans" cxnId="{4848A97B-1642-4093-ACE1-331C3A24E056}">
      <dgm:prSet/>
      <dgm:spPr/>
      <dgm:t>
        <a:bodyPr/>
        <a:lstStyle/>
        <a:p>
          <a:endParaRPr lang="de-DE"/>
        </a:p>
      </dgm:t>
    </dgm:pt>
    <dgm:pt modelId="{2E27358A-BD2E-4979-BAF9-88280DB26251}" type="parTrans" cxnId="{4848A97B-1642-4093-ACE1-331C3A24E056}">
      <dgm:prSet/>
      <dgm:spPr/>
      <dgm:t>
        <a:bodyPr/>
        <a:lstStyle/>
        <a:p>
          <a:endParaRPr lang="de-DE"/>
        </a:p>
      </dgm:t>
    </dgm:pt>
    <dgm:pt modelId="{968538CD-E2DD-4CA8-9412-D8850D4DAB7B}" type="pres">
      <dgm:prSet presAssocID="{47FE2998-144A-4E3A-A003-18A5F3C37AD2}" presName="linear" presStyleCnt="0">
        <dgm:presLayoutVars>
          <dgm:animLvl val="lvl"/>
          <dgm:resizeHandles val="exact"/>
        </dgm:presLayoutVars>
      </dgm:prSet>
      <dgm:spPr/>
    </dgm:pt>
    <dgm:pt modelId="{CD54FE17-7404-4FAB-836E-9DA25A5A03A5}" type="pres">
      <dgm:prSet presAssocID="{8D37D5B5-9B1F-4F90-8E58-B0C3AFDA9686}" presName="parentText" presStyleLbl="node1" presStyleIdx="0" presStyleCnt="2" custScaleY="39788">
        <dgm:presLayoutVars>
          <dgm:chMax val="0"/>
          <dgm:bulletEnabled val="1"/>
        </dgm:presLayoutVars>
      </dgm:prSet>
      <dgm:spPr>
        <a:prstGeom prst="rect">
          <a:avLst/>
        </a:prstGeom>
      </dgm:spPr>
    </dgm:pt>
    <dgm:pt modelId="{FD2AF9EE-3C7D-4DC8-B631-0D77D222FBFA}" type="pres">
      <dgm:prSet presAssocID="{8D37D5B5-9B1F-4F90-8E58-B0C3AFDA9686}" presName="childText" presStyleLbl="revTx" presStyleIdx="0" presStyleCnt="2">
        <dgm:presLayoutVars>
          <dgm:bulletEnabled val="1"/>
        </dgm:presLayoutVars>
      </dgm:prSet>
      <dgm:spPr/>
    </dgm:pt>
    <dgm:pt modelId="{C434C7E9-E3D3-4E37-9F6E-5B04033F34CD}" type="pres">
      <dgm:prSet presAssocID="{D2964FE5-246D-46AE-BCB0-9A43D5EC36F5}" presName="parentText" presStyleLbl="node1" presStyleIdx="1" presStyleCnt="2" custScaleY="40486">
        <dgm:presLayoutVars>
          <dgm:chMax val="0"/>
          <dgm:bulletEnabled val="1"/>
        </dgm:presLayoutVars>
      </dgm:prSet>
      <dgm:spPr>
        <a:prstGeom prst="rect">
          <a:avLst/>
        </a:prstGeom>
      </dgm:spPr>
    </dgm:pt>
    <dgm:pt modelId="{BAE94CC4-8EA5-48D5-BAD9-F0C60225056B}" type="pres">
      <dgm:prSet presAssocID="{D2964FE5-246D-46AE-BCB0-9A43D5EC36F5}" presName="childText" presStyleLbl="revTx" presStyleIdx="1" presStyleCnt="2" custScaleY="68464">
        <dgm:presLayoutVars>
          <dgm:bulletEnabled val="1"/>
        </dgm:presLayoutVars>
      </dgm:prSet>
      <dgm:spPr/>
    </dgm:pt>
  </dgm:ptLst>
  <dgm:cxnLst>
    <dgm:cxn modelId="{016B7E5B-04E5-4BFD-A052-2EFF43AF4144}" srcId="{47FE2998-144A-4E3A-A003-18A5F3C37AD2}" destId="{D2964FE5-246D-46AE-BCB0-9A43D5EC36F5}" srcOrd="1" destOrd="0" parTransId="{86EDB239-720E-4049-83D6-AE6949F0F182}" sibTransId="{486B864F-7383-48A1-948D-8D1BFDD1BA1F}"/>
    <dgm:cxn modelId="{226ADB4B-AE51-4F49-A04D-35770F7FF7FF}" type="presOf" srcId="{E518D881-5BD1-4A3B-9507-27473795A256}" destId="{BAE94CC4-8EA5-48D5-BAD9-F0C60225056B}" srcOrd="0" destOrd="1" presId="urn:microsoft.com/office/officeart/2005/8/layout/vList2"/>
    <dgm:cxn modelId="{39438774-EBFE-4D3F-B415-CD3F009B3A7F}" type="presOf" srcId="{8D37D5B5-9B1F-4F90-8E58-B0C3AFDA9686}" destId="{CD54FE17-7404-4FAB-836E-9DA25A5A03A5}" srcOrd="0" destOrd="0" presId="urn:microsoft.com/office/officeart/2005/8/layout/vList2"/>
    <dgm:cxn modelId="{2609D656-0903-4E6A-982C-A6DA0188148C}" type="presOf" srcId="{D2964FE5-246D-46AE-BCB0-9A43D5EC36F5}" destId="{C434C7E9-E3D3-4E37-9F6E-5B04033F34CD}" srcOrd="0" destOrd="0" presId="urn:microsoft.com/office/officeart/2005/8/layout/vList2"/>
    <dgm:cxn modelId="{4848A97B-1642-4093-ACE1-331C3A24E056}" srcId="{D2964FE5-246D-46AE-BCB0-9A43D5EC36F5}" destId="{E518D881-5BD1-4A3B-9507-27473795A256}" srcOrd="1" destOrd="0" parTransId="{2E27358A-BD2E-4979-BAF9-88280DB26251}" sibTransId="{D17EFDD5-D79A-4DD0-87EC-30576A5B6E50}"/>
    <dgm:cxn modelId="{185F7286-6951-4855-8911-4F5218C410F7}" type="presOf" srcId="{B82FD1D0-2791-4363-9E51-06E6F32CAF1B}" destId="{FD2AF9EE-3C7D-4DC8-B631-0D77D222FBFA}" srcOrd="0" destOrd="1" presId="urn:microsoft.com/office/officeart/2005/8/layout/vList2"/>
    <dgm:cxn modelId="{00BE6F93-7344-4C6F-B95E-37F7A886D5A4}" srcId="{D2964FE5-246D-46AE-BCB0-9A43D5EC36F5}" destId="{4F4A94B7-884A-4F85-BC96-60423F7019FA}" srcOrd="0" destOrd="0" parTransId="{6B2910A9-E907-4896-B844-12BE46EE5E31}" sibTransId="{269769DD-541B-4656-BBE0-5CC59F8E6F06}"/>
    <dgm:cxn modelId="{DDB027A1-F17E-4AB4-84A0-01FD34F15DE0}" srcId="{8D37D5B5-9B1F-4F90-8E58-B0C3AFDA9686}" destId="{B82FD1D0-2791-4363-9E51-06E6F32CAF1B}" srcOrd="1" destOrd="0" parTransId="{018A1B28-1DB6-4146-A08E-1B3890056469}" sibTransId="{15225303-997B-49C1-807A-02A5152AE1D6}"/>
    <dgm:cxn modelId="{816295B9-1D56-4094-8A86-E80E0C7C19B3}" type="presOf" srcId="{4F4A94B7-884A-4F85-BC96-60423F7019FA}" destId="{BAE94CC4-8EA5-48D5-BAD9-F0C60225056B}" srcOrd="0" destOrd="0" presId="urn:microsoft.com/office/officeart/2005/8/layout/vList2"/>
    <dgm:cxn modelId="{E24A11C6-D65B-48DF-966A-42F5EC65ED48}" srcId="{8D37D5B5-9B1F-4F90-8E58-B0C3AFDA9686}" destId="{476265FD-DDDA-44DB-A336-4CAE529F3B67}" srcOrd="0" destOrd="0" parTransId="{E7B80E77-5455-4FE3-B9FC-CE7B8AC36D97}" sibTransId="{FA814217-BE7C-41B5-9F6F-5170432EFEF0}"/>
    <dgm:cxn modelId="{86C1FCC9-EA25-406A-B15F-E9C96909A623}" type="presOf" srcId="{476265FD-DDDA-44DB-A336-4CAE529F3B67}" destId="{FD2AF9EE-3C7D-4DC8-B631-0D77D222FBFA}" srcOrd="0" destOrd="0" presId="urn:microsoft.com/office/officeart/2005/8/layout/vList2"/>
    <dgm:cxn modelId="{9E2EDBE3-5C43-4250-B1B7-0CA725461CC2}" type="presOf" srcId="{47FE2998-144A-4E3A-A003-18A5F3C37AD2}" destId="{968538CD-E2DD-4CA8-9412-D8850D4DAB7B}" srcOrd="0" destOrd="0" presId="urn:microsoft.com/office/officeart/2005/8/layout/vList2"/>
    <dgm:cxn modelId="{DD6A8DFE-0FA3-433F-85C4-21D5D3F64522}" srcId="{47FE2998-144A-4E3A-A003-18A5F3C37AD2}" destId="{8D37D5B5-9B1F-4F90-8E58-B0C3AFDA9686}" srcOrd="0" destOrd="0" parTransId="{3806487E-A062-48D1-AC15-128410935DEC}" sibTransId="{24C6B5F4-1747-4FD6-B372-908963928D2D}"/>
    <dgm:cxn modelId="{29D64963-29F1-4DA1-9C9B-50CC22AB198E}" type="presParOf" srcId="{968538CD-E2DD-4CA8-9412-D8850D4DAB7B}" destId="{CD54FE17-7404-4FAB-836E-9DA25A5A03A5}" srcOrd="0" destOrd="0" presId="urn:microsoft.com/office/officeart/2005/8/layout/vList2"/>
    <dgm:cxn modelId="{FEC0B8D4-EB4C-495C-BB82-E7A9B63B273F}" type="presParOf" srcId="{968538CD-E2DD-4CA8-9412-D8850D4DAB7B}" destId="{FD2AF9EE-3C7D-4DC8-B631-0D77D222FBFA}" srcOrd="1" destOrd="0" presId="urn:microsoft.com/office/officeart/2005/8/layout/vList2"/>
    <dgm:cxn modelId="{C556FA38-BAA4-434A-97B3-2CA70AA84725}" type="presParOf" srcId="{968538CD-E2DD-4CA8-9412-D8850D4DAB7B}" destId="{C434C7E9-E3D3-4E37-9F6E-5B04033F34CD}" srcOrd="2" destOrd="0" presId="urn:microsoft.com/office/officeart/2005/8/layout/vList2"/>
    <dgm:cxn modelId="{7E8D6E09-EB42-4984-829A-392DB320BE92}" type="presParOf" srcId="{968538CD-E2DD-4CA8-9412-D8850D4DAB7B}" destId="{BAE94CC4-8EA5-48D5-BAD9-F0C60225056B}"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31921A-3B2D-4309-91FB-3DE2686B03C3}" type="doc">
      <dgm:prSet loTypeId="urn:microsoft.com/office/officeart/2016/7/layout/BasicTimeline" loCatId="timeline" qsTypeId="urn:microsoft.com/office/officeart/2005/8/quickstyle/simple1" qsCatId="simple" csTypeId="urn:microsoft.com/office/officeart/2005/8/colors/accent1_2" csCatId="accent1" phldr="1"/>
      <dgm:spPr/>
      <dgm:t>
        <a:bodyPr/>
        <a:lstStyle/>
        <a:p>
          <a:endParaRPr lang="en-US"/>
        </a:p>
      </dgm:t>
    </dgm:pt>
    <dgm:pt modelId="{0B36CF73-9865-4114-8A1D-B5B6AE797A0F}">
      <dgm:prSet phldrT="[Text]" phldr="0" custT="1"/>
      <dgm:spPr/>
      <dgm:t>
        <a:bodyPr/>
        <a:lstStyle/>
        <a:p>
          <a:pPr>
            <a:defRPr b="1"/>
          </a:pPr>
          <a:r>
            <a:rPr lang="en-US" sz="1200" b="0">
              <a:latin typeface="Arial" panose="020B0604020202020204"/>
            </a:rPr>
            <a:t>1992</a:t>
          </a:r>
          <a:endParaRPr lang="en-US" sz="1200" b="0"/>
        </a:p>
      </dgm:t>
    </dgm:pt>
    <dgm:pt modelId="{F7FA0196-1D09-4CE6-964E-6D7246489F72}" type="parTrans" cxnId="{F07A8A82-6C97-4D6F-A5CE-B4980B1B8EEF}">
      <dgm:prSet/>
      <dgm:spPr/>
      <dgm:t>
        <a:bodyPr/>
        <a:lstStyle/>
        <a:p>
          <a:endParaRPr lang="en-US"/>
        </a:p>
      </dgm:t>
    </dgm:pt>
    <dgm:pt modelId="{DE3CA200-55FD-4179-B9CB-FD50BED52F68}" type="sibTrans" cxnId="{F07A8A82-6C97-4D6F-A5CE-B4980B1B8EEF}">
      <dgm:prSet/>
      <dgm:spPr/>
      <dgm:t>
        <a:bodyPr/>
        <a:lstStyle/>
        <a:p>
          <a:endParaRPr lang="en-US"/>
        </a:p>
      </dgm:t>
    </dgm:pt>
    <dgm:pt modelId="{FF1967EB-3901-4504-B4F7-F46F333C0334}">
      <dgm:prSet phldrT="[Text]" phldr="0" custT="1"/>
      <dgm:spPr/>
      <dgm:t>
        <a:bodyPr/>
        <a:lstStyle/>
        <a:p>
          <a:pPr>
            <a:defRPr b="1"/>
          </a:pPr>
          <a:r>
            <a:rPr lang="en-US" sz="1200" b="0">
              <a:latin typeface="Arial" panose="020B0604020202020204"/>
            </a:rPr>
            <a:t>2010</a:t>
          </a:r>
          <a:endParaRPr lang="en-US" sz="1200" b="0"/>
        </a:p>
      </dgm:t>
    </dgm:pt>
    <dgm:pt modelId="{CDBEB8F8-2285-40BE-A92C-9D8CD897B9CB}" type="parTrans" cxnId="{8F925076-4CE5-44CA-8F1A-D5C6E96C710B}">
      <dgm:prSet/>
      <dgm:spPr/>
      <dgm:t>
        <a:bodyPr/>
        <a:lstStyle/>
        <a:p>
          <a:endParaRPr lang="en-US"/>
        </a:p>
      </dgm:t>
    </dgm:pt>
    <dgm:pt modelId="{A010E054-A39F-4815-830E-75ED900DB0BF}" type="sibTrans" cxnId="{8F925076-4CE5-44CA-8F1A-D5C6E96C710B}">
      <dgm:prSet/>
      <dgm:spPr/>
      <dgm:t>
        <a:bodyPr/>
        <a:lstStyle/>
        <a:p>
          <a:endParaRPr lang="en-US"/>
        </a:p>
      </dgm:t>
    </dgm:pt>
    <dgm:pt modelId="{90F1E352-BF5E-4650-A916-BE44EA269F7C}">
      <dgm:prSet phldrT="[Text]" phldr="0" custT="1"/>
      <dgm:spPr/>
      <dgm:t>
        <a:bodyPr/>
        <a:lstStyle/>
        <a:p>
          <a:pPr>
            <a:defRPr b="1"/>
          </a:pPr>
          <a:r>
            <a:rPr lang="en-US" sz="1200" b="0">
              <a:latin typeface="Arial" panose="020B0604020202020204"/>
            </a:rPr>
            <a:t>2012</a:t>
          </a:r>
          <a:endParaRPr lang="en-US" sz="1200" b="0"/>
        </a:p>
      </dgm:t>
    </dgm:pt>
    <dgm:pt modelId="{45FD9B7F-0FE7-44E3-8844-CCE8659FA548}" type="parTrans" cxnId="{AEED9F97-7354-4ECA-9BE4-06D62CD68689}">
      <dgm:prSet/>
      <dgm:spPr/>
      <dgm:t>
        <a:bodyPr/>
        <a:lstStyle/>
        <a:p>
          <a:endParaRPr lang="en-US"/>
        </a:p>
      </dgm:t>
    </dgm:pt>
    <dgm:pt modelId="{9769D939-7DE3-462D-B707-F9D1D060012F}" type="sibTrans" cxnId="{AEED9F97-7354-4ECA-9BE4-06D62CD68689}">
      <dgm:prSet/>
      <dgm:spPr/>
      <dgm:t>
        <a:bodyPr/>
        <a:lstStyle/>
        <a:p>
          <a:endParaRPr lang="en-US"/>
        </a:p>
      </dgm:t>
    </dgm:pt>
    <dgm:pt modelId="{791E4361-A079-4577-AE09-B29070BE6135}">
      <dgm:prSet phldrT="[Text]" phldr="0" custT="1"/>
      <dgm:spPr/>
      <dgm:t>
        <a:bodyPr/>
        <a:lstStyle/>
        <a:p>
          <a:pPr>
            <a:defRPr b="1"/>
          </a:pPr>
          <a:r>
            <a:rPr lang="en-US" sz="1200" b="0">
              <a:latin typeface="Arial" panose="020B0604020202020204"/>
            </a:rPr>
            <a:t>2015</a:t>
          </a:r>
          <a:endParaRPr lang="en-US" sz="1200" b="0"/>
        </a:p>
      </dgm:t>
    </dgm:pt>
    <dgm:pt modelId="{14AD8762-201F-489C-8BF7-6EA20FAC34E4}" type="parTrans" cxnId="{C5000EE6-EAA5-4ADA-BEBA-018596B790AF}">
      <dgm:prSet/>
      <dgm:spPr/>
      <dgm:t>
        <a:bodyPr/>
        <a:lstStyle/>
        <a:p>
          <a:endParaRPr lang="en-US"/>
        </a:p>
      </dgm:t>
    </dgm:pt>
    <dgm:pt modelId="{9F559A02-697D-4735-8B58-1FF98A324C2C}" type="sibTrans" cxnId="{C5000EE6-EAA5-4ADA-BEBA-018596B790AF}">
      <dgm:prSet/>
      <dgm:spPr/>
      <dgm:t>
        <a:bodyPr/>
        <a:lstStyle/>
        <a:p>
          <a:endParaRPr lang="en-US"/>
        </a:p>
      </dgm:t>
    </dgm:pt>
    <dgm:pt modelId="{7E55E008-8188-4185-856C-3CC08E2E582A}">
      <dgm:prSet phldr="0" custT="1"/>
      <dgm:spPr/>
      <dgm:t>
        <a:bodyPr/>
        <a:lstStyle/>
        <a:p>
          <a:r>
            <a:rPr lang="en-US" sz="700"/>
            <a:t>United Nations Earth Summit (Rio de Janeiro</a:t>
          </a:r>
          <a:r>
            <a:rPr lang="en-US" sz="700">
              <a:latin typeface="Arial" panose="020B0604020202020204"/>
            </a:rPr>
            <a:t>)</a:t>
          </a:r>
        </a:p>
      </dgm:t>
    </dgm:pt>
    <dgm:pt modelId="{FB084EDE-1AA9-47FD-A675-0F343B991725}" type="parTrans" cxnId="{636D84B5-3D2E-4F01-B69C-FB5CEF671965}">
      <dgm:prSet/>
      <dgm:spPr/>
      <dgm:t>
        <a:bodyPr/>
        <a:lstStyle/>
        <a:p>
          <a:endParaRPr lang="de-DE"/>
        </a:p>
      </dgm:t>
    </dgm:pt>
    <dgm:pt modelId="{820CC533-F945-43CC-B55D-1B504BADCCC7}" type="sibTrans" cxnId="{636D84B5-3D2E-4F01-B69C-FB5CEF671965}">
      <dgm:prSet/>
      <dgm:spPr/>
      <dgm:t>
        <a:bodyPr/>
        <a:lstStyle/>
        <a:p>
          <a:endParaRPr lang="de-DE"/>
        </a:p>
      </dgm:t>
    </dgm:pt>
    <dgm:pt modelId="{FDBCBCE0-5C2F-4E98-BE64-2B5896681A4B}">
      <dgm:prSet phldr="0" custT="1"/>
      <dgm:spPr/>
      <dgm:t>
        <a:bodyPr/>
        <a:lstStyle/>
        <a:p>
          <a:r>
            <a:rPr lang="en-US" sz="700" b="0"/>
            <a:t>EU Habitats Directive (92/43/EEC), Establishment of Natura 2000 network</a:t>
          </a:r>
          <a:endParaRPr lang="en-US" sz="700" b="0">
            <a:latin typeface="Arial" panose="020B0604020202020204"/>
          </a:endParaRPr>
        </a:p>
      </dgm:t>
    </dgm:pt>
    <dgm:pt modelId="{6E91B269-2EC8-4E85-85E2-134E6C84CDC2}" type="parTrans" cxnId="{FD250254-4156-4489-A26C-35D98F82A241}">
      <dgm:prSet/>
      <dgm:spPr/>
      <dgm:t>
        <a:bodyPr/>
        <a:lstStyle/>
        <a:p>
          <a:endParaRPr lang="de-DE"/>
        </a:p>
      </dgm:t>
    </dgm:pt>
    <dgm:pt modelId="{345690E6-39FC-4B82-A4DF-A66D5F146A2D}" type="sibTrans" cxnId="{FD250254-4156-4489-A26C-35D98F82A241}">
      <dgm:prSet/>
      <dgm:spPr/>
      <dgm:t>
        <a:bodyPr/>
        <a:lstStyle/>
        <a:p>
          <a:endParaRPr lang="de-DE"/>
        </a:p>
      </dgm:t>
    </dgm:pt>
    <dgm:pt modelId="{9078EE16-E310-4EFC-9535-B5D9B840BBDD}">
      <dgm:prSet phldr="0" custT="1"/>
      <dgm:spPr/>
      <dgm:t>
        <a:bodyPr/>
        <a:lstStyle/>
        <a:p>
          <a:r>
            <a:rPr lang="en-US" sz="700" b="0">
              <a:latin typeface="+mn-lt"/>
            </a:rPr>
            <a:t>CBD Aichi Biodiversity Targets (Nagoya)</a:t>
          </a:r>
        </a:p>
      </dgm:t>
    </dgm:pt>
    <dgm:pt modelId="{D88ABE3A-03E7-41AB-8889-BB5A79579AAC}" type="parTrans" cxnId="{9841F869-71A1-49BB-B91F-0399A42C62C1}">
      <dgm:prSet/>
      <dgm:spPr/>
      <dgm:t>
        <a:bodyPr/>
        <a:lstStyle/>
        <a:p>
          <a:endParaRPr lang="de-DE"/>
        </a:p>
      </dgm:t>
    </dgm:pt>
    <dgm:pt modelId="{B241C028-9F80-4465-A83D-216591EFE44D}" type="sibTrans" cxnId="{9841F869-71A1-49BB-B91F-0399A42C62C1}">
      <dgm:prSet/>
      <dgm:spPr/>
      <dgm:t>
        <a:bodyPr/>
        <a:lstStyle/>
        <a:p>
          <a:endParaRPr lang="de-DE"/>
        </a:p>
      </dgm:t>
    </dgm:pt>
    <dgm:pt modelId="{DEBEE145-1D9B-4F04-A534-64821EAD3E10}">
      <dgm:prSet phldr="0" custT="1"/>
      <dgm:spPr/>
      <dgm:t>
        <a:bodyPr/>
        <a:lstStyle/>
        <a:p>
          <a:r>
            <a:rPr lang="en-US" sz="700"/>
            <a:t>Convention on Biological Diversity (CBD</a:t>
          </a:r>
          <a:r>
            <a:rPr lang="en-US" sz="700">
              <a:latin typeface="Arial" panose="020B0604020202020204"/>
            </a:rPr>
            <a:t>)</a:t>
          </a:r>
          <a:endParaRPr lang="en-US" sz="700"/>
        </a:p>
      </dgm:t>
    </dgm:pt>
    <dgm:pt modelId="{882238D4-5BE3-4DDD-823E-65A6B30414BB}" type="parTrans" cxnId="{C4526EF3-E4E1-40E3-BB94-9DB280238A99}">
      <dgm:prSet/>
      <dgm:spPr/>
      <dgm:t>
        <a:bodyPr/>
        <a:lstStyle/>
        <a:p>
          <a:endParaRPr lang="de-DE"/>
        </a:p>
      </dgm:t>
    </dgm:pt>
    <dgm:pt modelId="{638C1067-B7E1-4E53-8D43-371FC2FBA1F8}" type="sibTrans" cxnId="{C4526EF3-E4E1-40E3-BB94-9DB280238A99}">
      <dgm:prSet/>
      <dgm:spPr/>
      <dgm:t>
        <a:bodyPr/>
        <a:lstStyle/>
        <a:p>
          <a:endParaRPr lang="de-DE"/>
        </a:p>
      </dgm:t>
    </dgm:pt>
    <dgm:pt modelId="{B11FB0E0-17BB-481E-AEC6-C28A3EDB182E}">
      <dgm:prSet phldr="0" custT="1"/>
      <dgm:spPr/>
      <dgm:t>
        <a:bodyPr/>
        <a:lstStyle/>
        <a:p>
          <a:r>
            <a:rPr lang="en-US" sz="700" b="0"/>
            <a:t>Intergovernmental Science-Policy Platform on Biodiversity and Ecosystem Services (IPBES)</a:t>
          </a:r>
          <a:endParaRPr lang="en-US" sz="700" b="0">
            <a:latin typeface="Arial" panose="020B0604020202020204"/>
          </a:endParaRPr>
        </a:p>
      </dgm:t>
    </dgm:pt>
    <dgm:pt modelId="{1A231EC2-5DEF-4A05-B376-C53789F51E51}" type="parTrans" cxnId="{5A622882-26E2-4986-9371-6BCF37BBB185}">
      <dgm:prSet/>
      <dgm:spPr/>
      <dgm:t>
        <a:bodyPr/>
        <a:lstStyle/>
        <a:p>
          <a:endParaRPr lang="de-DE"/>
        </a:p>
      </dgm:t>
    </dgm:pt>
    <dgm:pt modelId="{5C03249D-5BB5-41BD-8AFE-E5966E7A5407}" type="sibTrans" cxnId="{5A622882-26E2-4986-9371-6BCF37BBB185}">
      <dgm:prSet/>
      <dgm:spPr/>
      <dgm:t>
        <a:bodyPr/>
        <a:lstStyle/>
        <a:p>
          <a:endParaRPr lang="de-DE"/>
        </a:p>
      </dgm:t>
    </dgm:pt>
    <dgm:pt modelId="{E885DBC6-A322-4AD0-9F04-757ACF3734DE}">
      <dgm:prSet phldr="0" custT="1"/>
      <dgm:spPr/>
      <dgm:t>
        <a:bodyPr/>
        <a:lstStyle/>
        <a:p>
          <a:pPr>
            <a:defRPr b="1"/>
          </a:pPr>
          <a:r>
            <a:rPr lang="en-US" sz="1200" b="0">
              <a:latin typeface="Arial" panose="020B0604020202020204"/>
            </a:rPr>
            <a:t>2019</a:t>
          </a:r>
        </a:p>
      </dgm:t>
    </dgm:pt>
    <dgm:pt modelId="{F4065B41-E2ED-421C-8C43-46F497B21071}" type="parTrans" cxnId="{7FB3C7B7-C52B-46BD-9855-D88B80C76DA4}">
      <dgm:prSet/>
      <dgm:spPr/>
      <dgm:t>
        <a:bodyPr/>
        <a:lstStyle/>
        <a:p>
          <a:endParaRPr lang="de-DE"/>
        </a:p>
      </dgm:t>
    </dgm:pt>
    <dgm:pt modelId="{1D4A5D8E-B3C1-4D65-BCF6-4535402E9BB0}" type="sibTrans" cxnId="{7FB3C7B7-C52B-46BD-9855-D88B80C76DA4}">
      <dgm:prSet/>
      <dgm:spPr/>
      <dgm:t>
        <a:bodyPr/>
        <a:lstStyle/>
        <a:p>
          <a:endParaRPr lang="de-DE"/>
        </a:p>
      </dgm:t>
    </dgm:pt>
    <dgm:pt modelId="{C4D621DC-015D-41D7-9B40-6395901E85EA}">
      <dgm:prSet phldr="0" custT="1"/>
      <dgm:spPr/>
      <dgm:t>
        <a:bodyPr/>
        <a:lstStyle/>
        <a:p>
          <a:r>
            <a:rPr lang="en-US" sz="700" b="0">
              <a:latin typeface="+mn-lt"/>
            </a:rPr>
            <a:t>EU Green Infrastructure Strategy – Enhancing Europe's Natural Capital</a:t>
          </a:r>
          <a:endParaRPr lang="en-US" sz="700">
            <a:latin typeface="+mn-lt"/>
          </a:endParaRPr>
        </a:p>
      </dgm:t>
    </dgm:pt>
    <dgm:pt modelId="{8F7C7FB2-8221-403D-BF72-B65B8C4D93C8}" type="parTrans" cxnId="{A82B17EE-DE81-4AF7-B30B-91A4BA4A70D0}">
      <dgm:prSet/>
      <dgm:spPr/>
      <dgm:t>
        <a:bodyPr/>
        <a:lstStyle/>
        <a:p>
          <a:endParaRPr lang="de-DE"/>
        </a:p>
      </dgm:t>
    </dgm:pt>
    <dgm:pt modelId="{C72DCCC3-9234-458D-8561-2EA7D0B65708}" type="sibTrans" cxnId="{A82B17EE-DE81-4AF7-B30B-91A4BA4A70D0}">
      <dgm:prSet/>
      <dgm:spPr/>
      <dgm:t>
        <a:bodyPr/>
        <a:lstStyle/>
        <a:p>
          <a:endParaRPr lang="de-DE"/>
        </a:p>
      </dgm:t>
    </dgm:pt>
    <dgm:pt modelId="{2ECB173D-531B-4EC3-B56D-6E021268FBE9}">
      <dgm:prSet phldr="0" custT="1"/>
      <dgm:spPr/>
      <dgm:t>
        <a:bodyPr/>
        <a:lstStyle/>
        <a:p>
          <a:pPr>
            <a:defRPr b="1"/>
          </a:pPr>
          <a:r>
            <a:rPr lang="en-US" sz="1200" b="0">
              <a:latin typeface="Arial" panose="020B0604020202020204"/>
            </a:rPr>
            <a:t>2013</a:t>
          </a:r>
        </a:p>
      </dgm:t>
    </dgm:pt>
    <dgm:pt modelId="{42D9C259-84C7-4305-823B-1488534C48E5}" type="parTrans" cxnId="{66B2BA09-8C3D-47CE-83B8-DEC8C86429AB}">
      <dgm:prSet/>
      <dgm:spPr/>
      <dgm:t>
        <a:bodyPr/>
        <a:lstStyle/>
        <a:p>
          <a:endParaRPr lang="de-DE"/>
        </a:p>
      </dgm:t>
    </dgm:pt>
    <dgm:pt modelId="{0D2E3CDA-C353-4FEB-B91D-FCE20C2C1CB6}" type="sibTrans" cxnId="{66B2BA09-8C3D-47CE-83B8-DEC8C86429AB}">
      <dgm:prSet/>
      <dgm:spPr/>
      <dgm:t>
        <a:bodyPr/>
        <a:lstStyle/>
        <a:p>
          <a:endParaRPr lang="de-DE"/>
        </a:p>
      </dgm:t>
    </dgm:pt>
    <dgm:pt modelId="{BCADC1CD-6DAB-4D0E-8430-44359B4DE6BD}">
      <dgm:prSet phldr="0" custT="1"/>
      <dgm:spPr/>
      <dgm:t>
        <a:bodyPr/>
        <a:lstStyle/>
        <a:p>
          <a:r>
            <a:rPr lang="en-US" sz="700" b="0"/>
            <a:t>United Nations Agenda 2030 (Sustainable Development Goals - SDGs)</a:t>
          </a:r>
          <a:endParaRPr lang="en-US" sz="700" b="0">
            <a:latin typeface="Arial" panose="020B0604020202020204"/>
          </a:endParaRPr>
        </a:p>
      </dgm:t>
    </dgm:pt>
    <dgm:pt modelId="{C093AD77-63FD-409A-984E-5709F3E44360}" type="parTrans" cxnId="{FE371B94-24E3-4D33-971A-41E473952C44}">
      <dgm:prSet/>
      <dgm:spPr/>
      <dgm:t>
        <a:bodyPr/>
        <a:lstStyle/>
        <a:p>
          <a:endParaRPr lang="de-DE"/>
        </a:p>
      </dgm:t>
    </dgm:pt>
    <dgm:pt modelId="{645ECE37-6B3D-4EC1-8CA9-7AF88462C3D2}" type="sibTrans" cxnId="{FE371B94-24E3-4D33-971A-41E473952C44}">
      <dgm:prSet/>
      <dgm:spPr/>
      <dgm:t>
        <a:bodyPr/>
        <a:lstStyle/>
        <a:p>
          <a:endParaRPr lang="de-DE"/>
        </a:p>
      </dgm:t>
    </dgm:pt>
    <dgm:pt modelId="{8C2B2AAA-4969-4B89-A8EA-5039C5E1E52E}">
      <dgm:prSet phldr="0" custT="1"/>
      <dgm:spPr/>
      <dgm:t>
        <a:bodyPr/>
        <a:lstStyle/>
        <a:p>
          <a:r>
            <a:rPr lang="en-US" sz="700" b="0"/>
            <a:t>European Green Deal Announcement</a:t>
          </a:r>
          <a:endParaRPr lang="en-US" sz="700" b="0">
            <a:latin typeface="Arial" panose="020B0604020202020204"/>
          </a:endParaRPr>
        </a:p>
      </dgm:t>
    </dgm:pt>
    <dgm:pt modelId="{3A864103-3021-4F53-AB72-DDE800D86B4B}" type="parTrans" cxnId="{33167CF8-C4CC-447C-93D9-8F53342559B5}">
      <dgm:prSet/>
      <dgm:spPr/>
      <dgm:t>
        <a:bodyPr/>
        <a:lstStyle/>
        <a:p>
          <a:endParaRPr lang="de-DE"/>
        </a:p>
      </dgm:t>
    </dgm:pt>
    <dgm:pt modelId="{E3026C7D-B101-4FED-9DA1-8168046668DE}" type="sibTrans" cxnId="{33167CF8-C4CC-447C-93D9-8F53342559B5}">
      <dgm:prSet/>
      <dgm:spPr/>
      <dgm:t>
        <a:bodyPr/>
        <a:lstStyle/>
        <a:p>
          <a:endParaRPr lang="de-DE"/>
        </a:p>
      </dgm:t>
    </dgm:pt>
    <dgm:pt modelId="{CD2A1247-965B-471A-8A72-D6A3D017AFB0}">
      <dgm:prSet phldr="0" custT="1"/>
      <dgm:spPr/>
      <dgm:t>
        <a:bodyPr/>
        <a:lstStyle/>
        <a:p>
          <a:pPr>
            <a:defRPr b="1"/>
          </a:pPr>
          <a:r>
            <a:rPr lang="en-US" sz="1200" b="0">
              <a:latin typeface="Arial" panose="020B0604020202020204"/>
            </a:rPr>
            <a:t>2020</a:t>
          </a:r>
        </a:p>
      </dgm:t>
    </dgm:pt>
    <dgm:pt modelId="{7D86B406-297A-40CF-81AF-8E5BCCCD9A80}" type="parTrans" cxnId="{244AECC9-4E58-4665-8524-F89D63681964}">
      <dgm:prSet/>
      <dgm:spPr/>
      <dgm:t>
        <a:bodyPr/>
        <a:lstStyle/>
        <a:p>
          <a:endParaRPr lang="de-DE"/>
        </a:p>
      </dgm:t>
    </dgm:pt>
    <dgm:pt modelId="{69149B50-3985-44C6-AEFD-FF6886D121F4}" type="sibTrans" cxnId="{244AECC9-4E58-4665-8524-F89D63681964}">
      <dgm:prSet/>
      <dgm:spPr/>
      <dgm:t>
        <a:bodyPr/>
        <a:lstStyle/>
        <a:p>
          <a:endParaRPr lang="de-DE"/>
        </a:p>
      </dgm:t>
    </dgm:pt>
    <dgm:pt modelId="{753C6502-6589-4C88-BA3B-C5A4C23B312C}">
      <dgm:prSet phldr="0" custT="1"/>
      <dgm:spPr/>
      <dgm:t>
        <a:bodyPr/>
        <a:lstStyle/>
        <a:p>
          <a:r>
            <a:rPr lang="en-US" sz="700" b="0"/>
            <a:t>IUCN Guidelines for Conserving </a:t>
          </a:r>
          <a:r>
            <a:rPr lang="en-US" sz="700" b="0">
              <a:latin typeface="Arial" panose="020B0604020202020204"/>
            </a:rPr>
            <a:t>Connectivity</a:t>
          </a:r>
        </a:p>
      </dgm:t>
    </dgm:pt>
    <dgm:pt modelId="{4D96BE1C-3F14-4FE1-BCFB-6E32BF74FB63}" type="parTrans" cxnId="{51636842-A52B-4FD2-A4F7-6EA88FFE9AD0}">
      <dgm:prSet/>
      <dgm:spPr/>
      <dgm:t>
        <a:bodyPr/>
        <a:lstStyle/>
        <a:p>
          <a:endParaRPr lang="de-DE"/>
        </a:p>
      </dgm:t>
    </dgm:pt>
    <dgm:pt modelId="{93D1D015-E241-4DEE-B8EC-BADBFB352285}" type="sibTrans" cxnId="{51636842-A52B-4FD2-A4F7-6EA88FFE9AD0}">
      <dgm:prSet/>
      <dgm:spPr/>
      <dgm:t>
        <a:bodyPr/>
        <a:lstStyle/>
        <a:p>
          <a:endParaRPr lang="de-DE"/>
        </a:p>
      </dgm:t>
    </dgm:pt>
    <dgm:pt modelId="{314B9096-802B-4BFF-8F3D-D94491026478}">
      <dgm:prSet phldr="0" custT="1"/>
      <dgm:spPr/>
      <dgm:t>
        <a:bodyPr/>
        <a:lstStyle/>
        <a:p>
          <a:r>
            <a:rPr lang="en-US" sz="700" b="0">
              <a:latin typeface="Arial" panose="020B0604020202020204"/>
            </a:rPr>
            <a:t>EU</a:t>
          </a:r>
          <a:r>
            <a:rPr lang="en-US" sz="700" b="0"/>
            <a:t> Biodiversity Strategy 2030</a:t>
          </a:r>
          <a:endParaRPr lang="en-US" sz="700"/>
        </a:p>
      </dgm:t>
    </dgm:pt>
    <dgm:pt modelId="{61AF4F1F-82C8-483F-92CA-3179D56366C9}" type="parTrans" cxnId="{A8977A68-B9EF-41B8-8A99-800EE2949161}">
      <dgm:prSet/>
      <dgm:spPr/>
      <dgm:t>
        <a:bodyPr/>
        <a:lstStyle/>
        <a:p>
          <a:endParaRPr lang="de-DE"/>
        </a:p>
      </dgm:t>
    </dgm:pt>
    <dgm:pt modelId="{065EF82C-280A-43DA-AB83-A7B7E527D758}" type="sibTrans" cxnId="{A8977A68-B9EF-41B8-8A99-800EE2949161}">
      <dgm:prSet/>
      <dgm:spPr/>
      <dgm:t>
        <a:bodyPr/>
        <a:lstStyle/>
        <a:p>
          <a:endParaRPr lang="de-DE"/>
        </a:p>
      </dgm:t>
    </dgm:pt>
    <dgm:pt modelId="{7B469625-930E-4093-9AE8-DB01FE4AECF8}">
      <dgm:prSet phldr="0" custT="1"/>
      <dgm:spPr/>
      <dgm:t>
        <a:bodyPr/>
        <a:lstStyle/>
        <a:p>
          <a:pPr>
            <a:defRPr b="1"/>
          </a:pPr>
          <a:r>
            <a:rPr lang="en-US" sz="1200" b="0">
              <a:latin typeface="Arial" panose="020B0604020202020204"/>
            </a:rPr>
            <a:t>2022</a:t>
          </a:r>
        </a:p>
      </dgm:t>
    </dgm:pt>
    <dgm:pt modelId="{B949CDE8-F072-4B94-A095-F1977118C4EF}" type="parTrans" cxnId="{3AEFCF2D-23C1-408E-9E2D-A0859D6D82D0}">
      <dgm:prSet/>
      <dgm:spPr/>
      <dgm:t>
        <a:bodyPr/>
        <a:lstStyle/>
        <a:p>
          <a:endParaRPr lang="de-DE"/>
        </a:p>
      </dgm:t>
    </dgm:pt>
    <dgm:pt modelId="{96C6CB96-8004-491B-87BA-742BAFDD8701}" type="sibTrans" cxnId="{3AEFCF2D-23C1-408E-9E2D-A0859D6D82D0}">
      <dgm:prSet/>
      <dgm:spPr/>
      <dgm:t>
        <a:bodyPr/>
        <a:lstStyle/>
        <a:p>
          <a:endParaRPr lang="de-DE"/>
        </a:p>
      </dgm:t>
    </dgm:pt>
    <dgm:pt modelId="{B832817A-4C33-405C-89EE-85D05143CD06}">
      <dgm:prSet phldr="0" custT="1"/>
      <dgm:spPr/>
      <dgm:t>
        <a:bodyPr/>
        <a:lstStyle/>
        <a:p>
          <a:r>
            <a:rPr lang="en-US" sz="700" b="0">
              <a:latin typeface="+mn-lt"/>
            </a:rPr>
            <a:t>EU Climate Adaptation Strategy</a:t>
          </a:r>
          <a:endParaRPr lang="en-US" sz="700" b="1">
            <a:latin typeface="+mn-lt"/>
          </a:endParaRPr>
        </a:p>
      </dgm:t>
    </dgm:pt>
    <dgm:pt modelId="{5F477E14-811D-4E68-BEA9-E917DBA06079}" type="parTrans" cxnId="{D0E3800F-1EC5-4039-B3FB-D7EFAB27E8F7}">
      <dgm:prSet/>
      <dgm:spPr/>
      <dgm:t>
        <a:bodyPr/>
        <a:lstStyle/>
        <a:p>
          <a:endParaRPr lang="de-DE"/>
        </a:p>
      </dgm:t>
    </dgm:pt>
    <dgm:pt modelId="{D09C580E-474E-43EE-BCC6-9E6F8F27D79E}" type="sibTrans" cxnId="{D0E3800F-1EC5-4039-B3FB-D7EFAB27E8F7}">
      <dgm:prSet/>
      <dgm:spPr/>
      <dgm:t>
        <a:bodyPr/>
        <a:lstStyle/>
        <a:p>
          <a:endParaRPr lang="de-DE"/>
        </a:p>
      </dgm:t>
    </dgm:pt>
    <dgm:pt modelId="{5CBF22F7-EEB0-4E99-9E34-56BC93D7E443}">
      <dgm:prSet phldr="0" custT="1"/>
      <dgm:spPr/>
      <dgm:t>
        <a:bodyPr/>
        <a:lstStyle/>
        <a:p>
          <a:pPr>
            <a:defRPr b="1"/>
          </a:pPr>
          <a:r>
            <a:rPr lang="en-US" sz="1200" b="0">
              <a:latin typeface="Arial" panose="020B0604020202020204"/>
            </a:rPr>
            <a:t>2021</a:t>
          </a:r>
          <a:endParaRPr lang="en-US" sz="1200" b="1">
            <a:latin typeface="Arial" panose="020B0604020202020204"/>
          </a:endParaRPr>
        </a:p>
      </dgm:t>
    </dgm:pt>
    <dgm:pt modelId="{DDA07D21-A188-4B6B-BB75-46144ED460F1}" type="parTrans" cxnId="{CAE98A0E-6180-4524-97E6-38DF0A20CEA2}">
      <dgm:prSet/>
      <dgm:spPr/>
      <dgm:t>
        <a:bodyPr/>
        <a:lstStyle/>
        <a:p>
          <a:endParaRPr lang="de-DE"/>
        </a:p>
      </dgm:t>
    </dgm:pt>
    <dgm:pt modelId="{8796D35E-37C0-44AD-893F-C67757A83248}" type="sibTrans" cxnId="{CAE98A0E-6180-4524-97E6-38DF0A20CEA2}">
      <dgm:prSet/>
      <dgm:spPr/>
      <dgm:t>
        <a:bodyPr/>
        <a:lstStyle/>
        <a:p>
          <a:endParaRPr lang="de-DE"/>
        </a:p>
      </dgm:t>
    </dgm:pt>
    <dgm:pt modelId="{10CC9B09-8917-48CD-B558-FC061CA7B45A}">
      <dgm:prSet phldr="0" custT="1"/>
      <dgm:spPr/>
      <dgm:t>
        <a:bodyPr/>
        <a:lstStyle/>
        <a:p>
          <a:r>
            <a:rPr lang="en-US" sz="700" b="0"/>
            <a:t>UN Biodiversity Conference (CBD COP15, Montreal) - Kunming-Montreal Global Biodiversity Framework (GBF)</a:t>
          </a:r>
          <a:endParaRPr lang="en-US" sz="700" b="0">
            <a:latin typeface="Arial" panose="020B0604020202020204"/>
          </a:endParaRPr>
        </a:p>
      </dgm:t>
    </dgm:pt>
    <dgm:pt modelId="{6A796E06-3899-42BA-A119-624C67CE3B7B}" type="parTrans" cxnId="{8095D366-6A54-4052-9DD5-2EA1AA067176}">
      <dgm:prSet/>
      <dgm:spPr/>
      <dgm:t>
        <a:bodyPr/>
        <a:lstStyle/>
        <a:p>
          <a:endParaRPr lang="de-DE"/>
        </a:p>
      </dgm:t>
    </dgm:pt>
    <dgm:pt modelId="{9EF1ACCC-F6BB-40E2-887B-CC763EB27CE6}" type="sibTrans" cxnId="{8095D366-6A54-4052-9DD5-2EA1AA067176}">
      <dgm:prSet/>
      <dgm:spPr/>
      <dgm:t>
        <a:bodyPr/>
        <a:lstStyle/>
        <a:p>
          <a:endParaRPr lang="de-DE"/>
        </a:p>
      </dgm:t>
    </dgm:pt>
    <dgm:pt modelId="{3D061C1C-B271-41E8-900F-9568937A3EF5}">
      <dgm:prSet phldr="0" custT="1"/>
      <dgm:spPr/>
      <dgm:t>
        <a:bodyPr/>
        <a:lstStyle/>
        <a:p>
          <a:pPr>
            <a:defRPr b="1"/>
          </a:pPr>
          <a:r>
            <a:rPr lang="en-US" sz="1200" b="0">
              <a:latin typeface="Arial" panose="020B0604020202020204"/>
            </a:rPr>
            <a:t>2024</a:t>
          </a:r>
        </a:p>
      </dgm:t>
    </dgm:pt>
    <dgm:pt modelId="{DB91FB77-7C7D-48C2-9B50-FA39B7632F09}" type="parTrans" cxnId="{1F44CF65-CF24-468C-ABA1-E26FB8D62DDB}">
      <dgm:prSet/>
      <dgm:spPr/>
      <dgm:t>
        <a:bodyPr/>
        <a:lstStyle/>
        <a:p>
          <a:endParaRPr lang="de-DE"/>
        </a:p>
      </dgm:t>
    </dgm:pt>
    <dgm:pt modelId="{DB794E0E-93A0-4BBA-B201-B5E268B19418}" type="sibTrans" cxnId="{1F44CF65-CF24-468C-ABA1-E26FB8D62DDB}">
      <dgm:prSet/>
      <dgm:spPr/>
      <dgm:t>
        <a:bodyPr/>
        <a:lstStyle/>
        <a:p>
          <a:endParaRPr lang="de-DE"/>
        </a:p>
      </dgm:t>
    </dgm:pt>
    <dgm:pt modelId="{87F76573-5F1E-462D-8791-5E843665536A}">
      <dgm:prSet phldr="0" custT="1"/>
      <dgm:spPr/>
      <dgm:t>
        <a:bodyPr/>
        <a:lstStyle/>
        <a:p>
          <a:r>
            <a:rPr lang="en-US" sz="700" b="0"/>
            <a:t>EU Nature Restoration Law</a:t>
          </a:r>
          <a:endParaRPr lang="en-US" sz="700" b="0">
            <a:latin typeface="Arial" panose="020B0604020202020204"/>
          </a:endParaRPr>
        </a:p>
      </dgm:t>
    </dgm:pt>
    <dgm:pt modelId="{B7051C0C-A728-40A3-8547-E278164D900E}" type="parTrans" cxnId="{4A6CB9AD-705F-44DB-9088-D59E22589495}">
      <dgm:prSet/>
      <dgm:spPr/>
      <dgm:t>
        <a:bodyPr/>
        <a:lstStyle/>
        <a:p>
          <a:endParaRPr lang="de-DE"/>
        </a:p>
      </dgm:t>
    </dgm:pt>
    <dgm:pt modelId="{09484B8E-41E4-48F4-B818-712F14DACDE5}" type="sibTrans" cxnId="{4A6CB9AD-705F-44DB-9088-D59E22589495}">
      <dgm:prSet/>
      <dgm:spPr/>
      <dgm:t>
        <a:bodyPr/>
        <a:lstStyle/>
        <a:p>
          <a:endParaRPr lang="de-DE"/>
        </a:p>
      </dgm:t>
    </dgm:pt>
    <dgm:pt modelId="{FC9E2198-DE2A-412B-8676-00F4DDC374AF}">
      <dgm:prSet phldr="0" custT="1"/>
      <dgm:spPr/>
      <dgm:t>
        <a:bodyPr/>
        <a:lstStyle/>
        <a:p>
          <a:pPr>
            <a:defRPr b="1"/>
          </a:pPr>
          <a:r>
            <a:rPr lang="en-US" sz="1200" b="0">
              <a:latin typeface="+mn-lt"/>
            </a:rPr>
            <a:t>2011</a:t>
          </a:r>
        </a:p>
      </dgm:t>
    </dgm:pt>
    <dgm:pt modelId="{9B373661-CBB1-48D7-A7CC-DA7112C153EA}" type="parTrans" cxnId="{ED861E33-1B29-4027-80FE-01E5346EFFD3}">
      <dgm:prSet/>
      <dgm:spPr/>
      <dgm:t>
        <a:bodyPr/>
        <a:lstStyle/>
        <a:p>
          <a:endParaRPr lang="de-DE"/>
        </a:p>
      </dgm:t>
    </dgm:pt>
    <dgm:pt modelId="{E734C50F-04A3-4AFE-AFD9-C4F3669206CA}" type="sibTrans" cxnId="{ED861E33-1B29-4027-80FE-01E5346EFFD3}">
      <dgm:prSet/>
      <dgm:spPr/>
      <dgm:t>
        <a:bodyPr/>
        <a:lstStyle/>
        <a:p>
          <a:endParaRPr lang="de-DE"/>
        </a:p>
      </dgm:t>
    </dgm:pt>
    <dgm:pt modelId="{C4D70F25-5571-4E60-990E-047825AC2297}">
      <dgm:prSet phldr="0" custT="1"/>
      <dgm:spPr/>
      <dgm:t>
        <a:bodyPr/>
        <a:lstStyle/>
        <a:p>
          <a:r>
            <a:rPr lang="en-US" sz="700" b="0">
              <a:latin typeface="+mn-lt"/>
            </a:rPr>
            <a:t>EU Biodiversity Strategy 2020</a:t>
          </a:r>
        </a:p>
      </dgm:t>
    </dgm:pt>
    <dgm:pt modelId="{BD5A458D-0E06-44CD-8B4B-F8CE94E9A0AD}" type="parTrans" cxnId="{FB359A4C-5054-4E4D-9C70-30574BCD569D}">
      <dgm:prSet/>
      <dgm:spPr/>
      <dgm:t>
        <a:bodyPr/>
        <a:lstStyle/>
        <a:p>
          <a:endParaRPr lang="de-DE"/>
        </a:p>
      </dgm:t>
    </dgm:pt>
    <dgm:pt modelId="{965A2F58-E97B-4E75-AD10-5F508409892B}" type="sibTrans" cxnId="{FB359A4C-5054-4E4D-9C70-30574BCD569D}">
      <dgm:prSet/>
      <dgm:spPr/>
      <dgm:t>
        <a:bodyPr/>
        <a:lstStyle/>
        <a:p>
          <a:endParaRPr lang="de-DE"/>
        </a:p>
      </dgm:t>
    </dgm:pt>
    <dgm:pt modelId="{D012AC5C-809A-4531-B012-05036D715174}" type="pres">
      <dgm:prSet presAssocID="{9231921A-3B2D-4309-91FB-3DE2686B03C3}" presName="root" presStyleCnt="0">
        <dgm:presLayoutVars>
          <dgm:chMax/>
          <dgm:chPref/>
          <dgm:animLvl val="lvl"/>
        </dgm:presLayoutVars>
      </dgm:prSet>
      <dgm:spPr/>
    </dgm:pt>
    <dgm:pt modelId="{712BFDCF-660D-4CAE-A712-0C860397B378}" type="pres">
      <dgm:prSet presAssocID="{9231921A-3B2D-4309-91FB-3DE2686B03C3}" presName="divider" presStyleLbl="fgAccFollowNode1" presStyleIdx="0" presStyleCnt="1"/>
      <dgm:spPr>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tailEnd type="triangle" w="lg" len="lg"/>
        </a:ln>
        <a:effectLst/>
      </dgm:spPr>
    </dgm:pt>
    <dgm:pt modelId="{653E7F62-AFB2-42E2-B9D2-37813F65D06C}" type="pres">
      <dgm:prSet presAssocID="{9231921A-3B2D-4309-91FB-3DE2686B03C3}" presName="nodes" presStyleCnt="0">
        <dgm:presLayoutVars>
          <dgm:chMax/>
          <dgm:chPref/>
          <dgm:animLvl val="lvl"/>
        </dgm:presLayoutVars>
      </dgm:prSet>
      <dgm:spPr/>
    </dgm:pt>
    <dgm:pt modelId="{5B05FF37-51FB-4093-A4E8-A2E71F41EF8D}" type="pres">
      <dgm:prSet presAssocID="{0B36CF73-9865-4114-8A1D-B5B6AE797A0F}" presName="composite" presStyleCnt="0"/>
      <dgm:spPr/>
    </dgm:pt>
    <dgm:pt modelId="{A962486D-2F46-4EFE-B15D-DD0CBAED6AA6}" type="pres">
      <dgm:prSet presAssocID="{0B36CF73-9865-4114-8A1D-B5B6AE797A0F}" presName="L1TextContainer" presStyleLbl="revTx" presStyleIdx="0" presStyleCnt="11">
        <dgm:presLayoutVars>
          <dgm:chMax val="1"/>
          <dgm:chPref val="1"/>
          <dgm:bulletEnabled val="1"/>
        </dgm:presLayoutVars>
      </dgm:prSet>
      <dgm:spPr/>
    </dgm:pt>
    <dgm:pt modelId="{9245D692-10F8-4A63-B32A-BECA5D747ABD}" type="pres">
      <dgm:prSet presAssocID="{0B36CF73-9865-4114-8A1D-B5B6AE797A0F}" presName="L2TextContainerWrapper" presStyleCnt="0">
        <dgm:presLayoutVars>
          <dgm:chMax val="0"/>
          <dgm:chPref val="0"/>
          <dgm:bulletEnabled val="1"/>
        </dgm:presLayoutVars>
      </dgm:prSet>
      <dgm:spPr/>
    </dgm:pt>
    <dgm:pt modelId="{C42BD087-C026-4DCF-8892-8FB3F8A8B315}" type="pres">
      <dgm:prSet presAssocID="{0B36CF73-9865-4114-8A1D-B5B6AE797A0F}" presName="L2TextContainer" presStyleLbl="bgAcc1" presStyleIdx="0" presStyleCnt="11"/>
      <dgm:spPr/>
    </dgm:pt>
    <dgm:pt modelId="{EBE725CE-BD2C-43F4-9C1F-71DC2D655E56}" type="pres">
      <dgm:prSet presAssocID="{0B36CF73-9865-4114-8A1D-B5B6AE797A0F}" presName="FlexibleEmptyPlaceHolder" presStyleCnt="0"/>
      <dgm:spPr/>
    </dgm:pt>
    <dgm:pt modelId="{8F2BEEF5-D66B-453C-B1AF-885F155428AF}" type="pres">
      <dgm:prSet presAssocID="{0B36CF73-9865-4114-8A1D-B5B6AE797A0F}" presName="ConnectLine" presStyleLbl="sibTrans1D1" presStyleIdx="0" presStyleCnt="11"/>
      <dgm:spPr>
        <a:noFill/>
        <a:ln w="6350" cap="flat" cmpd="sng" algn="ctr">
          <a:solidFill>
            <a:schemeClr val="accent1">
              <a:hueOff val="0"/>
              <a:satOff val="0"/>
              <a:lumOff val="0"/>
              <a:alphaOff val="0"/>
            </a:schemeClr>
          </a:solidFill>
          <a:prstDash val="dash"/>
          <a:miter lim="800000"/>
        </a:ln>
        <a:effectLst/>
      </dgm:spPr>
    </dgm:pt>
    <dgm:pt modelId="{776B68EC-9527-4A12-8B20-A5A7AD56C7F0}" type="pres">
      <dgm:prSet presAssocID="{0B36CF73-9865-4114-8A1D-B5B6AE797A0F}" presName="ConnectorPoint" presStyleLbl="alignNode1" presStyleIdx="0" presStyleCnt="11"/>
      <dgm:spPr/>
    </dgm:pt>
    <dgm:pt modelId="{7F222164-E2B4-45A2-8EC6-15BD841DA3D0}" type="pres">
      <dgm:prSet presAssocID="{0B36CF73-9865-4114-8A1D-B5B6AE797A0F}" presName="EmptyPlaceHolder" presStyleCnt="0"/>
      <dgm:spPr/>
    </dgm:pt>
    <dgm:pt modelId="{E9969537-6346-44B7-882A-2CB8179AC997}" type="pres">
      <dgm:prSet presAssocID="{DE3CA200-55FD-4179-B9CB-FD50BED52F68}" presName="spaceBetweenRectangles" presStyleCnt="0"/>
      <dgm:spPr/>
    </dgm:pt>
    <dgm:pt modelId="{CFF43E95-28AE-4BD7-8CC5-6FE03732EE6B}" type="pres">
      <dgm:prSet presAssocID="{FF1967EB-3901-4504-B4F7-F46F333C0334}" presName="composite" presStyleCnt="0"/>
      <dgm:spPr/>
    </dgm:pt>
    <dgm:pt modelId="{29BFBD06-AEAC-4099-93A6-04B4B46FEFFA}" type="pres">
      <dgm:prSet presAssocID="{FF1967EB-3901-4504-B4F7-F46F333C0334}" presName="L1TextContainer" presStyleLbl="revTx" presStyleIdx="1" presStyleCnt="11">
        <dgm:presLayoutVars>
          <dgm:chMax val="1"/>
          <dgm:chPref val="1"/>
          <dgm:bulletEnabled val="1"/>
        </dgm:presLayoutVars>
      </dgm:prSet>
      <dgm:spPr/>
    </dgm:pt>
    <dgm:pt modelId="{2F02F7A1-A092-49AA-B064-0244CA593B00}" type="pres">
      <dgm:prSet presAssocID="{FF1967EB-3901-4504-B4F7-F46F333C0334}" presName="L2TextContainerWrapper" presStyleCnt="0">
        <dgm:presLayoutVars>
          <dgm:chMax val="0"/>
          <dgm:chPref val="0"/>
          <dgm:bulletEnabled val="1"/>
        </dgm:presLayoutVars>
      </dgm:prSet>
      <dgm:spPr/>
    </dgm:pt>
    <dgm:pt modelId="{4133E141-8564-4672-B0AE-68764AFD20F1}" type="pres">
      <dgm:prSet presAssocID="{FF1967EB-3901-4504-B4F7-F46F333C0334}" presName="L2TextContainer" presStyleLbl="bgAcc1" presStyleIdx="1" presStyleCnt="11"/>
      <dgm:spPr/>
    </dgm:pt>
    <dgm:pt modelId="{83B9756E-A4C6-4B3A-AB64-A9BF30DE7A57}" type="pres">
      <dgm:prSet presAssocID="{FF1967EB-3901-4504-B4F7-F46F333C0334}" presName="FlexibleEmptyPlaceHolder" presStyleCnt="0"/>
      <dgm:spPr/>
    </dgm:pt>
    <dgm:pt modelId="{DC4B49C7-8D7B-43B7-A6D9-4FB0F50C798B}" type="pres">
      <dgm:prSet presAssocID="{FF1967EB-3901-4504-B4F7-F46F333C0334}" presName="ConnectLine" presStyleLbl="sibTrans1D1" presStyleIdx="1" presStyleCnt="11"/>
      <dgm:spPr>
        <a:noFill/>
        <a:ln w="6350" cap="flat" cmpd="sng" algn="ctr">
          <a:solidFill>
            <a:schemeClr val="accent1">
              <a:hueOff val="0"/>
              <a:satOff val="0"/>
              <a:lumOff val="0"/>
              <a:alphaOff val="0"/>
            </a:schemeClr>
          </a:solidFill>
          <a:prstDash val="dash"/>
          <a:miter lim="800000"/>
        </a:ln>
        <a:effectLst/>
      </dgm:spPr>
    </dgm:pt>
    <dgm:pt modelId="{78FC97D5-F3A9-4086-9AF9-55FD42481499}" type="pres">
      <dgm:prSet presAssocID="{FF1967EB-3901-4504-B4F7-F46F333C0334}" presName="ConnectorPoint" presStyleLbl="alignNode1" presStyleIdx="1" presStyleCnt="11"/>
      <dgm:spPr/>
    </dgm:pt>
    <dgm:pt modelId="{535EED1A-A0D0-4FC0-A48F-4AD62D78B1ED}" type="pres">
      <dgm:prSet presAssocID="{FF1967EB-3901-4504-B4F7-F46F333C0334}" presName="EmptyPlaceHolder" presStyleCnt="0"/>
      <dgm:spPr/>
    </dgm:pt>
    <dgm:pt modelId="{5D23102F-5C8E-450D-AE92-ACEB4643D9B7}" type="pres">
      <dgm:prSet presAssocID="{A010E054-A39F-4815-830E-75ED900DB0BF}" presName="spaceBetweenRectangles" presStyleCnt="0"/>
      <dgm:spPr/>
    </dgm:pt>
    <dgm:pt modelId="{535C8006-0EAE-494D-958A-BD0F03645126}" type="pres">
      <dgm:prSet presAssocID="{FC9E2198-DE2A-412B-8676-00F4DDC374AF}" presName="composite" presStyleCnt="0"/>
      <dgm:spPr/>
    </dgm:pt>
    <dgm:pt modelId="{67C46987-E6FD-4793-BDBC-8056310CD33F}" type="pres">
      <dgm:prSet presAssocID="{FC9E2198-DE2A-412B-8676-00F4DDC374AF}" presName="L1TextContainer" presStyleLbl="revTx" presStyleIdx="2" presStyleCnt="11">
        <dgm:presLayoutVars>
          <dgm:chMax val="1"/>
          <dgm:chPref val="1"/>
          <dgm:bulletEnabled val="1"/>
        </dgm:presLayoutVars>
      </dgm:prSet>
      <dgm:spPr/>
    </dgm:pt>
    <dgm:pt modelId="{08678343-C85B-4197-BF7B-48512E83208F}" type="pres">
      <dgm:prSet presAssocID="{FC9E2198-DE2A-412B-8676-00F4DDC374AF}" presName="L2TextContainerWrapper" presStyleCnt="0">
        <dgm:presLayoutVars>
          <dgm:chMax val="0"/>
          <dgm:chPref val="0"/>
          <dgm:bulletEnabled val="1"/>
        </dgm:presLayoutVars>
      </dgm:prSet>
      <dgm:spPr/>
    </dgm:pt>
    <dgm:pt modelId="{DAB63B41-9BBF-426A-B5B5-8E9F0808A8D6}" type="pres">
      <dgm:prSet presAssocID="{FC9E2198-DE2A-412B-8676-00F4DDC374AF}" presName="L2TextContainer" presStyleLbl="bgAcc1" presStyleIdx="2" presStyleCnt="11"/>
      <dgm:spPr/>
    </dgm:pt>
    <dgm:pt modelId="{5FD31F58-6B6C-405C-8105-42049A1E9C4E}" type="pres">
      <dgm:prSet presAssocID="{FC9E2198-DE2A-412B-8676-00F4DDC374AF}" presName="FlexibleEmptyPlaceHolder" presStyleCnt="0"/>
      <dgm:spPr/>
    </dgm:pt>
    <dgm:pt modelId="{EBAF7272-E36F-4909-93A3-0B1F7230B39F}" type="pres">
      <dgm:prSet presAssocID="{FC9E2198-DE2A-412B-8676-00F4DDC374AF}" presName="ConnectLine" presStyleLbl="sibTrans1D1" presStyleIdx="2" presStyleCnt="11"/>
      <dgm:spPr>
        <a:noFill/>
        <a:ln w="6350" cap="flat" cmpd="sng" algn="ctr">
          <a:solidFill>
            <a:schemeClr val="accent1">
              <a:hueOff val="0"/>
              <a:satOff val="0"/>
              <a:lumOff val="0"/>
              <a:alphaOff val="0"/>
            </a:schemeClr>
          </a:solidFill>
          <a:prstDash val="dash"/>
          <a:miter lim="800000"/>
        </a:ln>
        <a:effectLst/>
      </dgm:spPr>
    </dgm:pt>
    <dgm:pt modelId="{8AAFFB75-A1C2-49F6-8A10-B9B9C97BC1C0}" type="pres">
      <dgm:prSet presAssocID="{FC9E2198-DE2A-412B-8676-00F4DDC374AF}" presName="ConnectorPoint" presStyleLbl="alignNode1" presStyleIdx="2" presStyleCnt="11"/>
      <dgm:spPr/>
    </dgm:pt>
    <dgm:pt modelId="{77771AAE-721F-4FF8-88FC-E4C4B8B621CF}" type="pres">
      <dgm:prSet presAssocID="{FC9E2198-DE2A-412B-8676-00F4DDC374AF}" presName="EmptyPlaceHolder" presStyleCnt="0"/>
      <dgm:spPr/>
    </dgm:pt>
    <dgm:pt modelId="{AACC1D0D-0747-4179-950C-5F5436871292}" type="pres">
      <dgm:prSet presAssocID="{E734C50F-04A3-4AFE-AFD9-C4F3669206CA}" presName="spaceBetweenRectangles" presStyleCnt="0"/>
      <dgm:spPr/>
    </dgm:pt>
    <dgm:pt modelId="{C3F6A001-AFF0-4DB9-B636-06F8B8B1A479}" type="pres">
      <dgm:prSet presAssocID="{90F1E352-BF5E-4650-A916-BE44EA269F7C}" presName="composite" presStyleCnt="0"/>
      <dgm:spPr/>
    </dgm:pt>
    <dgm:pt modelId="{58930664-68C0-431D-9050-6F29F64C466B}" type="pres">
      <dgm:prSet presAssocID="{90F1E352-BF5E-4650-A916-BE44EA269F7C}" presName="L1TextContainer" presStyleLbl="revTx" presStyleIdx="3" presStyleCnt="11">
        <dgm:presLayoutVars>
          <dgm:chMax val="1"/>
          <dgm:chPref val="1"/>
          <dgm:bulletEnabled val="1"/>
        </dgm:presLayoutVars>
      </dgm:prSet>
      <dgm:spPr/>
    </dgm:pt>
    <dgm:pt modelId="{D24A2FC8-0058-4647-979E-DA03200699E3}" type="pres">
      <dgm:prSet presAssocID="{90F1E352-BF5E-4650-A916-BE44EA269F7C}" presName="L2TextContainerWrapper" presStyleCnt="0">
        <dgm:presLayoutVars>
          <dgm:chMax val="0"/>
          <dgm:chPref val="0"/>
          <dgm:bulletEnabled val="1"/>
        </dgm:presLayoutVars>
      </dgm:prSet>
      <dgm:spPr/>
    </dgm:pt>
    <dgm:pt modelId="{906C6869-172E-4DC2-9A13-B4AA507B4F38}" type="pres">
      <dgm:prSet presAssocID="{90F1E352-BF5E-4650-A916-BE44EA269F7C}" presName="L2TextContainer" presStyleLbl="bgAcc1" presStyleIdx="3" presStyleCnt="11"/>
      <dgm:spPr/>
    </dgm:pt>
    <dgm:pt modelId="{F5186B61-C2EA-4A66-BCA6-E8C3009300B4}" type="pres">
      <dgm:prSet presAssocID="{90F1E352-BF5E-4650-A916-BE44EA269F7C}" presName="FlexibleEmptyPlaceHolder" presStyleCnt="0"/>
      <dgm:spPr/>
    </dgm:pt>
    <dgm:pt modelId="{F615A1EA-B8F1-45E0-9B24-6A8451AB82CF}" type="pres">
      <dgm:prSet presAssocID="{90F1E352-BF5E-4650-A916-BE44EA269F7C}" presName="ConnectLine" presStyleLbl="sibTrans1D1" presStyleIdx="3" presStyleCnt="11"/>
      <dgm:spPr>
        <a:noFill/>
        <a:ln w="6350" cap="flat" cmpd="sng" algn="ctr">
          <a:solidFill>
            <a:schemeClr val="accent1">
              <a:hueOff val="0"/>
              <a:satOff val="0"/>
              <a:lumOff val="0"/>
              <a:alphaOff val="0"/>
            </a:schemeClr>
          </a:solidFill>
          <a:prstDash val="dash"/>
          <a:miter lim="800000"/>
        </a:ln>
        <a:effectLst/>
      </dgm:spPr>
    </dgm:pt>
    <dgm:pt modelId="{F7C05AF4-669A-4B7B-AB3D-5825FED8D19A}" type="pres">
      <dgm:prSet presAssocID="{90F1E352-BF5E-4650-A916-BE44EA269F7C}" presName="ConnectorPoint" presStyleLbl="alignNode1" presStyleIdx="3" presStyleCnt="11"/>
      <dgm:spPr/>
    </dgm:pt>
    <dgm:pt modelId="{50C797AD-24E9-4038-A5E3-28E3599FE317}" type="pres">
      <dgm:prSet presAssocID="{90F1E352-BF5E-4650-A916-BE44EA269F7C}" presName="EmptyPlaceHolder" presStyleCnt="0"/>
      <dgm:spPr/>
    </dgm:pt>
    <dgm:pt modelId="{9E58F3EB-CEFC-4806-B5A1-93CF0D78863B}" type="pres">
      <dgm:prSet presAssocID="{9769D939-7DE3-462D-B707-F9D1D060012F}" presName="spaceBetweenRectangles" presStyleCnt="0"/>
      <dgm:spPr/>
    </dgm:pt>
    <dgm:pt modelId="{8698A81A-0795-4FFD-A9E9-E3890A6BF236}" type="pres">
      <dgm:prSet presAssocID="{2ECB173D-531B-4EC3-B56D-6E021268FBE9}" presName="composite" presStyleCnt="0"/>
      <dgm:spPr/>
    </dgm:pt>
    <dgm:pt modelId="{2C4AF226-8EF9-4A76-8F44-DB18BA0E84B2}" type="pres">
      <dgm:prSet presAssocID="{2ECB173D-531B-4EC3-B56D-6E021268FBE9}" presName="L1TextContainer" presStyleLbl="revTx" presStyleIdx="4" presStyleCnt="11">
        <dgm:presLayoutVars>
          <dgm:chMax val="1"/>
          <dgm:chPref val="1"/>
          <dgm:bulletEnabled val="1"/>
        </dgm:presLayoutVars>
      </dgm:prSet>
      <dgm:spPr/>
    </dgm:pt>
    <dgm:pt modelId="{E7EDC098-E432-4491-9971-8C2B68009042}" type="pres">
      <dgm:prSet presAssocID="{2ECB173D-531B-4EC3-B56D-6E021268FBE9}" presName="L2TextContainerWrapper" presStyleCnt="0">
        <dgm:presLayoutVars>
          <dgm:chMax val="0"/>
          <dgm:chPref val="0"/>
          <dgm:bulletEnabled val="1"/>
        </dgm:presLayoutVars>
      </dgm:prSet>
      <dgm:spPr/>
    </dgm:pt>
    <dgm:pt modelId="{5739D2F7-3C71-4C3A-BA46-7B2D76D0BCE7}" type="pres">
      <dgm:prSet presAssocID="{2ECB173D-531B-4EC3-B56D-6E021268FBE9}" presName="L2TextContainer" presStyleLbl="bgAcc1" presStyleIdx="4" presStyleCnt="11"/>
      <dgm:spPr/>
    </dgm:pt>
    <dgm:pt modelId="{61AE2ACB-92B2-433D-A849-9880432FB596}" type="pres">
      <dgm:prSet presAssocID="{2ECB173D-531B-4EC3-B56D-6E021268FBE9}" presName="FlexibleEmptyPlaceHolder" presStyleCnt="0"/>
      <dgm:spPr/>
    </dgm:pt>
    <dgm:pt modelId="{675438B3-A450-4ACE-B334-3C3B28AECF14}" type="pres">
      <dgm:prSet presAssocID="{2ECB173D-531B-4EC3-B56D-6E021268FBE9}" presName="ConnectLine" presStyleLbl="sibTrans1D1" presStyleIdx="4" presStyleCnt="11"/>
      <dgm:spPr>
        <a:noFill/>
        <a:ln w="6350" cap="flat" cmpd="sng" algn="ctr">
          <a:solidFill>
            <a:schemeClr val="accent1">
              <a:hueOff val="0"/>
              <a:satOff val="0"/>
              <a:lumOff val="0"/>
              <a:alphaOff val="0"/>
            </a:schemeClr>
          </a:solidFill>
          <a:prstDash val="dash"/>
          <a:miter lim="800000"/>
        </a:ln>
        <a:effectLst/>
      </dgm:spPr>
    </dgm:pt>
    <dgm:pt modelId="{6E2E313C-0514-4335-B343-C82F42EACBB1}" type="pres">
      <dgm:prSet presAssocID="{2ECB173D-531B-4EC3-B56D-6E021268FBE9}" presName="ConnectorPoint" presStyleLbl="alignNode1" presStyleIdx="4" presStyleCnt="11"/>
      <dgm:spPr/>
    </dgm:pt>
    <dgm:pt modelId="{E1000F05-A78B-43DB-9420-C6D9406E8150}" type="pres">
      <dgm:prSet presAssocID="{2ECB173D-531B-4EC3-B56D-6E021268FBE9}" presName="EmptyPlaceHolder" presStyleCnt="0"/>
      <dgm:spPr/>
    </dgm:pt>
    <dgm:pt modelId="{940C4576-6BBC-46AB-9E48-3D24B13C3190}" type="pres">
      <dgm:prSet presAssocID="{0D2E3CDA-C353-4FEB-B91D-FCE20C2C1CB6}" presName="spaceBetweenRectangles" presStyleCnt="0"/>
      <dgm:spPr/>
    </dgm:pt>
    <dgm:pt modelId="{26C7A7F1-15AD-4A87-9DA6-8684A3D2D9BE}" type="pres">
      <dgm:prSet presAssocID="{791E4361-A079-4577-AE09-B29070BE6135}" presName="composite" presStyleCnt="0"/>
      <dgm:spPr/>
    </dgm:pt>
    <dgm:pt modelId="{A8165888-46DA-4CDF-8EF7-A7F53A3C6682}" type="pres">
      <dgm:prSet presAssocID="{791E4361-A079-4577-AE09-B29070BE6135}" presName="L1TextContainer" presStyleLbl="revTx" presStyleIdx="5" presStyleCnt="11">
        <dgm:presLayoutVars>
          <dgm:chMax val="1"/>
          <dgm:chPref val="1"/>
          <dgm:bulletEnabled val="1"/>
        </dgm:presLayoutVars>
      </dgm:prSet>
      <dgm:spPr/>
    </dgm:pt>
    <dgm:pt modelId="{0638910B-67B2-46C0-820E-D11D2B7696F9}" type="pres">
      <dgm:prSet presAssocID="{791E4361-A079-4577-AE09-B29070BE6135}" presName="L2TextContainerWrapper" presStyleCnt="0">
        <dgm:presLayoutVars>
          <dgm:chMax val="0"/>
          <dgm:chPref val="0"/>
          <dgm:bulletEnabled val="1"/>
        </dgm:presLayoutVars>
      </dgm:prSet>
      <dgm:spPr/>
    </dgm:pt>
    <dgm:pt modelId="{B72695AB-740B-4CCF-B2A8-499770A2E8EC}" type="pres">
      <dgm:prSet presAssocID="{791E4361-A079-4577-AE09-B29070BE6135}" presName="L2TextContainer" presStyleLbl="bgAcc1" presStyleIdx="5" presStyleCnt="11"/>
      <dgm:spPr/>
    </dgm:pt>
    <dgm:pt modelId="{7E142F19-E5C5-4DC3-9AFC-A2D8365CEA77}" type="pres">
      <dgm:prSet presAssocID="{791E4361-A079-4577-AE09-B29070BE6135}" presName="FlexibleEmptyPlaceHolder" presStyleCnt="0"/>
      <dgm:spPr/>
    </dgm:pt>
    <dgm:pt modelId="{4F415FC0-5790-4271-98D7-D0D8614F8C42}" type="pres">
      <dgm:prSet presAssocID="{791E4361-A079-4577-AE09-B29070BE6135}" presName="ConnectLine" presStyleLbl="sibTrans1D1" presStyleIdx="5" presStyleCnt="11"/>
      <dgm:spPr>
        <a:noFill/>
        <a:ln w="6350" cap="flat" cmpd="sng" algn="ctr">
          <a:solidFill>
            <a:schemeClr val="accent1">
              <a:hueOff val="0"/>
              <a:satOff val="0"/>
              <a:lumOff val="0"/>
              <a:alphaOff val="0"/>
            </a:schemeClr>
          </a:solidFill>
          <a:prstDash val="dash"/>
          <a:miter lim="800000"/>
        </a:ln>
        <a:effectLst/>
      </dgm:spPr>
    </dgm:pt>
    <dgm:pt modelId="{44276810-FE6B-4C09-B701-9F108CF5009F}" type="pres">
      <dgm:prSet presAssocID="{791E4361-A079-4577-AE09-B29070BE6135}" presName="ConnectorPoint" presStyleLbl="alignNode1" presStyleIdx="5" presStyleCnt="11"/>
      <dgm:spPr/>
    </dgm:pt>
    <dgm:pt modelId="{B6E2DC4B-A9EA-4F06-A776-9F92A0B5C3D4}" type="pres">
      <dgm:prSet presAssocID="{791E4361-A079-4577-AE09-B29070BE6135}" presName="EmptyPlaceHolder" presStyleCnt="0"/>
      <dgm:spPr/>
    </dgm:pt>
    <dgm:pt modelId="{B4382E93-6E5C-40D0-911E-114B3CE9C6A1}" type="pres">
      <dgm:prSet presAssocID="{9F559A02-697D-4735-8B58-1FF98A324C2C}" presName="spaceBetweenRectangles" presStyleCnt="0"/>
      <dgm:spPr/>
    </dgm:pt>
    <dgm:pt modelId="{E68520B4-326B-4B8D-884D-3D91FA0528E1}" type="pres">
      <dgm:prSet presAssocID="{E885DBC6-A322-4AD0-9F04-757ACF3734DE}" presName="composite" presStyleCnt="0"/>
      <dgm:spPr/>
    </dgm:pt>
    <dgm:pt modelId="{3A974BA0-061B-4EE6-8EC3-B0611632FED9}" type="pres">
      <dgm:prSet presAssocID="{E885DBC6-A322-4AD0-9F04-757ACF3734DE}" presName="L1TextContainer" presStyleLbl="revTx" presStyleIdx="6" presStyleCnt="11">
        <dgm:presLayoutVars>
          <dgm:chMax val="1"/>
          <dgm:chPref val="1"/>
          <dgm:bulletEnabled val="1"/>
        </dgm:presLayoutVars>
      </dgm:prSet>
      <dgm:spPr/>
    </dgm:pt>
    <dgm:pt modelId="{1F631F8D-DBB2-41F2-9798-728EB6856540}" type="pres">
      <dgm:prSet presAssocID="{E885DBC6-A322-4AD0-9F04-757ACF3734DE}" presName="L2TextContainerWrapper" presStyleCnt="0">
        <dgm:presLayoutVars>
          <dgm:chMax val="0"/>
          <dgm:chPref val="0"/>
          <dgm:bulletEnabled val="1"/>
        </dgm:presLayoutVars>
      </dgm:prSet>
      <dgm:spPr/>
    </dgm:pt>
    <dgm:pt modelId="{80FE31FB-7988-409D-8482-547B627A5E33}" type="pres">
      <dgm:prSet presAssocID="{E885DBC6-A322-4AD0-9F04-757ACF3734DE}" presName="L2TextContainer" presStyleLbl="bgAcc1" presStyleIdx="6" presStyleCnt="11"/>
      <dgm:spPr/>
    </dgm:pt>
    <dgm:pt modelId="{744DDED2-87AB-4909-A971-27A13F5882A2}" type="pres">
      <dgm:prSet presAssocID="{E885DBC6-A322-4AD0-9F04-757ACF3734DE}" presName="FlexibleEmptyPlaceHolder" presStyleCnt="0"/>
      <dgm:spPr/>
    </dgm:pt>
    <dgm:pt modelId="{3BDBD246-B067-4847-B8DC-105DBEE081BF}" type="pres">
      <dgm:prSet presAssocID="{E885DBC6-A322-4AD0-9F04-757ACF3734DE}" presName="ConnectLine" presStyleLbl="sibTrans1D1" presStyleIdx="6" presStyleCnt="11"/>
      <dgm:spPr>
        <a:noFill/>
        <a:ln w="6350" cap="flat" cmpd="sng" algn="ctr">
          <a:solidFill>
            <a:schemeClr val="accent1">
              <a:hueOff val="0"/>
              <a:satOff val="0"/>
              <a:lumOff val="0"/>
              <a:alphaOff val="0"/>
            </a:schemeClr>
          </a:solidFill>
          <a:prstDash val="dash"/>
          <a:miter lim="800000"/>
        </a:ln>
        <a:effectLst/>
      </dgm:spPr>
    </dgm:pt>
    <dgm:pt modelId="{C1638AD8-6E6A-4FBC-9198-927A1C89CD33}" type="pres">
      <dgm:prSet presAssocID="{E885DBC6-A322-4AD0-9F04-757ACF3734DE}" presName="ConnectorPoint" presStyleLbl="alignNode1" presStyleIdx="6" presStyleCnt="11"/>
      <dgm:spPr/>
    </dgm:pt>
    <dgm:pt modelId="{C2E1C892-C651-44C0-AA85-9CE1093AA9E8}" type="pres">
      <dgm:prSet presAssocID="{E885DBC6-A322-4AD0-9F04-757ACF3734DE}" presName="EmptyPlaceHolder" presStyleCnt="0"/>
      <dgm:spPr/>
    </dgm:pt>
    <dgm:pt modelId="{3281D362-A62F-4D5F-A60D-F6526CFFD691}" type="pres">
      <dgm:prSet presAssocID="{1D4A5D8E-B3C1-4D65-BCF6-4535402E9BB0}" presName="spaceBetweenRectangles" presStyleCnt="0"/>
      <dgm:spPr/>
    </dgm:pt>
    <dgm:pt modelId="{5C8D0664-BFC7-44E3-81A9-48504B67A82E}" type="pres">
      <dgm:prSet presAssocID="{CD2A1247-965B-471A-8A72-D6A3D017AFB0}" presName="composite" presStyleCnt="0"/>
      <dgm:spPr/>
    </dgm:pt>
    <dgm:pt modelId="{11D59F02-3ABD-4886-8D29-1CDA18406B92}" type="pres">
      <dgm:prSet presAssocID="{CD2A1247-965B-471A-8A72-D6A3D017AFB0}" presName="L1TextContainer" presStyleLbl="revTx" presStyleIdx="7" presStyleCnt="11">
        <dgm:presLayoutVars>
          <dgm:chMax val="1"/>
          <dgm:chPref val="1"/>
          <dgm:bulletEnabled val="1"/>
        </dgm:presLayoutVars>
      </dgm:prSet>
      <dgm:spPr/>
    </dgm:pt>
    <dgm:pt modelId="{8BAE369B-A5BE-4C8C-9FA3-B75D0C3C3785}" type="pres">
      <dgm:prSet presAssocID="{CD2A1247-965B-471A-8A72-D6A3D017AFB0}" presName="L2TextContainerWrapper" presStyleCnt="0">
        <dgm:presLayoutVars>
          <dgm:chMax val="0"/>
          <dgm:chPref val="0"/>
          <dgm:bulletEnabled val="1"/>
        </dgm:presLayoutVars>
      </dgm:prSet>
      <dgm:spPr/>
    </dgm:pt>
    <dgm:pt modelId="{C8CAEBAD-CA85-4CB5-B864-CCB375009D17}" type="pres">
      <dgm:prSet presAssocID="{CD2A1247-965B-471A-8A72-D6A3D017AFB0}" presName="L2TextContainer" presStyleLbl="bgAcc1" presStyleIdx="7" presStyleCnt="11"/>
      <dgm:spPr/>
    </dgm:pt>
    <dgm:pt modelId="{616A73EE-8EDC-482B-9A93-9CCEE45B30F6}" type="pres">
      <dgm:prSet presAssocID="{CD2A1247-965B-471A-8A72-D6A3D017AFB0}" presName="FlexibleEmptyPlaceHolder" presStyleCnt="0"/>
      <dgm:spPr/>
    </dgm:pt>
    <dgm:pt modelId="{6D4C6140-1726-44E2-B80C-CC787DBE0627}" type="pres">
      <dgm:prSet presAssocID="{CD2A1247-965B-471A-8A72-D6A3D017AFB0}" presName="ConnectLine" presStyleLbl="sibTrans1D1" presStyleIdx="7" presStyleCnt="11"/>
      <dgm:spPr>
        <a:noFill/>
        <a:ln w="6350" cap="flat" cmpd="sng" algn="ctr">
          <a:solidFill>
            <a:schemeClr val="accent1">
              <a:hueOff val="0"/>
              <a:satOff val="0"/>
              <a:lumOff val="0"/>
              <a:alphaOff val="0"/>
            </a:schemeClr>
          </a:solidFill>
          <a:prstDash val="dash"/>
          <a:miter lim="800000"/>
        </a:ln>
        <a:effectLst/>
      </dgm:spPr>
    </dgm:pt>
    <dgm:pt modelId="{84D27CF6-A22A-4619-AA69-79640A33D8BA}" type="pres">
      <dgm:prSet presAssocID="{CD2A1247-965B-471A-8A72-D6A3D017AFB0}" presName="ConnectorPoint" presStyleLbl="alignNode1" presStyleIdx="7" presStyleCnt="11"/>
      <dgm:spPr/>
    </dgm:pt>
    <dgm:pt modelId="{2C34EA51-55D0-4529-BD2A-2AB731495A63}" type="pres">
      <dgm:prSet presAssocID="{CD2A1247-965B-471A-8A72-D6A3D017AFB0}" presName="EmptyPlaceHolder" presStyleCnt="0"/>
      <dgm:spPr/>
    </dgm:pt>
    <dgm:pt modelId="{5D04CE13-FD07-4E46-8CE9-00B68CB1A29D}" type="pres">
      <dgm:prSet presAssocID="{69149B50-3985-44C6-AEFD-FF6886D121F4}" presName="spaceBetweenRectangles" presStyleCnt="0"/>
      <dgm:spPr/>
    </dgm:pt>
    <dgm:pt modelId="{CB380899-BAC1-4FD6-B5D7-079A9AAE914A}" type="pres">
      <dgm:prSet presAssocID="{5CBF22F7-EEB0-4E99-9E34-56BC93D7E443}" presName="composite" presStyleCnt="0"/>
      <dgm:spPr/>
    </dgm:pt>
    <dgm:pt modelId="{AF3ACCA4-9F92-4B49-B13B-618A6E01B46C}" type="pres">
      <dgm:prSet presAssocID="{5CBF22F7-EEB0-4E99-9E34-56BC93D7E443}" presName="L1TextContainer" presStyleLbl="revTx" presStyleIdx="8" presStyleCnt="11">
        <dgm:presLayoutVars>
          <dgm:chMax val="1"/>
          <dgm:chPref val="1"/>
          <dgm:bulletEnabled val="1"/>
        </dgm:presLayoutVars>
      </dgm:prSet>
      <dgm:spPr/>
    </dgm:pt>
    <dgm:pt modelId="{F2466B76-6A42-4DAA-A21D-E97FB1AAD6B0}" type="pres">
      <dgm:prSet presAssocID="{5CBF22F7-EEB0-4E99-9E34-56BC93D7E443}" presName="L2TextContainerWrapper" presStyleCnt="0">
        <dgm:presLayoutVars>
          <dgm:chMax val="0"/>
          <dgm:chPref val="0"/>
          <dgm:bulletEnabled val="1"/>
        </dgm:presLayoutVars>
      </dgm:prSet>
      <dgm:spPr/>
    </dgm:pt>
    <dgm:pt modelId="{2757CC3C-3710-4BAA-A948-50357A1A1BBE}" type="pres">
      <dgm:prSet presAssocID="{5CBF22F7-EEB0-4E99-9E34-56BC93D7E443}" presName="L2TextContainer" presStyleLbl="bgAcc1" presStyleIdx="8" presStyleCnt="11"/>
      <dgm:spPr/>
    </dgm:pt>
    <dgm:pt modelId="{12BACE7E-3694-46CC-98E4-7FA5D7FB9CDB}" type="pres">
      <dgm:prSet presAssocID="{5CBF22F7-EEB0-4E99-9E34-56BC93D7E443}" presName="FlexibleEmptyPlaceHolder" presStyleCnt="0"/>
      <dgm:spPr/>
    </dgm:pt>
    <dgm:pt modelId="{890A2C51-2206-4922-BECE-E8DCB9E55288}" type="pres">
      <dgm:prSet presAssocID="{5CBF22F7-EEB0-4E99-9E34-56BC93D7E443}" presName="ConnectLine" presStyleLbl="sibTrans1D1" presStyleIdx="8" presStyleCnt="11"/>
      <dgm:spPr>
        <a:noFill/>
        <a:ln w="6350" cap="flat" cmpd="sng" algn="ctr">
          <a:solidFill>
            <a:schemeClr val="accent1">
              <a:hueOff val="0"/>
              <a:satOff val="0"/>
              <a:lumOff val="0"/>
              <a:alphaOff val="0"/>
            </a:schemeClr>
          </a:solidFill>
          <a:prstDash val="dash"/>
          <a:miter lim="800000"/>
        </a:ln>
        <a:effectLst/>
      </dgm:spPr>
    </dgm:pt>
    <dgm:pt modelId="{5208EFB3-2B94-4010-A6F4-6454DD090662}" type="pres">
      <dgm:prSet presAssocID="{5CBF22F7-EEB0-4E99-9E34-56BC93D7E443}" presName="ConnectorPoint" presStyleLbl="alignNode1" presStyleIdx="8" presStyleCnt="11"/>
      <dgm:spPr/>
    </dgm:pt>
    <dgm:pt modelId="{124F5466-CD52-4724-BE8A-1B9D34DDBE49}" type="pres">
      <dgm:prSet presAssocID="{5CBF22F7-EEB0-4E99-9E34-56BC93D7E443}" presName="EmptyPlaceHolder" presStyleCnt="0"/>
      <dgm:spPr/>
    </dgm:pt>
    <dgm:pt modelId="{F3E8160A-7E90-43B7-9B56-64278D53B496}" type="pres">
      <dgm:prSet presAssocID="{8796D35E-37C0-44AD-893F-C67757A83248}" presName="spaceBetweenRectangles" presStyleCnt="0"/>
      <dgm:spPr/>
    </dgm:pt>
    <dgm:pt modelId="{0511A4C5-D6B0-4D68-AC58-001708AB3EF9}" type="pres">
      <dgm:prSet presAssocID="{7B469625-930E-4093-9AE8-DB01FE4AECF8}" presName="composite" presStyleCnt="0"/>
      <dgm:spPr/>
    </dgm:pt>
    <dgm:pt modelId="{B21CC3B1-BB02-4240-BEC8-36B12A39AC6A}" type="pres">
      <dgm:prSet presAssocID="{7B469625-930E-4093-9AE8-DB01FE4AECF8}" presName="L1TextContainer" presStyleLbl="revTx" presStyleIdx="9" presStyleCnt="11">
        <dgm:presLayoutVars>
          <dgm:chMax val="1"/>
          <dgm:chPref val="1"/>
          <dgm:bulletEnabled val="1"/>
        </dgm:presLayoutVars>
      </dgm:prSet>
      <dgm:spPr/>
    </dgm:pt>
    <dgm:pt modelId="{3483DF19-2C3D-4D12-9585-5B8011969485}" type="pres">
      <dgm:prSet presAssocID="{7B469625-930E-4093-9AE8-DB01FE4AECF8}" presName="L2TextContainerWrapper" presStyleCnt="0">
        <dgm:presLayoutVars>
          <dgm:chMax val="0"/>
          <dgm:chPref val="0"/>
          <dgm:bulletEnabled val="1"/>
        </dgm:presLayoutVars>
      </dgm:prSet>
      <dgm:spPr/>
    </dgm:pt>
    <dgm:pt modelId="{5BE3CAE7-BA74-4D4D-B0C7-C3BD34EEE5C9}" type="pres">
      <dgm:prSet presAssocID="{7B469625-930E-4093-9AE8-DB01FE4AECF8}" presName="L2TextContainer" presStyleLbl="bgAcc1" presStyleIdx="9" presStyleCnt="11"/>
      <dgm:spPr/>
    </dgm:pt>
    <dgm:pt modelId="{3656B938-F975-4EC9-B58D-856806CC8CC6}" type="pres">
      <dgm:prSet presAssocID="{7B469625-930E-4093-9AE8-DB01FE4AECF8}" presName="FlexibleEmptyPlaceHolder" presStyleCnt="0"/>
      <dgm:spPr/>
    </dgm:pt>
    <dgm:pt modelId="{78C4FFA5-B202-4C75-B6E7-697F0B4287E4}" type="pres">
      <dgm:prSet presAssocID="{7B469625-930E-4093-9AE8-DB01FE4AECF8}" presName="ConnectLine" presStyleLbl="sibTrans1D1" presStyleIdx="9" presStyleCnt="11"/>
      <dgm:spPr>
        <a:noFill/>
        <a:ln w="6350" cap="flat" cmpd="sng" algn="ctr">
          <a:solidFill>
            <a:schemeClr val="accent1">
              <a:hueOff val="0"/>
              <a:satOff val="0"/>
              <a:lumOff val="0"/>
              <a:alphaOff val="0"/>
            </a:schemeClr>
          </a:solidFill>
          <a:prstDash val="dash"/>
          <a:miter lim="800000"/>
        </a:ln>
        <a:effectLst/>
      </dgm:spPr>
    </dgm:pt>
    <dgm:pt modelId="{FCD1EE01-8A0F-483F-98F8-DEF66DA2C5D3}" type="pres">
      <dgm:prSet presAssocID="{7B469625-930E-4093-9AE8-DB01FE4AECF8}" presName="ConnectorPoint" presStyleLbl="alignNode1" presStyleIdx="9" presStyleCnt="11"/>
      <dgm:spPr/>
    </dgm:pt>
    <dgm:pt modelId="{26F7774A-2817-44A0-8F63-99D96FF20B11}" type="pres">
      <dgm:prSet presAssocID="{7B469625-930E-4093-9AE8-DB01FE4AECF8}" presName="EmptyPlaceHolder" presStyleCnt="0"/>
      <dgm:spPr/>
    </dgm:pt>
    <dgm:pt modelId="{0C508C1C-5A91-42DB-96C7-39CDD76EEC4A}" type="pres">
      <dgm:prSet presAssocID="{96C6CB96-8004-491B-87BA-742BAFDD8701}" presName="spaceBetweenRectangles" presStyleCnt="0"/>
      <dgm:spPr/>
    </dgm:pt>
    <dgm:pt modelId="{D8659A10-20C0-42EC-8A74-DCCF7D58E522}" type="pres">
      <dgm:prSet presAssocID="{3D061C1C-B271-41E8-900F-9568937A3EF5}" presName="composite" presStyleCnt="0"/>
      <dgm:spPr/>
    </dgm:pt>
    <dgm:pt modelId="{CAA0D52C-8D5C-4227-99AD-F96D5C1272B6}" type="pres">
      <dgm:prSet presAssocID="{3D061C1C-B271-41E8-900F-9568937A3EF5}" presName="L1TextContainer" presStyleLbl="revTx" presStyleIdx="10" presStyleCnt="11">
        <dgm:presLayoutVars>
          <dgm:chMax val="1"/>
          <dgm:chPref val="1"/>
          <dgm:bulletEnabled val="1"/>
        </dgm:presLayoutVars>
      </dgm:prSet>
      <dgm:spPr/>
    </dgm:pt>
    <dgm:pt modelId="{0C7B7F17-E129-4744-92C8-17F10B6274D9}" type="pres">
      <dgm:prSet presAssocID="{3D061C1C-B271-41E8-900F-9568937A3EF5}" presName="L2TextContainerWrapper" presStyleCnt="0">
        <dgm:presLayoutVars>
          <dgm:chMax val="0"/>
          <dgm:chPref val="0"/>
          <dgm:bulletEnabled val="1"/>
        </dgm:presLayoutVars>
      </dgm:prSet>
      <dgm:spPr/>
    </dgm:pt>
    <dgm:pt modelId="{86346A5A-077C-4B89-814F-5705362C704F}" type="pres">
      <dgm:prSet presAssocID="{3D061C1C-B271-41E8-900F-9568937A3EF5}" presName="L2TextContainer" presStyleLbl="bgAcc1" presStyleIdx="10" presStyleCnt="11"/>
      <dgm:spPr/>
    </dgm:pt>
    <dgm:pt modelId="{588DF9E4-1488-49C2-BEF9-8FC1A8AF3A79}" type="pres">
      <dgm:prSet presAssocID="{3D061C1C-B271-41E8-900F-9568937A3EF5}" presName="FlexibleEmptyPlaceHolder" presStyleCnt="0"/>
      <dgm:spPr/>
    </dgm:pt>
    <dgm:pt modelId="{7338EB3B-050E-48B6-B0AE-98C7FC99ACD8}" type="pres">
      <dgm:prSet presAssocID="{3D061C1C-B271-41E8-900F-9568937A3EF5}" presName="ConnectLine" presStyleLbl="sibTrans1D1" presStyleIdx="10" presStyleCnt="11"/>
      <dgm:spPr>
        <a:noFill/>
        <a:ln w="6350" cap="flat" cmpd="sng" algn="ctr">
          <a:solidFill>
            <a:schemeClr val="accent1">
              <a:hueOff val="0"/>
              <a:satOff val="0"/>
              <a:lumOff val="0"/>
              <a:alphaOff val="0"/>
            </a:schemeClr>
          </a:solidFill>
          <a:prstDash val="dash"/>
          <a:miter lim="800000"/>
        </a:ln>
        <a:effectLst/>
      </dgm:spPr>
    </dgm:pt>
    <dgm:pt modelId="{EA9BE095-7726-442E-865C-D7A23387079E}" type="pres">
      <dgm:prSet presAssocID="{3D061C1C-B271-41E8-900F-9568937A3EF5}" presName="ConnectorPoint" presStyleLbl="alignNode1" presStyleIdx="10" presStyleCnt="11"/>
      <dgm:spPr/>
    </dgm:pt>
    <dgm:pt modelId="{368352EA-2D49-4CD6-BC98-E2D8F278483A}" type="pres">
      <dgm:prSet presAssocID="{3D061C1C-B271-41E8-900F-9568937A3EF5}" presName="EmptyPlaceHolder" presStyleCnt="0"/>
      <dgm:spPr/>
    </dgm:pt>
  </dgm:ptLst>
  <dgm:cxnLst>
    <dgm:cxn modelId="{87F2D501-4389-488B-AB20-6DC5750B7632}" type="presOf" srcId="{BCADC1CD-6DAB-4D0E-8430-44359B4DE6BD}" destId="{B72695AB-740B-4CCF-B2A8-499770A2E8EC}" srcOrd="0" destOrd="0" presId="urn:microsoft.com/office/officeart/2016/7/layout/BasicTimeline"/>
    <dgm:cxn modelId="{66B2BA09-8C3D-47CE-83B8-DEC8C86429AB}" srcId="{9231921A-3B2D-4309-91FB-3DE2686B03C3}" destId="{2ECB173D-531B-4EC3-B56D-6E021268FBE9}" srcOrd="4" destOrd="0" parTransId="{42D9C259-84C7-4305-823B-1488534C48E5}" sibTransId="{0D2E3CDA-C353-4FEB-B91D-FCE20C2C1CB6}"/>
    <dgm:cxn modelId="{940F7A0A-1AD4-488E-95D0-3A0C84DF1443}" type="presOf" srcId="{C4D621DC-015D-41D7-9B40-6395901E85EA}" destId="{5739D2F7-3C71-4C3A-BA46-7B2D76D0BCE7}" srcOrd="0" destOrd="0" presId="urn:microsoft.com/office/officeart/2016/7/layout/BasicTimeline"/>
    <dgm:cxn modelId="{CAE98A0E-6180-4524-97E6-38DF0A20CEA2}" srcId="{9231921A-3B2D-4309-91FB-3DE2686B03C3}" destId="{5CBF22F7-EEB0-4E99-9E34-56BC93D7E443}" srcOrd="8" destOrd="0" parTransId="{DDA07D21-A188-4B6B-BB75-46144ED460F1}" sibTransId="{8796D35E-37C0-44AD-893F-C67757A83248}"/>
    <dgm:cxn modelId="{D0E3800F-1EC5-4039-B3FB-D7EFAB27E8F7}" srcId="{5CBF22F7-EEB0-4E99-9E34-56BC93D7E443}" destId="{B832817A-4C33-405C-89EE-85D05143CD06}" srcOrd="0" destOrd="0" parTransId="{5F477E14-811D-4E68-BEA9-E917DBA06079}" sibTransId="{D09C580E-474E-43EE-BCC6-9E6F8F27D79E}"/>
    <dgm:cxn modelId="{DD24EA14-4E29-4DBD-B1B6-6F7CE8E971B4}" type="presOf" srcId="{9078EE16-E310-4EFC-9535-B5D9B840BBDD}" destId="{4133E141-8564-4672-B0AE-68764AFD20F1}" srcOrd="0" destOrd="0" presId="urn:microsoft.com/office/officeart/2016/7/layout/BasicTimeline"/>
    <dgm:cxn modelId="{A84D0318-239C-46D5-B52D-E37D808F3D0C}" type="presOf" srcId="{314B9096-802B-4BFF-8F3D-D94491026478}" destId="{C8CAEBAD-CA85-4CB5-B864-CCB375009D17}" srcOrd="0" destOrd="1" presId="urn:microsoft.com/office/officeart/2016/7/layout/BasicTimeline"/>
    <dgm:cxn modelId="{7F51B826-8894-4895-B5AD-3C10594AD5B0}" type="presOf" srcId="{FDBCBCE0-5C2F-4E98-BE64-2B5896681A4B}" destId="{C42BD087-C026-4DCF-8892-8FB3F8A8B315}" srcOrd="0" destOrd="2" presId="urn:microsoft.com/office/officeart/2016/7/layout/BasicTimeline"/>
    <dgm:cxn modelId="{3AEFCF2D-23C1-408E-9E2D-A0859D6D82D0}" srcId="{9231921A-3B2D-4309-91FB-3DE2686B03C3}" destId="{7B469625-930E-4093-9AE8-DB01FE4AECF8}" srcOrd="9" destOrd="0" parTransId="{B949CDE8-F072-4B94-A095-F1977118C4EF}" sibTransId="{96C6CB96-8004-491B-87BA-742BAFDD8701}"/>
    <dgm:cxn modelId="{973FD632-422A-4F64-9E65-1A63CC5ACE1F}" type="presOf" srcId="{DEBEE145-1D9B-4F04-A534-64821EAD3E10}" destId="{C42BD087-C026-4DCF-8892-8FB3F8A8B315}" srcOrd="0" destOrd="1" presId="urn:microsoft.com/office/officeart/2016/7/layout/BasicTimeline"/>
    <dgm:cxn modelId="{ED861E33-1B29-4027-80FE-01E5346EFFD3}" srcId="{9231921A-3B2D-4309-91FB-3DE2686B03C3}" destId="{FC9E2198-DE2A-412B-8676-00F4DDC374AF}" srcOrd="2" destOrd="0" parTransId="{9B373661-CBB1-48D7-A7CC-DA7112C153EA}" sibTransId="{E734C50F-04A3-4AFE-AFD9-C4F3669206CA}"/>
    <dgm:cxn modelId="{F626BB33-24CC-4C0B-99A1-C022E5167D61}" type="presOf" srcId="{FF1967EB-3901-4504-B4F7-F46F333C0334}" destId="{29BFBD06-AEAC-4099-93A6-04B4B46FEFFA}" srcOrd="0" destOrd="0" presId="urn:microsoft.com/office/officeart/2016/7/layout/BasicTimeline"/>
    <dgm:cxn modelId="{18C7953E-ADB3-4954-A565-D98B52CC8471}" type="presOf" srcId="{0B36CF73-9865-4114-8A1D-B5B6AE797A0F}" destId="{A962486D-2F46-4EFE-B15D-DD0CBAED6AA6}" srcOrd="0" destOrd="0" presId="urn:microsoft.com/office/officeart/2016/7/layout/BasicTimeline"/>
    <dgm:cxn modelId="{2B384141-F1EB-4E11-93E6-1FDE8B72E926}" type="presOf" srcId="{753C6502-6589-4C88-BA3B-C5A4C23B312C}" destId="{C8CAEBAD-CA85-4CB5-B864-CCB375009D17}" srcOrd="0" destOrd="0" presId="urn:microsoft.com/office/officeart/2016/7/layout/BasicTimeline"/>
    <dgm:cxn modelId="{51636842-A52B-4FD2-A4F7-6EA88FFE9AD0}" srcId="{CD2A1247-965B-471A-8A72-D6A3D017AFB0}" destId="{753C6502-6589-4C88-BA3B-C5A4C23B312C}" srcOrd="0" destOrd="0" parTransId="{4D96BE1C-3F14-4FE1-BCFB-6E32BF74FB63}" sibTransId="{93D1D015-E241-4DEE-B8EC-BADBFB352285}"/>
    <dgm:cxn modelId="{EE3EE043-1C50-4E15-86B8-14E996448174}" type="presOf" srcId="{7B469625-930E-4093-9AE8-DB01FE4AECF8}" destId="{B21CC3B1-BB02-4240-BEC8-36B12A39AC6A}" srcOrd="0" destOrd="0" presId="urn:microsoft.com/office/officeart/2016/7/layout/BasicTimeline"/>
    <dgm:cxn modelId="{D7765A45-9189-4282-9505-26F0E72D0D92}" type="presOf" srcId="{5CBF22F7-EEB0-4E99-9E34-56BC93D7E443}" destId="{AF3ACCA4-9F92-4B49-B13B-618A6E01B46C}" srcOrd="0" destOrd="0" presId="urn:microsoft.com/office/officeart/2016/7/layout/BasicTimeline"/>
    <dgm:cxn modelId="{1F44CF65-CF24-468C-ABA1-E26FB8D62DDB}" srcId="{9231921A-3B2D-4309-91FB-3DE2686B03C3}" destId="{3D061C1C-B271-41E8-900F-9568937A3EF5}" srcOrd="10" destOrd="0" parTransId="{DB91FB77-7C7D-48C2-9B50-FA39B7632F09}" sibTransId="{DB794E0E-93A0-4BBA-B201-B5E268B19418}"/>
    <dgm:cxn modelId="{22BD3E46-7570-4AAC-929A-4297409EDCF5}" type="presOf" srcId="{CD2A1247-965B-471A-8A72-D6A3D017AFB0}" destId="{11D59F02-3ABD-4886-8D29-1CDA18406B92}" srcOrd="0" destOrd="0" presId="urn:microsoft.com/office/officeart/2016/7/layout/BasicTimeline"/>
    <dgm:cxn modelId="{8095D366-6A54-4052-9DD5-2EA1AA067176}" srcId="{7B469625-930E-4093-9AE8-DB01FE4AECF8}" destId="{10CC9B09-8917-48CD-B558-FC061CA7B45A}" srcOrd="0" destOrd="0" parTransId="{6A796E06-3899-42BA-A119-624C67CE3B7B}" sibTransId="{9EF1ACCC-F6BB-40E2-887B-CC763EB27CE6}"/>
    <dgm:cxn modelId="{A8977A68-B9EF-41B8-8A99-800EE2949161}" srcId="{CD2A1247-965B-471A-8A72-D6A3D017AFB0}" destId="{314B9096-802B-4BFF-8F3D-D94491026478}" srcOrd="1" destOrd="0" parTransId="{61AF4F1F-82C8-483F-92CA-3179D56366C9}" sibTransId="{065EF82C-280A-43DA-AB83-A7B7E527D758}"/>
    <dgm:cxn modelId="{72F3E848-5540-4627-91F4-76696DBBD83E}" type="presOf" srcId="{7E55E008-8188-4185-856C-3CC08E2E582A}" destId="{C42BD087-C026-4DCF-8892-8FB3F8A8B315}" srcOrd="0" destOrd="0" presId="urn:microsoft.com/office/officeart/2016/7/layout/BasicTimeline"/>
    <dgm:cxn modelId="{9841F869-71A1-49BB-B91F-0399A42C62C1}" srcId="{FF1967EB-3901-4504-B4F7-F46F333C0334}" destId="{9078EE16-E310-4EFC-9535-B5D9B840BBDD}" srcOrd="0" destOrd="0" parTransId="{D88ABE3A-03E7-41AB-8889-BB5A79579AAC}" sibTransId="{B241C028-9F80-4465-A83D-216591EFE44D}"/>
    <dgm:cxn modelId="{FB359A4C-5054-4E4D-9C70-30574BCD569D}" srcId="{FC9E2198-DE2A-412B-8676-00F4DDC374AF}" destId="{C4D70F25-5571-4E60-990E-047825AC2297}" srcOrd="0" destOrd="0" parTransId="{BD5A458D-0E06-44CD-8B4B-F8CE94E9A0AD}" sibTransId="{965A2F58-E97B-4E75-AD10-5F508409892B}"/>
    <dgm:cxn modelId="{FD250254-4156-4489-A26C-35D98F82A241}" srcId="{0B36CF73-9865-4114-8A1D-B5B6AE797A0F}" destId="{FDBCBCE0-5C2F-4E98-BE64-2B5896681A4B}" srcOrd="2" destOrd="0" parTransId="{6E91B269-2EC8-4E85-85E2-134E6C84CDC2}" sibTransId="{345690E6-39FC-4B82-A4DF-A66D5F146A2D}"/>
    <dgm:cxn modelId="{8F925076-4CE5-44CA-8F1A-D5C6E96C710B}" srcId="{9231921A-3B2D-4309-91FB-3DE2686B03C3}" destId="{FF1967EB-3901-4504-B4F7-F46F333C0334}" srcOrd="1" destOrd="0" parTransId="{CDBEB8F8-2285-40BE-A92C-9D8CD897B9CB}" sibTransId="{A010E054-A39F-4815-830E-75ED900DB0BF}"/>
    <dgm:cxn modelId="{5A622882-26E2-4986-9371-6BCF37BBB185}" srcId="{90F1E352-BF5E-4650-A916-BE44EA269F7C}" destId="{B11FB0E0-17BB-481E-AEC6-C28A3EDB182E}" srcOrd="0" destOrd="0" parTransId="{1A231EC2-5DEF-4A05-B376-C53789F51E51}" sibTransId="{5C03249D-5BB5-41BD-8AFE-E5966E7A5407}"/>
    <dgm:cxn modelId="{F07A8A82-6C97-4D6F-A5CE-B4980B1B8EEF}" srcId="{9231921A-3B2D-4309-91FB-3DE2686B03C3}" destId="{0B36CF73-9865-4114-8A1D-B5B6AE797A0F}" srcOrd="0" destOrd="0" parTransId="{F7FA0196-1D09-4CE6-964E-6D7246489F72}" sibTransId="{DE3CA200-55FD-4179-B9CB-FD50BED52F68}"/>
    <dgm:cxn modelId="{7A9E1F8B-E798-4784-86DD-50BC231100E1}" type="presOf" srcId="{9231921A-3B2D-4309-91FB-3DE2686B03C3}" destId="{D012AC5C-809A-4531-B012-05036D715174}" srcOrd="0" destOrd="0" presId="urn:microsoft.com/office/officeart/2016/7/layout/BasicTimeline"/>
    <dgm:cxn modelId="{82DD5E8F-DAF9-4A7C-B279-785D7F8C2C84}" type="presOf" srcId="{E885DBC6-A322-4AD0-9F04-757ACF3734DE}" destId="{3A974BA0-061B-4EE6-8EC3-B0611632FED9}" srcOrd="0" destOrd="0" presId="urn:microsoft.com/office/officeart/2016/7/layout/BasicTimeline"/>
    <dgm:cxn modelId="{67E30391-D7F2-45ED-82B5-4F40E7DECE5E}" type="presOf" srcId="{90F1E352-BF5E-4650-A916-BE44EA269F7C}" destId="{58930664-68C0-431D-9050-6F29F64C466B}" srcOrd="0" destOrd="0" presId="urn:microsoft.com/office/officeart/2016/7/layout/BasicTimeline"/>
    <dgm:cxn modelId="{FE371B94-24E3-4D33-971A-41E473952C44}" srcId="{791E4361-A079-4577-AE09-B29070BE6135}" destId="{BCADC1CD-6DAB-4D0E-8430-44359B4DE6BD}" srcOrd="0" destOrd="0" parTransId="{C093AD77-63FD-409A-984E-5709F3E44360}" sibTransId="{645ECE37-6B3D-4EC1-8CA9-7AF88462C3D2}"/>
    <dgm:cxn modelId="{AEED9F97-7354-4ECA-9BE4-06D62CD68689}" srcId="{9231921A-3B2D-4309-91FB-3DE2686B03C3}" destId="{90F1E352-BF5E-4650-A916-BE44EA269F7C}" srcOrd="3" destOrd="0" parTransId="{45FD9B7F-0FE7-44E3-8844-CCE8659FA548}" sibTransId="{9769D939-7DE3-462D-B707-F9D1D060012F}"/>
    <dgm:cxn modelId="{7139019A-C6B8-48BA-BD7F-10344673F02C}" type="presOf" srcId="{87F76573-5F1E-462D-8791-5E843665536A}" destId="{86346A5A-077C-4B89-814F-5705362C704F}" srcOrd="0" destOrd="0" presId="urn:microsoft.com/office/officeart/2016/7/layout/BasicTimeline"/>
    <dgm:cxn modelId="{0887DC9C-D01F-4F70-8AB0-1805E5C3A42D}" type="presOf" srcId="{B11FB0E0-17BB-481E-AEC6-C28A3EDB182E}" destId="{906C6869-172E-4DC2-9A13-B4AA507B4F38}" srcOrd="0" destOrd="0" presId="urn:microsoft.com/office/officeart/2016/7/layout/BasicTimeline"/>
    <dgm:cxn modelId="{6292C3A6-82FC-410B-AA02-1EE11F51EBE3}" type="presOf" srcId="{10CC9B09-8917-48CD-B558-FC061CA7B45A}" destId="{5BE3CAE7-BA74-4D4D-B0C7-C3BD34EEE5C9}" srcOrd="0" destOrd="0" presId="urn:microsoft.com/office/officeart/2016/7/layout/BasicTimeline"/>
    <dgm:cxn modelId="{4A6CB9AD-705F-44DB-9088-D59E22589495}" srcId="{3D061C1C-B271-41E8-900F-9568937A3EF5}" destId="{87F76573-5F1E-462D-8791-5E843665536A}" srcOrd="0" destOrd="0" parTransId="{B7051C0C-A728-40A3-8547-E278164D900E}" sibTransId="{09484B8E-41E4-48F4-B818-712F14DACDE5}"/>
    <dgm:cxn modelId="{E2B2CEB0-F5E3-4092-966B-12DB303E8AC6}" type="presOf" srcId="{8C2B2AAA-4969-4B89-A8EA-5039C5E1E52E}" destId="{80FE31FB-7988-409D-8482-547B627A5E33}" srcOrd="0" destOrd="0" presId="urn:microsoft.com/office/officeart/2016/7/layout/BasicTimeline"/>
    <dgm:cxn modelId="{37C0A6B2-A04C-480A-A693-EB25BF0127F9}" type="presOf" srcId="{791E4361-A079-4577-AE09-B29070BE6135}" destId="{A8165888-46DA-4CDF-8EF7-A7F53A3C6682}" srcOrd="0" destOrd="0" presId="urn:microsoft.com/office/officeart/2016/7/layout/BasicTimeline"/>
    <dgm:cxn modelId="{636D84B5-3D2E-4F01-B69C-FB5CEF671965}" srcId="{0B36CF73-9865-4114-8A1D-B5B6AE797A0F}" destId="{7E55E008-8188-4185-856C-3CC08E2E582A}" srcOrd="0" destOrd="0" parTransId="{FB084EDE-1AA9-47FD-A675-0F343B991725}" sibTransId="{820CC533-F945-43CC-B55D-1B504BADCCC7}"/>
    <dgm:cxn modelId="{E09686B6-341D-463A-8DF1-E4C7597DEA16}" type="presOf" srcId="{3D061C1C-B271-41E8-900F-9568937A3EF5}" destId="{CAA0D52C-8D5C-4227-99AD-F96D5C1272B6}" srcOrd="0" destOrd="0" presId="urn:microsoft.com/office/officeart/2016/7/layout/BasicTimeline"/>
    <dgm:cxn modelId="{7FB3C7B7-C52B-46BD-9855-D88B80C76DA4}" srcId="{9231921A-3B2D-4309-91FB-3DE2686B03C3}" destId="{E885DBC6-A322-4AD0-9F04-757ACF3734DE}" srcOrd="6" destOrd="0" parTransId="{F4065B41-E2ED-421C-8C43-46F497B21071}" sibTransId="{1D4A5D8E-B3C1-4D65-BCF6-4535402E9BB0}"/>
    <dgm:cxn modelId="{244AECC9-4E58-4665-8524-F89D63681964}" srcId="{9231921A-3B2D-4309-91FB-3DE2686B03C3}" destId="{CD2A1247-965B-471A-8A72-D6A3D017AFB0}" srcOrd="7" destOrd="0" parTransId="{7D86B406-297A-40CF-81AF-8E5BCCCD9A80}" sibTransId="{69149B50-3985-44C6-AEFD-FF6886D121F4}"/>
    <dgm:cxn modelId="{1CB47ED1-63D0-481C-B177-FA56B6F0DFE6}" type="presOf" srcId="{C4D70F25-5571-4E60-990E-047825AC2297}" destId="{DAB63B41-9BBF-426A-B5B5-8E9F0808A8D6}" srcOrd="0" destOrd="0" presId="urn:microsoft.com/office/officeart/2016/7/layout/BasicTimeline"/>
    <dgm:cxn modelId="{83B6E7D1-BDB5-4E5A-A545-A4597DE52222}" type="presOf" srcId="{FC9E2198-DE2A-412B-8676-00F4DDC374AF}" destId="{67C46987-E6FD-4793-BDBC-8056310CD33F}" srcOrd="0" destOrd="0" presId="urn:microsoft.com/office/officeart/2016/7/layout/BasicTimeline"/>
    <dgm:cxn modelId="{C5000EE6-EAA5-4ADA-BEBA-018596B790AF}" srcId="{9231921A-3B2D-4309-91FB-3DE2686B03C3}" destId="{791E4361-A079-4577-AE09-B29070BE6135}" srcOrd="5" destOrd="0" parTransId="{14AD8762-201F-489C-8BF7-6EA20FAC34E4}" sibTransId="{9F559A02-697D-4735-8B58-1FF98A324C2C}"/>
    <dgm:cxn modelId="{EB5877EC-3FAF-4D63-8CA0-4BC5BCE8AC21}" type="presOf" srcId="{B832817A-4C33-405C-89EE-85D05143CD06}" destId="{2757CC3C-3710-4BAA-A948-50357A1A1BBE}" srcOrd="0" destOrd="0" presId="urn:microsoft.com/office/officeart/2016/7/layout/BasicTimeline"/>
    <dgm:cxn modelId="{D39DC5EC-95DA-4954-9423-6D69855E608A}" type="presOf" srcId="{2ECB173D-531B-4EC3-B56D-6E021268FBE9}" destId="{2C4AF226-8EF9-4A76-8F44-DB18BA0E84B2}" srcOrd="0" destOrd="0" presId="urn:microsoft.com/office/officeart/2016/7/layout/BasicTimeline"/>
    <dgm:cxn modelId="{A82B17EE-DE81-4AF7-B30B-91A4BA4A70D0}" srcId="{2ECB173D-531B-4EC3-B56D-6E021268FBE9}" destId="{C4D621DC-015D-41D7-9B40-6395901E85EA}" srcOrd="0" destOrd="0" parTransId="{8F7C7FB2-8221-403D-BF72-B65B8C4D93C8}" sibTransId="{C72DCCC3-9234-458D-8561-2EA7D0B65708}"/>
    <dgm:cxn modelId="{C4526EF3-E4E1-40E3-BB94-9DB280238A99}" srcId="{0B36CF73-9865-4114-8A1D-B5B6AE797A0F}" destId="{DEBEE145-1D9B-4F04-A534-64821EAD3E10}" srcOrd="1" destOrd="0" parTransId="{882238D4-5BE3-4DDD-823E-65A6B30414BB}" sibTransId="{638C1067-B7E1-4E53-8D43-371FC2FBA1F8}"/>
    <dgm:cxn modelId="{33167CF8-C4CC-447C-93D9-8F53342559B5}" srcId="{E885DBC6-A322-4AD0-9F04-757ACF3734DE}" destId="{8C2B2AAA-4969-4B89-A8EA-5039C5E1E52E}" srcOrd="0" destOrd="0" parTransId="{3A864103-3021-4F53-AB72-DDE800D86B4B}" sibTransId="{E3026C7D-B101-4FED-9DA1-8168046668DE}"/>
    <dgm:cxn modelId="{B44EEC10-0E40-4462-8D10-F4A94E6A0E97}" type="presParOf" srcId="{D012AC5C-809A-4531-B012-05036D715174}" destId="{712BFDCF-660D-4CAE-A712-0C860397B378}" srcOrd="0" destOrd="0" presId="urn:microsoft.com/office/officeart/2016/7/layout/BasicTimeline"/>
    <dgm:cxn modelId="{13B2AF20-2AA3-4967-B854-4C8A3C53DD01}" type="presParOf" srcId="{D012AC5C-809A-4531-B012-05036D715174}" destId="{653E7F62-AFB2-42E2-B9D2-37813F65D06C}" srcOrd="1" destOrd="0" presId="urn:microsoft.com/office/officeart/2016/7/layout/BasicTimeline"/>
    <dgm:cxn modelId="{17D8453C-572E-4287-ABDF-C60BDF58908C}" type="presParOf" srcId="{653E7F62-AFB2-42E2-B9D2-37813F65D06C}" destId="{5B05FF37-51FB-4093-A4E8-A2E71F41EF8D}" srcOrd="0" destOrd="0" presId="urn:microsoft.com/office/officeart/2016/7/layout/BasicTimeline"/>
    <dgm:cxn modelId="{CE359C09-6998-451A-80A6-36AEF56A4D17}" type="presParOf" srcId="{5B05FF37-51FB-4093-A4E8-A2E71F41EF8D}" destId="{A962486D-2F46-4EFE-B15D-DD0CBAED6AA6}" srcOrd="0" destOrd="0" presId="urn:microsoft.com/office/officeart/2016/7/layout/BasicTimeline"/>
    <dgm:cxn modelId="{E92F2946-99EF-4128-81F3-CD3D93BA80BA}" type="presParOf" srcId="{5B05FF37-51FB-4093-A4E8-A2E71F41EF8D}" destId="{9245D692-10F8-4A63-B32A-BECA5D747ABD}" srcOrd="1" destOrd="0" presId="urn:microsoft.com/office/officeart/2016/7/layout/BasicTimeline"/>
    <dgm:cxn modelId="{926CF0A5-9F63-4FD9-806D-FE63EA9CB516}" type="presParOf" srcId="{9245D692-10F8-4A63-B32A-BECA5D747ABD}" destId="{C42BD087-C026-4DCF-8892-8FB3F8A8B315}" srcOrd="0" destOrd="0" presId="urn:microsoft.com/office/officeart/2016/7/layout/BasicTimeline"/>
    <dgm:cxn modelId="{520A47F2-60A1-4E08-8ED2-37F43825D1A5}" type="presParOf" srcId="{9245D692-10F8-4A63-B32A-BECA5D747ABD}" destId="{EBE725CE-BD2C-43F4-9C1F-71DC2D655E56}" srcOrd="1" destOrd="0" presId="urn:microsoft.com/office/officeart/2016/7/layout/BasicTimeline"/>
    <dgm:cxn modelId="{D7F4B8F1-4F06-454B-942A-F8B971F322BC}" type="presParOf" srcId="{5B05FF37-51FB-4093-A4E8-A2E71F41EF8D}" destId="{8F2BEEF5-D66B-453C-B1AF-885F155428AF}" srcOrd="2" destOrd="0" presId="urn:microsoft.com/office/officeart/2016/7/layout/BasicTimeline"/>
    <dgm:cxn modelId="{28E9C719-B9AB-49C6-8750-2036BF994C9E}" type="presParOf" srcId="{5B05FF37-51FB-4093-A4E8-A2E71F41EF8D}" destId="{776B68EC-9527-4A12-8B20-A5A7AD56C7F0}" srcOrd="3" destOrd="0" presId="urn:microsoft.com/office/officeart/2016/7/layout/BasicTimeline"/>
    <dgm:cxn modelId="{E8D4D80C-F96A-4B68-A00A-696CFC2C7893}" type="presParOf" srcId="{5B05FF37-51FB-4093-A4E8-A2E71F41EF8D}" destId="{7F222164-E2B4-45A2-8EC6-15BD841DA3D0}" srcOrd="4" destOrd="0" presId="urn:microsoft.com/office/officeart/2016/7/layout/BasicTimeline"/>
    <dgm:cxn modelId="{973B633E-001C-4098-B576-D562B1909857}" type="presParOf" srcId="{653E7F62-AFB2-42E2-B9D2-37813F65D06C}" destId="{E9969537-6346-44B7-882A-2CB8179AC997}" srcOrd="1" destOrd="0" presId="urn:microsoft.com/office/officeart/2016/7/layout/BasicTimeline"/>
    <dgm:cxn modelId="{1C1ED81F-A239-4BDC-AE2B-4101D99D17BF}" type="presParOf" srcId="{653E7F62-AFB2-42E2-B9D2-37813F65D06C}" destId="{CFF43E95-28AE-4BD7-8CC5-6FE03732EE6B}" srcOrd="2" destOrd="0" presId="urn:microsoft.com/office/officeart/2016/7/layout/BasicTimeline"/>
    <dgm:cxn modelId="{B404E332-823B-40D9-B606-29D28C56570E}" type="presParOf" srcId="{CFF43E95-28AE-4BD7-8CC5-6FE03732EE6B}" destId="{29BFBD06-AEAC-4099-93A6-04B4B46FEFFA}" srcOrd="0" destOrd="0" presId="urn:microsoft.com/office/officeart/2016/7/layout/BasicTimeline"/>
    <dgm:cxn modelId="{A6CEF588-AE38-43F3-8BF2-A4B44E2853D3}" type="presParOf" srcId="{CFF43E95-28AE-4BD7-8CC5-6FE03732EE6B}" destId="{2F02F7A1-A092-49AA-B064-0244CA593B00}" srcOrd="1" destOrd="0" presId="urn:microsoft.com/office/officeart/2016/7/layout/BasicTimeline"/>
    <dgm:cxn modelId="{DA98CDFF-1F5C-4835-B9CA-95B9C9288DC7}" type="presParOf" srcId="{2F02F7A1-A092-49AA-B064-0244CA593B00}" destId="{4133E141-8564-4672-B0AE-68764AFD20F1}" srcOrd="0" destOrd="0" presId="urn:microsoft.com/office/officeart/2016/7/layout/BasicTimeline"/>
    <dgm:cxn modelId="{35F54F40-FF37-4975-8FF5-79884503428F}" type="presParOf" srcId="{2F02F7A1-A092-49AA-B064-0244CA593B00}" destId="{83B9756E-A4C6-4B3A-AB64-A9BF30DE7A57}" srcOrd="1" destOrd="0" presId="urn:microsoft.com/office/officeart/2016/7/layout/BasicTimeline"/>
    <dgm:cxn modelId="{DE7301B1-9396-4D3B-AD7A-A1528A751AD0}" type="presParOf" srcId="{CFF43E95-28AE-4BD7-8CC5-6FE03732EE6B}" destId="{DC4B49C7-8D7B-43B7-A6D9-4FB0F50C798B}" srcOrd="2" destOrd="0" presId="urn:microsoft.com/office/officeart/2016/7/layout/BasicTimeline"/>
    <dgm:cxn modelId="{9EB40DF7-1EE5-4731-A65B-A9C3127629BF}" type="presParOf" srcId="{CFF43E95-28AE-4BD7-8CC5-6FE03732EE6B}" destId="{78FC97D5-F3A9-4086-9AF9-55FD42481499}" srcOrd="3" destOrd="0" presId="urn:microsoft.com/office/officeart/2016/7/layout/BasicTimeline"/>
    <dgm:cxn modelId="{52058D6A-1043-468C-8DC9-3C0F2DB04189}" type="presParOf" srcId="{CFF43E95-28AE-4BD7-8CC5-6FE03732EE6B}" destId="{535EED1A-A0D0-4FC0-A48F-4AD62D78B1ED}" srcOrd="4" destOrd="0" presId="urn:microsoft.com/office/officeart/2016/7/layout/BasicTimeline"/>
    <dgm:cxn modelId="{72B1A288-C7E3-455B-A7D4-4E207E60D678}" type="presParOf" srcId="{653E7F62-AFB2-42E2-B9D2-37813F65D06C}" destId="{5D23102F-5C8E-450D-AE92-ACEB4643D9B7}" srcOrd="3" destOrd="0" presId="urn:microsoft.com/office/officeart/2016/7/layout/BasicTimeline"/>
    <dgm:cxn modelId="{CC42A1F8-D74F-43E3-A84A-ABFD0F1905DB}" type="presParOf" srcId="{653E7F62-AFB2-42E2-B9D2-37813F65D06C}" destId="{535C8006-0EAE-494D-958A-BD0F03645126}" srcOrd="4" destOrd="0" presId="urn:microsoft.com/office/officeart/2016/7/layout/BasicTimeline"/>
    <dgm:cxn modelId="{9CBE70EA-3370-473D-8A5D-600C74B51DF2}" type="presParOf" srcId="{535C8006-0EAE-494D-958A-BD0F03645126}" destId="{67C46987-E6FD-4793-BDBC-8056310CD33F}" srcOrd="0" destOrd="0" presId="urn:microsoft.com/office/officeart/2016/7/layout/BasicTimeline"/>
    <dgm:cxn modelId="{5EA1A4EC-663F-4065-A49A-CA3E1FAB1150}" type="presParOf" srcId="{535C8006-0EAE-494D-958A-BD0F03645126}" destId="{08678343-C85B-4197-BF7B-48512E83208F}" srcOrd="1" destOrd="0" presId="urn:microsoft.com/office/officeart/2016/7/layout/BasicTimeline"/>
    <dgm:cxn modelId="{A61C2885-8CFE-45C1-A437-4A8EC6F94927}" type="presParOf" srcId="{08678343-C85B-4197-BF7B-48512E83208F}" destId="{DAB63B41-9BBF-426A-B5B5-8E9F0808A8D6}" srcOrd="0" destOrd="0" presId="urn:microsoft.com/office/officeart/2016/7/layout/BasicTimeline"/>
    <dgm:cxn modelId="{F1EC16BC-E648-4DB5-A95E-C0CC3200F002}" type="presParOf" srcId="{08678343-C85B-4197-BF7B-48512E83208F}" destId="{5FD31F58-6B6C-405C-8105-42049A1E9C4E}" srcOrd="1" destOrd="0" presId="urn:microsoft.com/office/officeart/2016/7/layout/BasicTimeline"/>
    <dgm:cxn modelId="{2A98A7BE-53F7-47AD-8B19-ABB055E79404}" type="presParOf" srcId="{535C8006-0EAE-494D-958A-BD0F03645126}" destId="{EBAF7272-E36F-4909-93A3-0B1F7230B39F}" srcOrd="2" destOrd="0" presId="urn:microsoft.com/office/officeart/2016/7/layout/BasicTimeline"/>
    <dgm:cxn modelId="{E796F034-708B-4440-BAD1-250821BFEA52}" type="presParOf" srcId="{535C8006-0EAE-494D-958A-BD0F03645126}" destId="{8AAFFB75-A1C2-49F6-8A10-B9B9C97BC1C0}" srcOrd="3" destOrd="0" presId="urn:microsoft.com/office/officeart/2016/7/layout/BasicTimeline"/>
    <dgm:cxn modelId="{2B2F5F5A-A96D-4256-8E2F-2D276891AC66}" type="presParOf" srcId="{535C8006-0EAE-494D-958A-BD0F03645126}" destId="{77771AAE-721F-4FF8-88FC-E4C4B8B621CF}" srcOrd="4" destOrd="0" presId="urn:microsoft.com/office/officeart/2016/7/layout/BasicTimeline"/>
    <dgm:cxn modelId="{1B3857EF-6FB4-47D5-87AE-E4C311C2F570}" type="presParOf" srcId="{653E7F62-AFB2-42E2-B9D2-37813F65D06C}" destId="{AACC1D0D-0747-4179-950C-5F5436871292}" srcOrd="5" destOrd="0" presId="urn:microsoft.com/office/officeart/2016/7/layout/BasicTimeline"/>
    <dgm:cxn modelId="{B288A52D-209B-48B3-8907-AF441F1C4B6D}" type="presParOf" srcId="{653E7F62-AFB2-42E2-B9D2-37813F65D06C}" destId="{C3F6A001-AFF0-4DB9-B636-06F8B8B1A479}" srcOrd="6" destOrd="0" presId="urn:microsoft.com/office/officeart/2016/7/layout/BasicTimeline"/>
    <dgm:cxn modelId="{BAA2C5B8-C159-4D70-95D6-1E1BFC389624}" type="presParOf" srcId="{C3F6A001-AFF0-4DB9-B636-06F8B8B1A479}" destId="{58930664-68C0-431D-9050-6F29F64C466B}" srcOrd="0" destOrd="0" presId="urn:microsoft.com/office/officeart/2016/7/layout/BasicTimeline"/>
    <dgm:cxn modelId="{3DD6669F-9BD2-4B55-BCB4-B8071F694806}" type="presParOf" srcId="{C3F6A001-AFF0-4DB9-B636-06F8B8B1A479}" destId="{D24A2FC8-0058-4647-979E-DA03200699E3}" srcOrd="1" destOrd="0" presId="urn:microsoft.com/office/officeart/2016/7/layout/BasicTimeline"/>
    <dgm:cxn modelId="{83478035-ACC3-4631-A686-224C34F11573}" type="presParOf" srcId="{D24A2FC8-0058-4647-979E-DA03200699E3}" destId="{906C6869-172E-4DC2-9A13-B4AA507B4F38}" srcOrd="0" destOrd="0" presId="urn:microsoft.com/office/officeart/2016/7/layout/BasicTimeline"/>
    <dgm:cxn modelId="{D6788ED3-6EE8-492B-A53E-D51C464BD568}" type="presParOf" srcId="{D24A2FC8-0058-4647-979E-DA03200699E3}" destId="{F5186B61-C2EA-4A66-BCA6-E8C3009300B4}" srcOrd="1" destOrd="0" presId="urn:microsoft.com/office/officeart/2016/7/layout/BasicTimeline"/>
    <dgm:cxn modelId="{30102A47-331C-43BA-A639-EC417E75FAC7}" type="presParOf" srcId="{C3F6A001-AFF0-4DB9-B636-06F8B8B1A479}" destId="{F615A1EA-B8F1-45E0-9B24-6A8451AB82CF}" srcOrd="2" destOrd="0" presId="urn:microsoft.com/office/officeart/2016/7/layout/BasicTimeline"/>
    <dgm:cxn modelId="{A9A91C85-E771-4A16-B04C-E4FD07A27153}" type="presParOf" srcId="{C3F6A001-AFF0-4DB9-B636-06F8B8B1A479}" destId="{F7C05AF4-669A-4B7B-AB3D-5825FED8D19A}" srcOrd="3" destOrd="0" presId="urn:microsoft.com/office/officeart/2016/7/layout/BasicTimeline"/>
    <dgm:cxn modelId="{4E99E85B-8977-48D6-8FFC-6C79B5849D5C}" type="presParOf" srcId="{C3F6A001-AFF0-4DB9-B636-06F8B8B1A479}" destId="{50C797AD-24E9-4038-A5E3-28E3599FE317}" srcOrd="4" destOrd="0" presId="urn:microsoft.com/office/officeart/2016/7/layout/BasicTimeline"/>
    <dgm:cxn modelId="{DE62F709-A0B8-4F06-BB6F-BF75E67271FC}" type="presParOf" srcId="{653E7F62-AFB2-42E2-B9D2-37813F65D06C}" destId="{9E58F3EB-CEFC-4806-B5A1-93CF0D78863B}" srcOrd="7" destOrd="0" presId="urn:microsoft.com/office/officeart/2016/7/layout/BasicTimeline"/>
    <dgm:cxn modelId="{0457E889-FBCC-45B0-A235-4C83405DBD0F}" type="presParOf" srcId="{653E7F62-AFB2-42E2-B9D2-37813F65D06C}" destId="{8698A81A-0795-4FFD-A9E9-E3890A6BF236}" srcOrd="8" destOrd="0" presId="urn:microsoft.com/office/officeart/2016/7/layout/BasicTimeline"/>
    <dgm:cxn modelId="{815BE704-479F-4D5F-9CEB-33B001F13E6E}" type="presParOf" srcId="{8698A81A-0795-4FFD-A9E9-E3890A6BF236}" destId="{2C4AF226-8EF9-4A76-8F44-DB18BA0E84B2}" srcOrd="0" destOrd="0" presId="urn:microsoft.com/office/officeart/2016/7/layout/BasicTimeline"/>
    <dgm:cxn modelId="{2E58E063-0DD6-43DF-AB7F-08BA2306962A}" type="presParOf" srcId="{8698A81A-0795-4FFD-A9E9-E3890A6BF236}" destId="{E7EDC098-E432-4491-9971-8C2B68009042}" srcOrd="1" destOrd="0" presId="urn:microsoft.com/office/officeart/2016/7/layout/BasicTimeline"/>
    <dgm:cxn modelId="{7ADBAE39-C420-4501-A2D6-8138BF472B03}" type="presParOf" srcId="{E7EDC098-E432-4491-9971-8C2B68009042}" destId="{5739D2F7-3C71-4C3A-BA46-7B2D76D0BCE7}" srcOrd="0" destOrd="0" presId="urn:microsoft.com/office/officeart/2016/7/layout/BasicTimeline"/>
    <dgm:cxn modelId="{7E7F6CE4-69CE-488F-A117-EC24BB0D6918}" type="presParOf" srcId="{E7EDC098-E432-4491-9971-8C2B68009042}" destId="{61AE2ACB-92B2-433D-A849-9880432FB596}" srcOrd="1" destOrd="0" presId="urn:microsoft.com/office/officeart/2016/7/layout/BasicTimeline"/>
    <dgm:cxn modelId="{0CE98A5A-C4B3-41B6-88AC-79967309D349}" type="presParOf" srcId="{8698A81A-0795-4FFD-A9E9-E3890A6BF236}" destId="{675438B3-A450-4ACE-B334-3C3B28AECF14}" srcOrd="2" destOrd="0" presId="urn:microsoft.com/office/officeart/2016/7/layout/BasicTimeline"/>
    <dgm:cxn modelId="{43710F76-2EEF-4BB7-B94D-C20EF8F3D812}" type="presParOf" srcId="{8698A81A-0795-4FFD-A9E9-E3890A6BF236}" destId="{6E2E313C-0514-4335-B343-C82F42EACBB1}" srcOrd="3" destOrd="0" presId="urn:microsoft.com/office/officeart/2016/7/layout/BasicTimeline"/>
    <dgm:cxn modelId="{01E27FFE-DAF2-4CF0-98B7-BA2650F3EE47}" type="presParOf" srcId="{8698A81A-0795-4FFD-A9E9-E3890A6BF236}" destId="{E1000F05-A78B-43DB-9420-C6D9406E8150}" srcOrd="4" destOrd="0" presId="urn:microsoft.com/office/officeart/2016/7/layout/BasicTimeline"/>
    <dgm:cxn modelId="{D0D4E63A-6CBD-4722-9110-1FB6DABB70A1}" type="presParOf" srcId="{653E7F62-AFB2-42E2-B9D2-37813F65D06C}" destId="{940C4576-6BBC-46AB-9E48-3D24B13C3190}" srcOrd="9" destOrd="0" presId="urn:microsoft.com/office/officeart/2016/7/layout/BasicTimeline"/>
    <dgm:cxn modelId="{2B37C1D0-9FF9-468F-8F53-61F2EC9C8E43}" type="presParOf" srcId="{653E7F62-AFB2-42E2-B9D2-37813F65D06C}" destId="{26C7A7F1-15AD-4A87-9DA6-8684A3D2D9BE}" srcOrd="10" destOrd="0" presId="urn:microsoft.com/office/officeart/2016/7/layout/BasicTimeline"/>
    <dgm:cxn modelId="{D10B26E3-B852-4338-8765-AAF56CDF0305}" type="presParOf" srcId="{26C7A7F1-15AD-4A87-9DA6-8684A3D2D9BE}" destId="{A8165888-46DA-4CDF-8EF7-A7F53A3C6682}" srcOrd="0" destOrd="0" presId="urn:microsoft.com/office/officeart/2016/7/layout/BasicTimeline"/>
    <dgm:cxn modelId="{1392BA37-37F2-47DB-B40D-17E22844A213}" type="presParOf" srcId="{26C7A7F1-15AD-4A87-9DA6-8684A3D2D9BE}" destId="{0638910B-67B2-46C0-820E-D11D2B7696F9}" srcOrd="1" destOrd="0" presId="urn:microsoft.com/office/officeart/2016/7/layout/BasicTimeline"/>
    <dgm:cxn modelId="{71CD6923-6C57-41C3-B142-4F0DF7307181}" type="presParOf" srcId="{0638910B-67B2-46C0-820E-D11D2B7696F9}" destId="{B72695AB-740B-4CCF-B2A8-499770A2E8EC}" srcOrd="0" destOrd="0" presId="urn:microsoft.com/office/officeart/2016/7/layout/BasicTimeline"/>
    <dgm:cxn modelId="{13ACBD65-E2B0-4A9C-BCD0-D2D1D0802364}" type="presParOf" srcId="{0638910B-67B2-46C0-820E-D11D2B7696F9}" destId="{7E142F19-E5C5-4DC3-9AFC-A2D8365CEA77}" srcOrd="1" destOrd="0" presId="urn:microsoft.com/office/officeart/2016/7/layout/BasicTimeline"/>
    <dgm:cxn modelId="{82569A50-19BE-415E-A23D-4CE515A1009D}" type="presParOf" srcId="{26C7A7F1-15AD-4A87-9DA6-8684A3D2D9BE}" destId="{4F415FC0-5790-4271-98D7-D0D8614F8C42}" srcOrd="2" destOrd="0" presId="urn:microsoft.com/office/officeart/2016/7/layout/BasicTimeline"/>
    <dgm:cxn modelId="{F1C169E4-FF29-4041-828E-01FE4072C3DF}" type="presParOf" srcId="{26C7A7F1-15AD-4A87-9DA6-8684A3D2D9BE}" destId="{44276810-FE6B-4C09-B701-9F108CF5009F}" srcOrd="3" destOrd="0" presId="urn:microsoft.com/office/officeart/2016/7/layout/BasicTimeline"/>
    <dgm:cxn modelId="{D1F934DD-71FE-48A9-A372-B053E8E08ADC}" type="presParOf" srcId="{26C7A7F1-15AD-4A87-9DA6-8684A3D2D9BE}" destId="{B6E2DC4B-A9EA-4F06-A776-9F92A0B5C3D4}" srcOrd="4" destOrd="0" presId="urn:microsoft.com/office/officeart/2016/7/layout/BasicTimeline"/>
    <dgm:cxn modelId="{EEBE5064-4606-43A5-A19A-5FF4BF4C252C}" type="presParOf" srcId="{653E7F62-AFB2-42E2-B9D2-37813F65D06C}" destId="{B4382E93-6E5C-40D0-911E-114B3CE9C6A1}" srcOrd="11" destOrd="0" presId="urn:microsoft.com/office/officeart/2016/7/layout/BasicTimeline"/>
    <dgm:cxn modelId="{16877D35-FE09-4EA9-8481-FF4AD0F9A02C}" type="presParOf" srcId="{653E7F62-AFB2-42E2-B9D2-37813F65D06C}" destId="{E68520B4-326B-4B8D-884D-3D91FA0528E1}" srcOrd="12" destOrd="0" presId="urn:microsoft.com/office/officeart/2016/7/layout/BasicTimeline"/>
    <dgm:cxn modelId="{42DC44D4-2C84-4DF3-BBC8-0397D6939471}" type="presParOf" srcId="{E68520B4-326B-4B8D-884D-3D91FA0528E1}" destId="{3A974BA0-061B-4EE6-8EC3-B0611632FED9}" srcOrd="0" destOrd="0" presId="urn:microsoft.com/office/officeart/2016/7/layout/BasicTimeline"/>
    <dgm:cxn modelId="{D253601C-A1CC-45CF-A2C1-7B20559311A9}" type="presParOf" srcId="{E68520B4-326B-4B8D-884D-3D91FA0528E1}" destId="{1F631F8D-DBB2-41F2-9798-728EB6856540}" srcOrd="1" destOrd="0" presId="urn:microsoft.com/office/officeart/2016/7/layout/BasicTimeline"/>
    <dgm:cxn modelId="{FA4A4F39-88D1-4BAD-A111-67C99194CC16}" type="presParOf" srcId="{1F631F8D-DBB2-41F2-9798-728EB6856540}" destId="{80FE31FB-7988-409D-8482-547B627A5E33}" srcOrd="0" destOrd="0" presId="urn:microsoft.com/office/officeart/2016/7/layout/BasicTimeline"/>
    <dgm:cxn modelId="{0EC1A37B-29C5-4929-B971-6F3F26638015}" type="presParOf" srcId="{1F631F8D-DBB2-41F2-9798-728EB6856540}" destId="{744DDED2-87AB-4909-A971-27A13F5882A2}" srcOrd="1" destOrd="0" presId="urn:microsoft.com/office/officeart/2016/7/layout/BasicTimeline"/>
    <dgm:cxn modelId="{337C312B-1B73-4599-8782-4FFCF1CAF68F}" type="presParOf" srcId="{E68520B4-326B-4B8D-884D-3D91FA0528E1}" destId="{3BDBD246-B067-4847-B8DC-105DBEE081BF}" srcOrd="2" destOrd="0" presId="urn:microsoft.com/office/officeart/2016/7/layout/BasicTimeline"/>
    <dgm:cxn modelId="{E97E76C6-497A-4B61-8E52-2C2C7CAA5A76}" type="presParOf" srcId="{E68520B4-326B-4B8D-884D-3D91FA0528E1}" destId="{C1638AD8-6E6A-4FBC-9198-927A1C89CD33}" srcOrd="3" destOrd="0" presId="urn:microsoft.com/office/officeart/2016/7/layout/BasicTimeline"/>
    <dgm:cxn modelId="{B4762889-BB91-48AF-B95B-9DDA68A9670B}" type="presParOf" srcId="{E68520B4-326B-4B8D-884D-3D91FA0528E1}" destId="{C2E1C892-C651-44C0-AA85-9CE1093AA9E8}" srcOrd="4" destOrd="0" presId="urn:microsoft.com/office/officeart/2016/7/layout/BasicTimeline"/>
    <dgm:cxn modelId="{B9210D1E-26D1-4CBD-8ACF-652632BEE503}" type="presParOf" srcId="{653E7F62-AFB2-42E2-B9D2-37813F65D06C}" destId="{3281D362-A62F-4D5F-A60D-F6526CFFD691}" srcOrd="13" destOrd="0" presId="urn:microsoft.com/office/officeart/2016/7/layout/BasicTimeline"/>
    <dgm:cxn modelId="{FAE95C67-3F21-4E93-8375-5F5F0FEA31CA}" type="presParOf" srcId="{653E7F62-AFB2-42E2-B9D2-37813F65D06C}" destId="{5C8D0664-BFC7-44E3-81A9-48504B67A82E}" srcOrd="14" destOrd="0" presId="urn:microsoft.com/office/officeart/2016/7/layout/BasicTimeline"/>
    <dgm:cxn modelId="{44050972-F8EE-456D-A3AB-2ECA398C135B}" type="presParOf" srcId="{5C8D0664-BFC7-44E3-81A9-48504B67A82E}" destId="{11D59F02-3ABD-4886-8D29-1CDA18406B92}" srcOrd="0" destOrd="0" presId="urn:microsoft.com/office/officeart/2016/7/layout/BasicTimeline"/>
    <dgm:cxn modelId="{55E8A9F3-A719-4D95-8F50-90A46B227439}" type="presParOf" srcId="{5C8D0664-BFC7-44E3-81A9-48504B67A82E}" destId="{8BAE369B-A5BE-4C8C-9FA3-B75D0C3C3785}" srcOrd="1" destOrd="0" presId="urn:microsoft.com/office/officeart/2016/7/layout/BasicTimeline"/>
    <dgm:cxn modelId="{8BAE5FA0-9474-45E9-95B2-E19E4F8BE0B9}" type="presParOf" srcId="{8BAE369B-A5BE-4C8C-9FA3-B75D0C3C3785}" destId="{C8CAEBAD-CA85-4CB5-B864-CCB375009D17}" srcOrd="0" destOrd="0" presId="urn:microsoft.com/office/officeart/2016/7/layout/BasicTimeline"/>
    <dgm:cxn modelId="{2D3686B2-F376-492B-9F94-3717938408FD}" type="presParOf" srcId="{8BAE369B-A5BE-4C8C-9FA3-B75D0C3C3785}" destId="{616A73EE-8EDC-482B-9A93-9CCEE45B30F6}" srcOrd="1" destOrd="0" presId="urn:microsoft.com/office/officeart/2016/7/layout/BasicTimeline"/>
    <dgm:cxn modelId="{EDFDA282-E087-40CA-B7B6-AD7D74328DBC}" type="presParOf" srcId="{5C8D0664-BFC7-44E3-81A9-48504B67A82E}" destId="{6D4C6140-1726-44E2-B80C-CC787DBE0627}" srcOrd="2" destOrd="0" presId="urn:microsoft.com/office/officeart/2016/7/layout/BasicTimeline"/>
    <dgm:cxn modelId="{A69BB863-FE99-4964-B7E1-919684884A6A}" type="presParOf" srcId="{5C8D0664-BFC7-44E3-81A9-48504B67A82E}" destId="{84D27CF6-A22A-4619-AA69-79640A33D8BA}" srcOrd="3" destOrd="0" presId="urn:microsoft.com/office/officeart/2016/7/layout/BasicTimeline"/>
    <dgm:cxn modelId="{51CF204A-7F71-478E-92B9-33024176DF30}" type="presParOf" srcId="{5C8D0664-BFC7-44E3-81A9-48504B67A82E}" destId="{2C34EA51-55D0-4529-BD2A-2AB731495A63}" srcOrd="4" destOrd="0" presId="urn:microsoft.com/office/officeart/2016/7/layout/BasicTimeline"/>
    <dgm:cxn modelId="{D41E6590-99CE-441D-B5D2-C9409D8C9E28}" type="presParOf" srcId="{653E7F62-AFB2-42E2-B9D2-37813F65D06C}" destId="{5D04CE13-FD07-4E46-8CE9-00B68CB1A29D}" srcOrd="15" destOrd="0" presId="urn:microsoft.com/office/officeart/2016/7/layout/BasicTimeline"/>
    <dgm:cxn modelId="{FFB66D07-F375-4290-9456-4CF832850450}" type="presParOf" srcId="{653E7F62-AFB2-42E2-B9D2-37813F65D06C}" destId="{CB380899-BAC1-4FD6-B5D7-079A9AAE914A}" srcOrd="16" destOrd="0" presId="urn:microsoft.com/office/officeart/2016/7/layout/BasicTimeline"/>
    <dgm:cxn modelId="{4A09ED16-512E-4A17-A5AD-18621973351B}" type="presParOf" srcId="{CB380899-BAC1-4FD6-B5D7-079A9AAE914A}" destId="{AF3ACCA4-9F92-4B49-B13B-618A6E01B46C}" srcOrd="0" destOrd="0" presId="urn:microsoft.com/office/officeart/2016/7/layout/BasicTimeline"/>
    <dgm:cxn modelId="{1BD36DF2-3117-40D7-8AE1-BCF77F210E3C}" type="presParOf" srcId="{CB380899-BAC1-4FD6-B5D7-079A9AAE914A}" destId="{F2466B76-6A42-4DAA-A21D-E97FB1AAD6B0}" srcOrd="1" destOrd="0" presId="urn:microsoft.com/office/officeart/2016/7/layout/BasicTimeline"/>
    <dgm:cxn modelId="{9CBCF7A3-CF35-4DA8-B736-D674CDAC4BD9}" type="presParOf" srcId="{F2466B76-6A42-4DAA-A21D-E97FB1AAD6B0}" destId="{2757CC3C-3710-4BAA-A948-50357A1A1BBE}" srcOrd="0" destOrd="0" presId="urn:microsoft.com/office/officeart/2016/7/layout/BasicTimeline"/>
    <dgm:cxn modelId="{3321F351-CB74-4A75-9AA5-4B80A7C3721A}" type="presParOf" srcId="{F2466B76-6A42-4DAA-A21D-E97FB1AAD6B0}" destId="{12BACE7E-3694-46CC-98E4-7FA5D7FB9CDB}" srcOrd="1" destOrd="0" presId="urn:microsoft.com/office/officeart/2016/7/layout/BasicTimeline"/>
    <dgm:cxn modelId="{FA8C3A47-B1B5-446D-A300-9CF4F1F14653}" type="presParOf" srcId="{CB380899-BAC1-4FD6-B5D7-079A9AAE914A}" destId="{890A2C51-2206-4922-BECE-E8DCB9E55288}" srcOrd="2" destOrd="0" presId="urn:microsoft.com/office/officeart/2016/7/layout/BasicTimeline"/>
    <dgm:cxn modelId="{8E4F5ABC-7B28-48ED-8F5E-896DE709A067}" type="presParOf" srcId="{CB380899-BAC1-4FD6-B5D7-079A9AAE914A}" destId="{5208EFB3-2B94-4010-A6F4-6454DD090662}" srcOrd="3" destOrd="0" presId="urn:microsoft.com/office/officeart/2016/7/layout/BasicTimeline"/>
    <dgm:cxn modelId="{DFAC3859-8E9F-49C8-B4DA-C3627860CA60}" type="presParOf" srcId="{CB380899-BAC1-4FD6-B5D7-079A9AAE914A}" destId="{124F5466-CD52-4724-BE8A-1B9D34DDBE49}" srcOrd="4" destOrd="0" presId="urn:microsoft.com/office/officeart/2016/7/layout/BasicTimeline"/>
    <dgm:cxn modelId="{F586BD3A-2085-4C7D-AAEF-BB408F102A18}" type="presParOf" srcId="{653E7F62-AFB2-42E2-B9D2-37813F65D06C}" destId="{F3E8160A-7E90-43B7-9B56-64278D53B496}" srcOrd="17" destOrd="0" presId="urn:microsoft.com/office/officeart/2016/7/layout/BasicTimeline"/>
    <dgm:cxn modelId="{69B94232-2E81-49FE-8D2D-CCE8F45DD1D4}" type="presParOf" srcId="{653E7F62-AFB2-42E2-B9D2-37813F65D06C}" destId="{0511A4C5-D6B0-4D68-AC58-001708AB3EF9}" srcOrd="18" destOrd="0" presId="urn:microsoft.com/office/officeart/2016/7/layout/BasicTimeline"/>
    <dgm:cxn modelId="{A214091C-D762-4D13-8F84-FE7C199D4BA8}" type="presParOf" srcId="{0511A4C5-D6B0-4D68-AC58-001708AB3EF9}" destId="{B21CC3B1-BB02-4240-BEC8-36B12A39AC6A}" srcOrd="0" destOrd="0" presId="urn:microsoft.com/office/officeart/2016/7/layout/BasicTimeline"/>
    <dgm:cxn modelId="{3DF69F75-D32C-46A6-9B0E-9C0E9398BFF4}" type="presParOf" srcId="{0511A4C5-D6B0-4D68-AC58-001708AB3EF9}" destId="{3483DF19-2C3D-4D12-9585-5B8011969485}" srcOrd="1" destOrd="0" presId="urn:microsoft.com/office/officeart/2016/7/layout/BasicTimeline"/>
    <dgm:cxn modelId="{71FBBC66-7C6E-4E41-8373-9245F0414C28}" type="presParOf" srcId="{3483DF19-2C3D-4D12-9585-5B8011969485}" destId="{5BE3CAE7-BA74-4D4D-B0C7-C3BD34EEE5C9}" srcOrd="0" destOrd="0" presId="urn:microsoft.com/office/officeart/2016/7/layout/BasicTimeline"/>
    <dgm:cxn modelId="{E4B5B2CD-518E-4B2D-8E27-2392983CA94C}" type="presParOf" srcId="{3483DF19-2C3D-4D12-9585-5B8011969485}" destId="{3656B938-F975-4EC9-B58D-856806CC8CC6}" srcOrd="1" destOrd="0" presId="urn:microsoft.com/office/officeart/2016/7/layout/BasicTimeline"/>
    <dgm:cxn modelId="{57662DFD-B8CD-45A9-B35D-76C7B6AAB085}" type="presParOf" srcId="{0511A4C5-D6B0-4D68-AC58-001708AB3EF9}" destId="{78C4FFA5-B202-4C75-B6E7-697F0B4287E4}" srcOrd="2" destOrd="0" presId="urn:microsoft.com/office/officeart/2016/7/layout/BasicTimeline"/>
    <dgm:cxn modelId="{5B60C706-4CF1-4BEA-89C1-A284111ACA6E}" type="presParOf" srcId="{0511A4C5-D6B0-4D68-AC58-001708AB3EF9}" destId="{FCD1EE01-8A0F-483F-98F8-DEF66DA2C5D3}" srcOrd="3" destOrd="0" presId="urn:microsoft.com/office/officeart/2016/7/layout/BasicTimeline"/>
    <dgm:cxn modelId="{A6FD7D74-9245-445C-9932-9A49FDFFE853}" type="presParOf" srcId="{0511A4C5-D6B0-4D68-AC58-001708AB3EF9}" destId="{26F7774A-2817-44A0-8F63-99D96FF20B11}" srcOrd="4" destOrd="0" presId="urn:microsoft.com/office/officeart/2016/7/layout/BasicTimeline"/>
    <dgm:cxn modelId="{FAB0B32A-EBFD-4FB2-A0FA-31390B130BCC}" type="presParOf" srcId="{653E7F62-AFB2-42E2-B9D2-37813F65D06C}" destId="{0C508C1C-5A91-42DB-96C7-39CDD76EEC4A}" srcOrd="19" destOrd="0" presId="urn:microsoft.com/office/officeart/2016/7/layout/BasicTimeline"/>
    <dgm:cxn modelId="{AA1B4FEB-AAE9-4BCA-BD45-7DD227640AB1}" type="presParOf" srcId="{653E7F62-AFB2-42E2-B9D2-37813F65D06C}" destId="{D8659A10-20C0-42EC-8A74-DCCF7D58E522}" srcOrd="20" destOrd="0" presId="urn:microsoft.com/office/officeart/2016/7/layout/BasicTimeline"/>
    <dgm:cxn modelId="{D24DC09A-AA66-413D-B031-173270AEB5C5}" type="presParOf" srcId="{D8659A10-20C0-42EC-8A74-DCCF7D58E522}" destId="{CAA0D52C-8D5C-4227-99AD-F96D5C1272B6}" srcOrd="0" destOrd="0" presId="urn:microsoft.com/office/officeart/2016/7/layout/BasicTimeline"/>
    <dgm:cxn modelId="{8D1C7066-CAF0-47E9-AF6C-03FB5EA28B0C}" type="presParOf" srcId="{D8659A10-20C0-42EC-8A74-DCCF7D58E522}" destId="{0C7B7F17-E129-4744-92C8-17F10B6274D9}" srcOrd="1" destOrd="0" presId="urn:microsoft.com/office/officeart/2016/7/layout/BasicTimeline"/>
    <dgm:cxn modelId="{0C1EACB9-2EE0-4975-87FB-21D33D7FBC1A}" type="presParOf" srcId="{0C7B7F17-E129-4744-92C8-17F10B6274D9}" destId="{86346A5A-077C-4B89-814F-5705362C704F}" srcOrd="0" destOrd="0" presId="urn:microsoft.com/office/officeart/2016/7/layout/BasicTimeline"/>
    <dgm:cxn modelId="{AF64006C-5057-449D-8224-B8129E4BD641}" type="presParOf" srcId="{0C7B7F17-E129-4744-92C8-17F10B6274D9}" destId="{588DF9E4-1488-49C2-BEF9-8FC1A8AF3A79}" srcOrd="1" destOrd="0" presId="urn:microsoft.com/office/officeart/2016/7/layout/BasicTimeline"/>
    <dgm:cxn modelId="{A74E9F8D-E76F-4DBF-8A49-5946D0288961}" type="presParOf" srcId="{D8659A10-20C0-42EC-8A74-DCCF7D58E522}" destId="{7338EB3B-050E-48B6-B0AE-98C7FC99ACD8}" srcOrd="2" destOrd="0" presId="urn:microsoft.com/office/officeart/2016/7/layout/BasicTimeline"/>
    <dgm:cxn modelId="{67CAE8DA-CE71-4653-8655-39CD1CB5A6E5}" type="presParOf" srcId="{D8659A10-20C0-42EC-8A74-DCCF7D58E522}" destId="{EA9BE095-7726-442E-865C-D7A23387079E}" srcOrd="3" destOrd="0" presId="urn:microsoft.com/office/officeart/2016/7/layout/BasicTimeline"/>
    <dgm:cxn modelId="{1077C816-6393-4256-A23A-F12C2C354C9D}" type="presParOf" srcId="{D8659A10-20C0-42EC-8A74-DCCF7D58E522}" destId="{368352EA-2D49-4CD6-BC98-E2D8F278483A}" srcOrd="4" destOrd="0" presId="urn:microsoft.com/office/officeart/2016/7/layout/Basic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3E48395-9982-4327-8200-B4975281E17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2D7994E0-1FA0-49DD-89D7-7CC01A06B324}">
      <dgm:prSet phldr="0"/>
      <dgm:spPr/>
      <dgm:t>
        <a:bodyPr/>
        <a:lstStyle/>
        <a:p>
          <a:pPr algn="ctr" rtl="0">
            <a:lnSpc>
              <a:spcPct val="100000"/>
            </a:lnSpc>
          </a:pPr>
          <a:r>
            <a:rPr lang="en-US" b="1">
              <a:latin typeface="Arial"/>
              <a:ea typeface="Calibri"/>
              <a:cs typeface="Arial"/>
            </a:rPr>
            <a:t>IUCN Guidelines for Conserving Connectivity</a:t>
          </a:r>
        </a:p>
      </dgm:t>
    </dgm:pt>
    <dgm:pt modelId="{BEAB90E9-E95D-4E70-AD58-BC56A1533235}" type="parTrans" cxnId="{EF30A725-59FE-4387-9EA9-50B78ADED81E}">
      <dgm:prSet/>
      <dgm:spPr/>
      <dgm:t>
        <a:bodyPr/>
        <a:lstStyle/>
        <a:p>
          <a:endParaRPr lang="de-DE"/>
        </a:p>
      </dgm:t>
    </dgm:pt>
    <dgm:pt modelId="{D354B85C-5567-4206-AE4D-CC3D8C1DC2DB}" type="sibTrans" cxnId="{EF30A725-59FE-4387-9EA9-50B78ADED81E}">
      <dgm:prSet/>
      <dgm:spPr/>
      <dgm:t>
        <a:bodyPr/>
        <a:lstStyle/>
        <a:p>
          <a:endParaRPr lang="de-DE"/>
        </a:p>
      </dgm:t>
    </dgm:pt>
    <dgm:pt modelId="{491989AA-D7D3-47A6-916B-099635128B93}">
      <dgm:prSet phldr="0"/>
      <dgm:spPr/>
      <dgm:t>
        <a:bodyPr/>
        <a:lstStyle/>
        <a:p>
          <a:pPr algn="ctr" rtl="0">
            <a:lnSpc>
              <a:spcPct val="100000"/>
            </a:lnSpc>
          </a:pPr>
          <a:r>
            <a:rPr lang="en-US" b="1">
              <a:solidFill>
                <a:schemeClr val="bg1"/>
              </a:solidFill>
              <a:latin typeface="+mn-lt"/>
              <a:ea typeface="Calibri"/>
              <a:cs typeface="Arial"/>
            </a:rPr>
            <a:t>Target 3: Kunming-Montreal Global Biodiversity Framework (GBF)</a:t>
          </a:r>
          <a:endParaRPr lang="en-US" b="1">
            <a:solidFill>
              <a:schemeClr val="bg1"/>
            </a:solidFill>
            <a:latin typeface="Arial"/>
            <a:ea typeface="Calibri"/>
            <a:cs typeface="Arial"/>
          </a:endParaRPr>
        </a:p>
      </dgm:t>
    </dgm:pt>
    <dgm:pt modelId="{E0B4514C-EFD5-404B-B045-0350D96F71C3}" type="parTrans" cxnId="{142F5DE5-B59B-4ADD-AF7C-2883DA9707A0}">
      <dgm:prSet/>
      <dgm:spPr/>
      <dgm:t>
        <a:bodyPr/>
        <a:lstStyle/>
        <a:p>
          <a:endParaRPr lang="de-DE"/>
        </a:p>
      </dgm:t>
    </dgm:pt>
    <dgm:pt modelId="{68286839-2E46-4525-A773-22E7A250F3C1}" type="sibTrans" cxnId="{142F5DE5-B59B-4ADD-AF7C-2883DA9707A0}">
      <dgm:prSet/>
      <dgm:spPr/>
      <dgm:t>
        <a:bodyPr/>
        <a:lstStyle/>
        <a:p>
          <a:endParaRPr lang="de-DE"/>
        </a:p>
      </dgm:t>
    </dgm:pt>
    <dgm:pt modelId="{57FBC2F5-EA8A-4A27-99CC-8C106DC6626D}">
      <dgm:prSet phldr="0"/>
      <dgm:spPr/>
      <dgm:t>
        <a:bodyPr/>
        <a:lstStyle/>
        <a:p>
          <a:r>
            <a:rPr lang="en-US" b="1">
              <a:latin typeface="+mn-lt"/>
            </a:rPr>
            <a:t>Article 4 (7 &amp; 10): </a:t>
          </a:r>
          <a:br>
            <a:rPr lang="en-US" b="1">
              <a:latin typeface="+mn-lt"/>
            </a:rPr>
          </a:br>
          <a:r>
            <a:rPr lang="en-US" b="1">
              <a:latin typeface="+mn-lt"/>
              <a:ea typeface="Calibri"/>
              <a:cs typeface="Calibri"/>
            </a:rPr>
            <a:t>EU Nature Restoration Law</a:t>
          </a:r>
          <a:endParaRPr lang="en-US" b="1">
            <a:latin typeface="+mn-lt"/>
          </a:endParaRPr>
        </a:p>
      </dgm:t>
    </dgm:pt>
    <dgm:pt modelId="{83AEEA60-87C2-489C-9E24-F7D6CA09CF3B}" type="parTrans" cxnId="{F03C9496-75A8-4D30-BC58-ED36B3B80ACE}">
      <dgm:prSet/>
      <dgm:spPr/>
      <dgm:t>
        <a:bodyPr/>
        <a:lstStyle/>
        <a:p>
          <a:endParaRPr lang="de-DE"/>
        </a:p>
      </dgm:t>
    </dgm:pt>
    <dgm:pt modelId="{2070F8C2-1B59-4226-A849-73F12E7057CD}" type="sibTrans" cxnId="{F03C9496-75A8-4D30-BC58-ED36B3B80ACE}">
      <dgm:prSet/>
      <dgm:spPr/>
      <dgm:t>
        <a:bodyPr/>
        <a:lstStyle/>
        <a:p>
          <a:endParaRPr lang="de-DE"/>
        </a:p>
      </dgm:t>
    </dgm:pt>
    <dgm:pt modelId="{190D3B25-073E-4343-B2B7-E51179FC0829}">
      <dgm:prSet phldr="0"/>
      <dgm:spPr/>
      <dgm:t>
        <a:bodyPr/>
        <a:lstStyle/>
        <a:p>
          <a:pPr algn="ctr" rtl="0">
            <a:buNone/>
          </a:pPr>
          <a:r>
            <a:rPr lang="en-US" i="1">
              <a:solidFill>
                <a:schemeClr val="tx1"/>
              </a:solidFill>
              <a:latin typeface="+mn-lt"/>
              <a:ea typeface="Calibri"/>
              <a:cs typeface="Arial"/>
            </a:rPr>
            <a:t>"</a:t>
          </a:r>
          <a:r>
            <a:rPr lang="en-US" i="1">
              <a:solidFill>
                <a:schemeClr val="tx1"/>
              </a:solidFill>
              <a:latin typeface="+mn-lt"/>
              <a:ea typeface="Calibri"/>
            </a:rPr>
            <a:t>Ensure and enable that </a:t>
          </a:r>
          <a:r>
            <a:rPr lang="en-US" b="1" i="1">
              <a:solidFill>
                <a:schemeClr val="tx1"/>
              </a:solidFill>
              <a:latin typeface="+mn-lt"/>
              <a:ea typeface="Calibri"/>
            </a:rPr>
            <a:t>by 2030 at least 30 per cent of terrestrial and inland water areas, and of marine and coastal areas, </a:t>
          </a:r>
          <a:r>
            <a:rPr lang="en-US" i="1">
              <a:solidFill>
                <a:schemeClr val="tx1"/>
              </a:solidFill>
              <a:latin typeface="+mn-lt"/>
              <a:ea typeface="Calibri"/>
            </a:rPr>
            <a:t>especially areas of particular importance for biodiversity and ecosystem functions and services, are </a:t>
          </a:r>
          <a:r>
            <a:rPr lang="en-US" b="1" i="1">
              <a:solidFill>
                <a:schemeClr val="tx1"/>
              </a:solidFill>
              <a:latin typeface="+mn-lt"/>
              <a:ea typeface="Calibri"/>
            </a:rPr>
            <a:t>effectively conserved and managed through ecologically representative, well-connected and equitably governed systems of protected areas and other effective area-based conservation measures, </a:t>
          </a:r>
          <a:r>
            <a:rPr lang="en-US" i="1">
              <a:solidFill>
                <a:schemeClr val="tx1"/>
              </a:solidFill>
              <a:latin typeface="+mn-lt"/>
              <a:ea typeface="Calibri"/>
            </a:rPr>
            <a:t>recognizing indigenous and traditional territories, where applicable, and integrated into wider landscapes, seascapes and the ocean, while ensuring that any sustainable use, where appropriate in such areas, is fully consistent with conservation outcomes, recognizing and respecting the rights of indigenous peoples and local communities, including over their traditional territories.”</a:t>
          </a:r>
          <a:endParaRPr lang="en-US" b="1">
            <a:solidFill>
              <a:schemeClr val="tx1"/>
            </a:solidFill>
            <a:latin typeface="+mn-lt"/>
            <a:ea typeface="Calibri"/>
            <a:cs typeface="Arial"/>
          </a:endParaRPr>
        </a:p>
      </dgm:t>
    </dgm:pt>
    <dgm:pt modelId="{2073E043-60C2-4931-82AA-1EBFA1D3FD8C}" type="parTrans" cxnId="{05FA8F7F-635F-42AC-8307-C22C76551AA1}">
      <dgm:prSet/>
      <dgm:spPr/>
      <dgm:t>
        <a:bodyPr/>
        <a:lstStyle/>
        <a:p>
          <a:endParaRPr lang="de-DE"/>
        </a:p>
      </dgm:t>
    </dgm:pt>
    <dgm:pt modelId="{2A5C03CA-10B2-41BF-9C2B-30C3CECC4CF0}" type="sibTrans" cxnId="{05FA8F7F-635F-42AC-8307-C22C76551AA1}">
      <dgm:prSet/>
      <dgm:spPr/>
      <dgm:t>
        <a:bodyPr/>
        <a:lstStyle/>
        <a:p>
          <a:endParaRPr lang="de-DE"/>
        </a:p>
      </dgm:t>
    </dgm:pt>
    <dgm:pt modelId="{F878A831-FF59-44FC-B245-E8613AD322FE}">
      <dgm:prSet phldr="0"/>
      <dgm:spPr/>
      <dgm:t>
        <a:bodyPr/>
        <a:lstStyle/>
        <a:p>
          <a:pPr algn="ctr">
            <a:buNone/>
          </a:pPr>
          <a:r>
            <a:rPr lang="en-US" i="1"/>
            <a:t>“Member States shall put in place </a:t>
          </a:r>
          <a:r>
            <a:rPr lang="en-US" b="1" i="1"/>
            <a:t>restoration measures for the terrestrial, coastal and freshwater habitats </a:t>
          </a:r>
          <a:r>
            <a:rPr lang="en-US" i="1"/>
            <a:t>of the species listed in Annexes II, IV and V to Directive 92/43/EEC and of the terrestrial, coastal and freshwater habitats of wild birds falling within the scope of Directive 2009/147/EC that are, in addition to the restoration measures referred to in paragraphs 1 and 4 of this Article, necessary to improve the quality and quantity of those habitats, including by re-establishing them, and </a:t>
          </a:r>
          <a:r>
            <a:rPr lang="en-US" b="1" i="1"/>
            <a:t>to enhance connectivity, until sufficient quality and quantity of those habitats is achieved.</a:t>
          </a:r>
          <a:r>
            <a:rPr lang="en-US" i="1"/>
            <a:t>”</a:t>
          </a:r>
        </a:p>
      </dgm:t>
    </dgm:pt>
    <dgm:pt modelId="{C374BDFE-9138-41F9-9404-13FFAA24C272}" type="parTrans" cxnId="{D446AAA7-3BB4-4AF5-B61D-697E3345EBF4}">
      <dgm:prSet/>
      <dgm:spPr/>
      <dgm:t>
        <a:bodyPr/>
        <a:lstStyle/>
        <a:p>
          <a:endParaRPr lang="de-DE"/>
        </a:p>
      </dgm:t>
    </dgm:pt>
    <dgm:pt modelId="{FF99F14A-4D9E-4DE8-93E8-D1756EA1D5B2}" type="sibTrans" cxnId="{D446AAA7-3BB4-4AF5-B61D-697E3345EBF4}">
      <dgm:prSet/>
      <dgm:spPr/>
      <dgm:t>
        <a:bodyPr/>
        <a:lstStyle/>
        <a:p>
          <a:endParaRPr lang="de-DE"/>
        </a:p>
      </dgm:t>
    </dgm:pt>
    <dgm:pt modelId="{1141AAE7-5DC6-4C85-B0CC-A4EA4C520BAC}">
      <dgm:prSet phldr="0"/>
      <dgm:spPr/>
      <dgm:t>
        <a:bodyPr/>
        <a:lstStyle/>
        <a:p>
          <a:pPr algn="ctr">
            <a:buNone/>
          </a:pPr>
          <a:r>
            <a:rPr lang="de-DE" i="1"/>
            <a:t>„The </a:t>
          </a:r>
          <a:r>
            <a:rPr lang="de-DE" b="1" i="1" err="1"/>
            <a:t>restoration</a:t>
          </a:r>
          <a:r>
            <a:rPr lang="de-DE" b="1" i="1"/>
            <a:t> </a:t>
          </a:r>
          <a:r>
            <a:rPr lang="de-DE" b="1" i="1" err="1"/>
            <a:t>measures</a:t>
          </a:r>
          <a:r>
            <a:rPr lang="de-DE" b="1" i="1"/>
            <a:t> </a:t>
          </a:r>
          <a:r>
            <a:rPr lang="de-DE" i="1" err="1"/>
            <a:t>referred</a:t>
          </a:r>
          <a:r>
            <a:rPr lang="de-DE" i="1"/>
            <a:t> </a:t>
          </a:r>
          <a:r>
            <a:rPr lang="de-DE" i="1" err="1"/>
            <a:t>to</a:t>
          </a:r>
          <a:r>
            <a:rPr lang="de-DE" i="1"/>
            <a:t> in </a:t>
          </a:r>
          <a:r>
            <a:rPr lang="de-DE" i="1" err="1"/>
            <a:t>paragraphs</a:t>
          </a:r>
          <a:r>
            <a:rPr lang="de-DE" i="1"/>
            <a:t> 1 and 4</a:t>
          </a:r>
          <a:r>
            <a:rPr lang="de-DE" b="0" i="1"/>
            <a:t> </a:t>
          </a:r>
          <a:r>
            <a:rPr lang="de-DE" b="0" i="1" err="1"/>
            <a:t>shall</a:t>
          </a:r>
          <a:r>
            <a:rPr lang="de-DE" b="0" i="1"/>
            <a:t> </a:t>
          </a:r>
          <a:r>
            <a:rPr lang="de-DE" b="1" i="1" err="1"/>
            <a:t>consider</a:t>
          </a:r>
          <a:r>
            <a:rPr lang="de-DE" b="1" i="1"/>
            <a:t> </a:t>
          </a:r>
          <a:r>
            <a:rPr lang="de-DE" b="1" i="1" err="1"/>
            <a:t>the</a:t>
          </a:r>
          <a:r>
            <a:rPr lang="de-DE" b="1" i="1"/>
            <a:t> </a:t>
          </a:r>
          <a:r>
            <a:rPr lang="de-DE" b="1" i="1" err="1"/>
            <a:t>need</a:t>
          </a:r>
          <a:r>
            <a:rPr lang="de-DE" b="1" i="1"/>
            <a:t> </a:t>
          </a:r>
          <a:r>
            <a:rPr lang="de-DE" b="1" i="1" err="1"/>
            <a:t>for</a:t>
          </a:r>
          <a:r>
            <a:rPr lang="de-DE" b="1" i="1"/>
            <a:t> </a:t>
          </a:r>
          <a:r>
            <a:rPr lang="de-DE" b="1" i="1" err="1"/>
            <a:t>improved</a:t>
          </a:r>
          <a:r>
            <a:rPr lang="de-DE" b="1" i="1"/>
            <a:t> </a:t>
          </a:r>
          <a:r>
            <a:rPr lang="de-DE" b="1" i="1" err="1"/>
            <a:t>connectivity</a:t>
          </a:r>
          <a:r>
            <a:rPr lang="de-DE" i="1"/>
            <a:t> </a:t>
          </a:r>
          <a:r>
            <a:rPr lang="de-DE" i="1" err="1"/>
            <a:t>between</a:t>
          </a:r>
          <a:r>
            <a:rPr lang="de-DE" i="1"/>
            <a:t> </a:t>
          </a:r>
          <a:r>
            <a:rPr lang="de-DE" i="1" err="1"/>
            <a:t>the</a:t>
          </a:r>
          <a:r>
            <a:rPr lang="de-DE" i="1"/>
            <a:t> </a:t>
          </a:r>
          <a:r>
            <a:rPr lang="de-DE" i="1" err="1"/>
            <a:t>habitat</a:t>
          </a:r>
          <a:r>
            <a:rPr lang="de-DE" i="1"/>
            <a:t> </a:t>
          </a:r>
          <a:r>
            <a:rPr lang="de-DE" i="1" err="1"/>
            <a:t>types</a:t>
          </a:r>
          <a:r>
            <a:rPr lang="de-DE" i="1"/>
            <a:t> </a:t>
          </a:r>
          <a:r>
            <a:rPr lang="de-DE" i="1" err="1"/>
            <a:t>listed</a:t>
          </a:r>
          <a:r>
            <a:rPr lang="de-DE" i="1"/>
            <a:t> in Annex I and </a:t>
          </a:r>
          <a:r>
            <a:rPr lang="de-DE" i="1" err="1"/>
            <a:t>take</a:t>
          </a:r>
          <a:r>
            <a:rPr lang="de-DE" i="1"/>
            <a:t> </a:t>
          </a:r>
          <a:r>
            <a:rPr lang="de-DE" i="1" err="1"/>
            <a:t>into</a:t>
          </a:r>
          <a:r>
            <a:rPr lang="de-DE" i="1"/>
            <a:t> </a:t>
          </a:r>
          <a:r>
            <a:rPr lang="de-DE" i="1" err="1"/>
            <a:t>account</a:t>
          </a:r>
          <a:r>
            <a:rPr lang="de-DE" i="1"/>
            <a:t> </a:t>
          </a:r>
          <a:r>
            <a:rPr lang="de-DE" i="1" err="1"/>
            <a:t>the</a:t>
          </a:r>
          <a:r>
            <a:rPr lang="de-DE" i="1"/>
            <a:t> </a:t>
          </a:r>
          <a:r>
            <a:rPr lang="de-DE" i="1" err="1"/>
            <a:t>ecological</a:t>
          </a:r>
          <a:r>
            <a:rPr lang="de-DE" i="1"/>
            <a:t> </a:t>
          </a:r>
          <a:r>
            <a:rPr lang="de-DE" i="1" err="1"/>
            <a:t>requirements</a:t>
          </a:r>
          <a:r>
            <a:rPr lang="de-DE" i="1"/>
            <a:t> </a:t>
          </a:r>
          <a:r>
            <a:rPr lang="de-DE" i="1" err="1"/>
            <a:t>of</a:t>
          </a:r>
          <a:r>
            <a:rPr lang="de-DE" i="1"/>
            <a:t> </a:t>
          </a:r>
          <a:r>
            <a:rPr lang="de-DE" i="1" err="1"/>
            <a:t>the</a:t>
          </a:r>
          <a:r>
            <a:rPr lang="de-DE" i="1"/>
            <a:t> </a:t>
          </a:r>
          <a:r>
            <a:rPr lang="de-DE" i="1" err="1"/>
            <a:t>species</a:t>
          </a:r>
          <a:r>
            <a:rPr lang="de-DE" i="1"/>
            <a:t> </a:t>
          </a:r>
          <a:r>
            <a:rPr lang="de-DE" i="1" err="1"/>
            <a:t>referred</a:t>
          </a:r>
          <a:r>
            <a:rPr lang="de-DE" i="1"/>
            <a:t> </a:t>
          </a:r>
          <a:r>
            <a:rPr lang="de-DE" i="1" err="1"/>
            <a:t>to</a:t>
          </a:r>
          <a:r>
            <a:rPr lang="de-DE" i="1"/>
            <a:t> in </a:t>
          </a:r>
          <a:r>
            <a:rPr lang="de-DE" i="1" err="1"/>
            <a:t>paragraph</a:t>
          </a:r>
          <a:r>
            <a:rPr lang="de-DE" i="1"/>
            <a:t> 7 </a:t>
          </a:r>
          <a:r>
            <a:rPr lang="de-DE" i="1" err="1"/>
            <a:t>that</a:t>
          </a:r>
          <a:r>
            <a:rPr lang="de-DE" i="1"/>
            <a:t> </a:t>
          </a:r>
          <a:r>
            <a:rPr lang="de-DE" i="1" err="1"/>
            <a:t>occur</a:t>
          </a:r>
          <a:r>
            <a:rPr lang="de-DE" i="1"/>
            <a:t> in </a:t>
          </a:r>
          <a:r>
            <a:rPr lang="de-DE" i="1" err="1"/>
            <a:t>those</a:t>
          </a:r>
          <a:r>
            <a:rPr lang="de-DE" i="1"/>
            <a:t> </a:t>
          </a:r>
          <a:r>
            <a:rPr lang="de-DE" i="1" err="1"/>
            <a:t>habitat</a:t>
          </a:r>
          <a:r>
            <a:rPr lang="de-DE" i="1"/>
            <a:t> </a:t>
          </a:r>
          <a:r>
            <a:rPr lang="de-DE" i="1" err="1"/>
            <a:t>types</a:t>
          </a:r>
          <a:r>
            <a:rPr lang="de-DE" i="1"/>
            <a:t>.“</a:t>
          </a:r>
          <a:endParaRPr lang="en-US" i="1"/>
        </a:p>
      </dgm:t>
    </dgm:pt>
    <dgm:pt modelId="{16F46764-866E-4519-A533-970EC6068E05}" type="parTrans" cxnId="{75AAEBC9-8FFD-4A21-A79D-6D2F2DF47DE4}">
      <dgm:prSet/>
      <dgm:spPr/>
      <dgm:t>
        <a:bodyPr/>
        <a:lstStyle/>
        <a:p>
          <a:endParaRPr lang="de-DE"/>
        </a:p>
      </dgm:t>
    </dgm:pt>
    <dgm:pt modelId="{B2D1E2FE-6F77-4D9E-BC38-09FA5DDAAE44}" type="sibTrans" cxnId="{75AAEBC9-8FFD-4A21-A79D-6D2F2DF47DE4}">
      <dgm:prSet/>
      <dgm:spPr/>
      <dgm:t>
        <a:bodyPr/>
        <a:lstStyle/>
        <a:p>
          <a:endParaRPr lang="de-DE"/>
        </a:p>
      </dgm:t>
    </dgm:pt>
    <dgm:pt modelId="{5071387B-F136-4B51-B037-B48D038A644D}">
      <dgm:prSet phldr="0"/>
      <dgm:spPr/>
      <dgm:t>
        <a:bodyPr/>
        <a:lstStyle/>
        <a:p>
          <a:pPr algn="ctr">
            <a:buNone/>
          </a:pPr>
          <a:endParaRPr lang="en-US" i="1"/>
        </a:p>
      </dgm:t>
    </dgm:pt>
    <dgm:pt modelId="{E2EC4FCD-2886-4EDB-BB4A-D179C2B26432}" type="parTrans" cxnId="{446F5C20-E918-4437-BA02-99F0757F8ACA}">
      <dgm:prSet/>
      <dgm:spPr/>
      <dgm:t>
        <a:bodyPr/>
        <a:lstStyle/>
        <a:p>
          <a:endParaRPr lang="de-DE"/>
        </a:p>
      </dgm:t>
    </dgm:pt>
    <dgm:pt modelId="{F898EE26-8AFD-406F-BA2E-A854848698F9}" type="sibTrans" cxnId="{446F5C20-E918-4437-BA02-99F0757F8ACA}">
      <dgm:prSet/>
      <dgm:spPr/>
      <dgm:t>
        <a:bodyPr/>
        <a:lstStyle/>
        <a:p>
          <a:endParaRPr lang="de-DE"/>
        </a:p>
      </dgm:t>
    </dgm:pt>
    <dgm:pt modelId="{D357F27D-E3C9-4509-82EB-5CAEF33BDAF9}">
      <dgm:prSet phldr="0"/>
      <dgm:spPr/>
      <dgm:t>
        <a:bodyPr/>
        <a:lstStyle/>
        <a:p>
          <a:pPr algn="ctr">
            <a:lnSpc>
              <a:spcPct val="100000"/>
            </a:lnSpc>
            <a:buNone/>
          </a:pPr>
          <a:r>
            <a:rPr lang="en-US">
              <a:latin typeface="+mn-lt"/>
            </a:rPr>
            <a:t>Emphasize the vital role of ecological connectivity in biodiversity conservation, climate change adaptation, and securing key ecosystem services</a:t>
          </a:r>
          <a:endParaRPr lang="en-US">
            <a:latin typeface="+mn-lt"/>
            <a:ea typeface="Calibri"/>
            <a:cs typeface="Arial"/>
          </a:endParaRPr>
        </a:p>
      </dgm:t>
    </dgm:pt>
    <dgm:pt modelId="{A0563676-2491-430C-B67E-C1045AB77882}" type="parTrans" cxnId="{53F54EDB-8F75-4C7F-A2CB-A5B32F3338F0}">
      <dgm:prSet/>
      <dgm:spPr/>
      <dgm:t>
        <a:bodyPr/>
        <a:lstStyle/>
        <a:p>
          <a:endParaRPr lang="de-DE"/>
        </a:p>
      </dgm:t>
    </dgm:pt>
    <dgm:pt modelId="{BF9A81DB-62E5-451F-9C7C-F5F2281D768E}" type="sibTrans" cxnId="{53F54EDB-8F75-4C7F-A2CB-A5B32F3338F0}">
      <dgm:prSet/>
      <dgm:spPr/>
      <dgm:t>
        <a:bodyPr/>
        <a:lstStyle/>
        <a:p>
          <a:endParaRPr lang="de-DE"/>
        </a:p>
      </dgm:t>
    </dgm:pt>
    <dgm:pt modelId="{C981EA4D-BA5D-4B99-86CF-65271D657780}">
      <dgm:prSet/>
      <dgm:spPr/>
      <dgm:t>
        <a:bodyPr/>
        <a:lstStyle/>
        <a:p>
          <a:pPr algn="ctr">
            <a:buNone/>
          </a:pPr>
          <a:r>
            <a:rPr lang="en-US">
              <a:latin typeface="+mn-lt"/>
            </a:rPr>
            <a:t>Provide practical recommendations for identifying, protecting, and restoring corridors and large-scale network structures</a:t>
          </a:r>
        </a:p>
      </dgm:t>
    </dgm:pt>
    <dgm:pt modelId="{37486F15-5534-4E92-A243-C8BD5B596A1C}" type="parTrans" cxnId="{48727E82-956D-4CEB-A58F-C7D2296CA77F}">
      <dgm:prSet/>
      <dgm:spPr/>
      <dgm:t>
        <a:bodyPr/>
        <a:lstStyle/>
        <a:p>
          <a:endParaRPr lang="de-DE"/>
        </a:p>
      </dgm:t>
    </dgm:pt>
    <dgm:pt modelId="{1323BE63-56FA-453A-A299-255F60FC862A}" type="sibTrans" cxnId="{48727E82-956D-4CEB-A58F-C7D2296CA77F}">
      <dgm:prSet/>
      <dgm:spPr/>
      <dgm:t>
        <a:bodyPr/>
        <a:lstStyle/>
        <a:p>
          <a:endParaRPr lang="de-DE"/>
        </a:p>
      </dgm:t>
    </dgm:pt>
    <dgm:pt modelId="{2E2D4833-3C8F-4DCD-9D8F-0A77216E436A}">
      <dgm:prSet/>
      <dgm:spPr/>
      <dgm:t>
        <a:bodyPr/>
        <a:lstStyle/>
        <a:p>
          <a:pPr algn="ctr">
            <a:buNone/>
          </a:pPr>
          <a:r>
            <a:rPr lang="en-US">
              <a:latin typeface="+mn-lt"/>
            </a:rPr>
            <a:t>Highlight the importance of collaboration among diverse stakeholders (e.g., authorities, local communities, NGOs)</a:t>
          </a:r>
        </a:p>
      </dgm:t>
    </dgm:pt>
    <dgm:pt modelId="{46AFD42F-79C3-4555-A744-E5C2F494DA9A}" type="parTrans" cxnId="{BC75D5F5-736A-48AA-8E3F-64011276DC2D}">
      <dgm:prSet/>
      <dgm:spPr/>
      <dgm:t>
        <a:bodyPr/>
        <a:lstStyle/>
        <a:p>
          <a:endParaRPr lang="de-DE"/>
        </a:p>
      </dgm:t>
    </dgm:pt>
    <dgm:pt modelId="{9EAB3C3F-F01C-4CB8-A6DC-C73CF2F9B9D8}" type="sibTrans" cxnId="{BC75D5F5-736A-48AA-8E3F-64011276DC2D}">
      <dgm:prSet/>
      <dgm:spPr/>
      <dgm:t>
        <a:bodyPr/>
        <a:lstStyle/>
        <a:p>
          <a:endParaRPr lang="de-DE"/>
        </a:p>
      </dgm:t>
    </dgm:pt>
    <dgm:pt modelId="{3B01C9CE-A7BF-4F98-916E-A6BAE08E371C}">
      <dgm:prSet/>
      <dgm:spPr/>
      <dgm:t>
        <a:bodyPr/>
        <a:lstStyle/>
        <a:p>
          <a:pPr algn="ctr">
            <a:buNone/>
          </a:pPr>
          <a:r>
            <a:rPr lang="en-US">
              <a:latin typeface="+mn-lt"/>
            </a:rPr>
            <a:t>Call for coordinated governance across local, regional, and international levels</a:t>
          </a:r>
        </a:p>
      </dgm:t>
    </dgm:pt>
    <dgm:pt modelId="{14F442D3-70AF-456B-984E-3532872E1B0A}" type="parTrans" cxnId="{97CDF8C5-5010-4F42-ABC3-22EF07E10986}">
      <dgm:prSet/>
      <dgm:spPr/>
      <dgm:t>
        <a:bodyPr/>
        <a:lstStyle/>
        <a:p>
          <a:endParaRPr lang="de-DE"/>
        </a:p>
      </dgm:t>
    </dgm:pt>
    <dgm:pt modelId="{00D23973-F680-4369-9A97-5202A1DA3450}" type="sibTrans" cxnId="{97CDF8C5-5010-4F42-ABC3-22EF07E10986}">
      <dgm:prSet/>
      <dgm:spPr/>
      <dgm:t>
        <a:bodyPr/>
        <a:lstStyle/>
        <a:p>
          <a:endParaRPr lang="de-DE"/>
        </a:p>
      </dgm:t>
    </dgm:pt>
    <dgm:pt modelId="{77409884-F322-45EA-B77A-B38E86CF8E6B}">
      <dgm:prSet/>
      <dgm:spPr/>
      <dgm:t>
        <a:bodyPr/>
        <a:lstStyle/>
        <a:p>
          <a:pPr algn="ctr">
            <a:buNone/>
          </a:pPr>
          <a:r>
            <a:rPr lang="en-US">
              <a:latin typeface="+mn-lt"/>
            </a:rPr>
            <a:t>Serve as a key reference for conservation organizations, government agencies, and planners, despite not being legally binding</a:t>
          </a:r>
        </a:p>
      </dgm:t>
    </dgm:pt>
    <dgm:pt modelId="{5E2DCE99-6542-4F27-8456-98253F6B2F04}" type="parTrans" cxnId="{EFA9A1ED-7891-4D78-8660-BA007FF983AD}">
      <dgm:prSet/>
      <dgm:spPr/>
      <dgm:t>
        <a:bodyPr/>
        <a:lstStyle/>
        <a:p>
          <a:endParaRPr lang="de-DE"/>
        </a:p>
      </dgm:t>
    </dgm:pt>
    <dgm:pt modelId="{83509E16-E684-4B61-880E-BB96FA42C6DE}" type="sibTrans" cxnId="{EFA9A1ED-7891-4D78-8660-BA007FF983AD}">
      <dgm:prSet/>
      <dgm:spPr/>
      <dgm:t>
        <a:bodyPr/>
        <a:lstStyle/>
        <a:p>
          <a:endParaRPr lang="de-DE"/>
        </a:p>
      </dgm:t>
    </dgm:pt>
    <dgm:pt modelId="{669BAEC9-8DF5-47D0-B216-5E208CD17C71}">
      <dgm:prSet phldr="0"/>
      <dgm:spPr/>
      <dgm:t>
        <a:bodyPr/>
        <a:lstStyle/>
        <a:p>
          <a:pPr algn="ctr">
            <a:lnSpc>
              <a:spcPct val="100000"/>
            </a:lnSpc>
            <a:buNone/>
          </a:pPr>
          <a:endParaRPr lang="en-US">
            <a:latin typeface="+mn-lt"/>
            <a:ea typeface="Calibri"/>
            <a:cs typeface="Arial"/>
          </a:endParaRPr>
        </a:p>
      </dgm:t>
    </dgm:pt>
    <dgm:pt modelId="{10B07AB9-08EA-493C-A2CB-680BECAD331D}" type="parTrans" cxnId="{575C6428-6E3A-406C-9219-997D0043441F}">
      <dgm:prSet/>
      <dgm:spPr/>
      <dgm:t>
        <a:bodyPr/>
        <a:lstStyle/>
        <a:p>
          <a:endParaRPr lang="de-DE"/>
        </a:p>
      </dgm:t>
    </dgm:pt>
    <dgm:pt modelId="{AD6D4F17-F340-4D14-B64C-EAE1DA028F5E}" type="sibTrans" cxnId="{575C6428-6E3A-406C-9219-997D0043441F}">
      <dgm:prSet/>
      <dgm:spPr/>
      <dgm:t>
        <a:bodyPr/>
        <a:lstStyle/>
        <a:p>
          <a:endParaRPr lang="de-DE"/>
        </a:p>
      </dgm:t>
    </dgm:pt>
    <dgm:pt modelId="{EFF9A9E3-74F3-4BBD-AC2B-DC228F9196CA}">
      <dgm:prSet/>
      <dgm:spPr/>
      <dgm:t>
        <a:bodyPr/>
        <a:lstStyle/>
        <a:p>
          <a:pPr algn="ctr">
            <a:buNone/>
          </a:pPr>
          <a:endParaRPr lang="en-US">
            <a:latin typeface="+mn-lt"/>
          </a:endParaRPr>
        </a:p>
      </dgm:t>
    </dgm:pt>
    <dgm:pt modelId="{44219A75-3C1F-4694-ADFC-DAF7CC301C83}" type="parTrans" cxnId="{FEDF49EC-0448-42CA-BCEB-A7501148F94F}">
      <dgm:prSet/>
      <dgm:spPr/>
      <dgm:t>
        <a:bodyPr/>
        <a:lstStyle/>
        <a:p>
          <a:endParaRPr lang="de-DE"/>
        </a:p>
      </dgm:t>
    </dgm:pt>
    <dgm:pt modelId="{64F5ED51-F32E-4A9F-8B3E-AC1520D9F63E}" type="sibTrans" cxnId="{FEDF49EC-0448-42CA-BCEB-A7501148F94F}">
      <dgm:prSet/>
      <dgm:spPr/>
      <dgm:t>
        <a:bodyPr/>
        <a:lstStyle/>
        <a:p>
          <a:endParaRPr lang="de-DE"/>
        </a:p>
      </dgm:t>
    </dgm:pt>
    <dgm:pt modelId="{BE96D70B-E773-433D-B226-7F9ECD42E6B2}">
      <dgm:prSet/>
      <dgm:spPr/>
      <dgm:t>
        <a:bodyPr/>
        <a:lstStyle/>
        <a:p>
          <a:pPr algn="ctr">
            <a:buNone/>
          </a:pPr>
          <a:endParaRPr lang="en-US">
            <a:latin typeface="+mn-lt"/>
          </a:endParaRPr>
        </a:p>
      </dgm:t>
    </dgm:pt>
    <dgm:pt modelId="{3E88A720-D58A-44DE-A5E5-42D23B29F035}" type="parTrans" cxnId="{28AFF082-276F-4C54-90BC-BFF854ECD29E}">
      <dgm:prSet/>
      <dgm:spPr/>
      <dgm:t>
        <a:bodyPr/>
        <a:lstStyle/>
        <a:p>
          <a:endParaRPr lang="de-DE"/>
        </a:p>
      </dgm:t>
    </dgm:pt>
    <dgm:pt modelId="{B71CE80A-ECE6-4F05-A910-4DC37CF746D1}" type="sibTrans" cxnId="{28AFF082-276F-4C54-90BC-BFF854ECD29E}">
      <dgm:prSet/>
      <dgm:spPr/>
      <dgm:t>
        <a:bodyPr/>
        <a:lstStyle/>
        <a:p>
          <a:endParaRPr lang="de-DE"/>
        </a:p>
      </dgm:t>
    </dgm:pt>
    <dgm:pt modelId="{CDFB761C-BD3B-4020-BD80-481D5A6C5809}">
      <dgm:prSet phldr="0"/>
      <dgm:spPr/>
      <dgm:t>
        <a:bodyPr/>
        <a:lstStyle/>
        <a:p>
          <a:pPr algn="ctr"/>
          <a:endParaRPr lang="en-US">
            <a:latin typeface="+mn-lt"/>
          </a:endParaRPr>
        </a:p>
      </dgm:t>
    </dgm:pt>
    <dgm:pt modelId="{8635CF48-6BA1-4556-BEAF-328F2DBA1493}" type="parTrans" cxnId="{01592712-031B-4420-B664-40ED0C80DEB2}">
      <dgm:prSet/>
      <dgm:spPr/>
    </dgm:pt>
    <dgm:pt modelId="{CE1E444E-A240-4AE9-9E22-113A07769EBC}" type="sibTrans" cxnId="{01592712-031B-4420-B664-40ED0C80DEB2}">
      <dgm:prSet/>
      <dgm:spPr/>
    </dgm:pt>
    <dgm:pt modelId="{B7A84300-407B-4A31-9885-1EC02E421377}" type="pres">
      <dgm:prSet presAssocID="{D3E48395-9982-4327-8200-B4975281E172}" presName="Name0" presStyleCnt="0">
        <dgm:presLayoutVars>
          <dgm:dir/>
          <dgm:animLvl val="lvl"/>
          <dgm:resizeHandles val="exact"/>
        </dgm:presLayoutVars>
      </dgm:prSet>
      <dgm:spPr/>
    </dgm:pt>
    <dgm:pt modelId="{4C8B55B0-9236-46E8-AF65-646C981E9CB5}" type="pres">
      <dgm:prSet presAssocID="{2D7994E0-1FA0-49DD-89D7-7CC01A06B324}" presName="composite" presStyleCnt="0"/>
      <dgm:spPr/>
    </dgm:pt>
    <dgm:pt modelId="{563EECB4-C44C-467C-A382-EA0555051D77}" type="pres">
      <dgm:prSet presAssocID="{2D7994E0-1FA0-49DD-89D7-7CC01A06B324}" presName="parTx" presStyleLbl="alignNode1" presStyleIdx="0" presStyleCnt="3">
        <dgm:presLayoutVars>
          <dgm:chMax val="0"/>
          <dgm:chPref val="0"/>
          <dgm:bulletEnabled val="1"/>
        </dgm:presLayoutVars>
      </dgm:prSet>
      <dgm:spPr/>
    </dgm:pt>
    <dgm:pt modelId="{8A30965D-8341-4A74-A2A9-FE060AAF3149}" type="pres">
      <dgm:prSet presAssocID="{2D7994E0-1FA0-49DD-89D7-7CC01A06B324}" presName="desTx" presStyleLbl="alignAccFollowNode1" presStyleIdx="0" presStyleCnt="3">
        <dgm:presLayoutVars>
          <dgm:bulletEnabled val="1"/>
        </dgm:presLayoutVars>
      </dgm:prSet>
      <dgm:spPr/>
    </dgm:pt>
    <dgm:pt modelId="{6B60B56A-A047-429D-8C56-9F9AA462A828}" type="pres">
      <dgm:prSet presAssocID="{D354B85C-5567-4206-AE4D-CC3D8C1DC2DB}" presName="space" presStyleCnt="0"/>
      <dgm:spPr/>
    </dgm:pt>
    <dgm:pt modelId="{78C389A8-9FB9-4249-B0CD-6D31DB29579C}" type="pres">
      <dgm:prSet presAssocID="{491989AA-D7D3-47A6-916B-099635128B93}" presName="composite" presStyleCnt="0"/>
      <dgm:spPr/>
    </dgm:pt>
    <dgm:pt modelId="{EA443E62-247B-4B41-8726-9BEFD6FCF8FC}" type="pres">
      <dgm:prSet presAssocID="{491989AA-D7D3-47A6-916B-099635128B93}" presName="parTx" presStyleLbl="alignNode1" presStyleIdx="1" presStyleCnt="3">
        <dgm:presLayoutVars>
          <dgm:chMax val="0"/>
          <dgm:chPref val="0"/>
          <dgm:bulletEnabled val="1"/>
        </dgm:presLayoutVars>
      </dgm:prSet>
      <dgm:spPr/>
    </dgm:pt>
    <dgm:pt modelId="{58963FB4-A589-4BD3-B588-C2E117CC73B3}" type="pres">
      <dgm:prSet presAssocID="{491989AA-D7D3-47A6-916B-099635128B93}" presName="desTx" presStyleLbl="alignAccFollowNode1" presStyleIdx="1" presStyleCnt="3">
        <dgm:presLayoutVars>
          <dgm:bulletEnabled val="1"/>
        </dgm:presLayoutVars>
      </dgm:prSet>
      <dgm:spPr/>
    </dgm:pt>
    <dgm:pt modelId="{DED59C36-0C78-465C-BF89-AE1C298825F9}" type="pres">
      <dgm:prSet presAssocID="{68286839-2E46-4525-A773-22E7A250F3C1}" presName="space" presStyleCnt="0"/>
      <dgm:spPr/>
    </dgm:pt>
    <dgm:pt modelId="{193F4DAE-DF41-4A32-BB95-A04C81771DC8}" type="pres">
      <dgm:prSet presAssocID="{57FBC2F5-EA8A-4A27-99CC-8C106DC6626D}" presName="composite" presStyleCnt="0"/>
      <dgm:spPr/>
    </dgm:pt>
    <dgm:pt modelId="{43765423-8896-4A26-A3D8-A6133EDD02C5}" type="pres">
      <dgm:prSet presAssocID="{57FBC2F5-EA8A-4A27-99CC-8C106DC6626D}" presName="parTx" presStyleLbl="alignNode1" presStyleIdx="2" presStyleCnt="3">
        <dgm:presLayoutVars>
          <dgm:chMax val="0"/>
          <dgm:chPref val="0"/>
          <dgm:bulletEnabled val="1"/>
        </dgm:presLayoutVars>
      </dgm:prSet>
      <dgm:spPr/>
    </dgm:pt>
    <dgm:pt modelId="{85C81436-7008-48F7-84CD-71535B51C957}" type="pres">
      <dgm:prSet presAssocID="{57FBC2F5-EA8A-4A27-99CC-8C106DC6626D}" presName="desTx" presStyleLbl="alignAccFollowNode1" presStyleIdx="2" presStyleCnt="3">
        <dgm:presLayoutVars>
          <dgm:bulletEnabled val="1"/>
        </dgm:presLayoutVars>
      </dgm:prSet>
      <dgm:spPr/>
    </dgm:pt>
  </dgm:ptLst>
  <dgm:cxnLst>
    <dgm:cxn modelId="{01592712-031B-4420-B664-40ED0C80DEB2}" srcId="{2D7994E0-1FA0-49DD-89D7-7CC01A06B324}" destId="{CDFB761C-BD3B-4020-BD80-481D5A6C5809}" srcOrd="3" destOrd="0" parTransId="{8635CF48-6BA1-4556-BEAF-328F2DBA1493}" sibTransId="{CE1E444E-A240-4AE9-9E22-113A07769EBC}"/>
    <dgm:cxn modelId="{EB43A01D-3EB9-402A-9DCD-A43D04B2A9B6}" type="presOf" srcId="{5071387B-F136-4B51-B037-B48D038A644D}" destId="{85C81436-7008-48F7-84CD-71535B51C957}" srcOrd="0" destOrd="1" presId="urn:microsoft.com/office/officeart/2005/8/layout/hList1"/>
    <dgm:cxn modelId="{446F5C20-E918-4437-BA02-99F0757F8ACA}" srcId="{57FBC2F5-EA8A-4A27-99CC-8C106DC6626D}" destId="{5071387B-F136-4B51-B037-B48D038A644D}" srcOrd="1" destOrd="0" parTransId="{E2EC4FCD-2886-4EDB-BB4A-D179C2B26432}" sibTransId="{F898EE26-8AFD-406F-BA2E-A854848698F9}"/>
    <dgm:cxn modelId="{EF30A725-59FE-4387-9EA9-50B78ADED81E}" srcId="{D3E48395-9982-4327-8200-B4975281E172}" destId="{2D7994E0-1FA0-49DD-89D7-7CC01A06B324}" srcOrd="0" destOrd="0" parTransId="{BEAB90E9-E95D-4E70-AD58-BC56A1533235}" sibTransId="{D354B85C-5567-4206-AE4D-CC3D8C1DC2DB}"/>
    <dgm:cxn modelId="{575C6428-6E3A-406C-9219-997D0043441F}" srcId="{2D7994E0-1FA0-49DD-89D7-7CC01A06B324}" destId="{669BAEC9-8DF5-47D0-B216-5E208CD17C71}" srcOrd="1" destOrd="0" parTransId="{10B07AB9-08EA-493C-A2CB-680BECAD331D}" sibTransId="{AD6D4F17-F340-4D14-B64C-EAE1DA028F5E}"/>
    <dgm:cxn modelId="{47DB9C33-59FE-4E98-B969-B578C18368CD}" type="presOf" srcId="{190D3B25-073E-4343-B2B7-E51179FC0829}" destId="{58963FB4-A589-4BD3-B588-C2E117CC73B3}" srcOrd="0" destOrd="0" presId="urn:microsoft.com/office/officeart/2005/8/layout/hList1"/>
    <dgm:cxn modelId="{DEF11362-E73D-40D7-B349-157EC0DAA180}" type="presOf" srcId="{2D7994E0-1FA0-49DD-89D7-7CC01A06B324}" destId="{563EECB4-C44C-467C-A382-EA0555051D77}" srcOrd="0" destOrd="0" presId="urn:microsoft.com/office/officeart/2005/8/layout/hList1"/>
    <dgm:cxn modelId="{BB867046-BF9F-48E3-9542-4EA7C3DCF236}" type="presOf" srcId="{CDFB761C-BD3B-4020-BD80-481D5A6C5809}" destId="{8A30965D-8341-4A74-A2A9-FE060AAF3149}" srcOrd="0" destOrd="3" presId="urn:microsoft.com/office/officeart/2005/8/layout/hList1"/>
    <dgm:cxn modelId="{D2B6534F-B79E-438E-B7FB-4C2A08D9E399}" type="presOf" srcId="{669BAEC9-8DF5-47D0-B216-5E208CD17C71}" destId="{8A30965D-8341-4A74-A2A9-FE060AAF3149}" srcOrd="0" destOrd="1" presId="urn:microsoft.com/office/officeart/2005/8/layout/hList1"/>
    <dgm:cxn modelId="{43302852-E1C3-43EC-8D6C-E026CCF373FE}" type="presOf" srcId="{57FBC2F5-EA8A-4A27-99CC-8C106DC6626D}" destId="{43765423-8896-4A26-A3D8-A6133EDD02C5}" srcOrd="0" destOrd="0" presId="urn:microsoft.com/office/officeart/2005/8/layout/hList1"/>
    <dgm:cxn modelId="{5EFFB156-6502-4758-9E86-6B2CA622679F}" type="presOf" srcId="{3B01C9CE-A7BF-4F98-916E-A6BAE08E371C}" destId="{8A30965D-8341-4A74-A2A9-FE060AAF3149}" srcOrd="0" destOrd="6" presId="urn:microsoft.com/office/officeart/2005/8/layout/hList1"/>
    <dgm:cxn modelId="{37B3AD59-2AEF-4EB3-8FF2-387F26D73EF7}" type="presOf" srcId="{F878A831-FF59-44FC-B245-E8613AD322FE}" destId="{85C81436-7008-48F7-84CD-71535B51C957}" srcOrd="0" destOrd="0" presId="urn:microsoft.com/office/officeart/2005/8/layout/hList1"/>
    <dgm:cxn modelId="{9C22137B-294D-4A8B-B5A7-29361B7D94A1}" type="presOf" srcId="{2E2D4833-3C8F-4DCD-9D8F-0A77216E436A}" destId="{8A30965D-8341-4A74-A2A9-FE060AAF3149}" srcOrd="0" destOrd="4" presId="urn:microsoft.com/office/officeart/2005/8/layout/hList1"/>
    <dgm:cxn modelId="{05FA8F7F-635F-42AC-8307-C22C76551AA1}" srcId="{491989AA-D7D3-47A6-916B-099635128B93}" destId="{190D3B25-073E-4343-B2B7-E51179FC0829}" srcOrd="0" destOrd="0" parTransId="{2073E043-60C2-4931-82AA-1EBFA1D3FD8C}" sibTransId="{2A5C03CA-10B2-41BF-9C2B-30C3CECC4CF0}"/>
    <dgm:cxn modelId="{48727E82-956D-4CEB-A58F-C7D2296CA77F}" srcId="{2D7994E0-1FA0-49DD-89D7-7CC01A06B324}" destId="{C981EA4D-BA5D-4B99-86CF-65271D657780}" srcOrd="2" destOrd="0" parTransId="{37486F15-5534-4E92-A243-C8BD5B596A1C}" sibTransId="{1323BE63-56FA-453A-A299-255F60FC862A}"/>
    <dgm:cxn modelId="{28AFF082-276F-4C54-90BC-BFF854ECD29E}" srcId="{2D7994E0-1FA0-49DD-89D7-7CC01A06B324}" destId="{BE96D70B-E773-433D-B226-7F9ECD42E6B2}" srcOrd="7" destOrd="0" parTransId="{3E88A720-D58A-44DE-A5E5-42D23B29F035}" sibTransId="{B71CE80A-ECE6-4F05-A910-4DC37CF746D1}"/>
    <dgm:cxn modelId="{F03C9496-75A8-4D30-BC58-ED36B3B80ACE}" srcId="{D3E48395-9982-4327-8200-B4975281E172}" destId="{57FBC2F5-EA8A-4A27-99CC-8C106DC6626D}" srcOrd="2" destOrd="0" parTransId="{83AEEA60-87C2-489C-9E24-F7D6CA09CF3B}" sibTransId="{2070F8C2-1B59-4226-A849-73F12E7057CD}"/>
    <dgm:cxn modelId="{A6DFDC97-6473-4DC1-B8E2-F29407A5170D}" type="presOf" srcId="{D357F27D-E3C9-4509-82EB-5CAEF33BDAF9}" destId="{8A30965D-8341-4A74-A2A9-FE060AAF3149}" srcOrd="0" destOrd="0" presId="urn:microsoft.com/office/officeart/2005/8/layout/hList1"/>
    <dgm:cxn modelId="{642BC898-0806-4628-BEDB-1B8005B69969}" type="presOf" srcId="{77409884-F322-45EA-B77A-B38E86CF8E6B}" destId="{8A30965D-8341-4A74-A2A9-FE060AAF3149}" srcOrd="0" destOrd="8" presId="urn:microsoft.com/office/officeart/2005/8/layout/hList1"/>
    <dgm:cxn modelId="{3C3D449C-48D0-42BE-B7C0-579A7AC464B6}" type="presOf" srcId="{BE96D70B-E773-433D-B226-7F9ECD42E6B2}" destId="{8A30965D-8341-4A74-A2A9-FE060AAF3149}" srcOrd="0" destOrd="7" presId="urn:microsoft.com/office/officeart/2005/8/layout/hList1"/>
    <dgm:cxn modelId="{BA76C7A2-9842-4F04-A4E7-99F61FB0A1DB}" type="presOf" srcId="{EFF9A9E3-74F3-4BBD-AC2B-DC228F9196CA}" destId="{8A30965D-8341-4A74-A2A9-FE060AAF3149}" srcOrd="0" destOrd="5" presId="urn:microsoft.com/office/officeart/2005/8/layout/hList1"/>
    <dgm:cxn modelId="{D446AAA7-3BB4-4AF5-B61D-697E3345EBF4}" srcId="{57FBC2F5-EA8A-4A27-99CC-8C106DC6626D}" destId="{F878A831-FF59-44FC-B245-E8613AD322FE}" srcOrd="0" destOrd="0" parTransId="{C374BDFE-9138-41F9-9404-13FFAA24C272}" sibTransId="{FF99F14A-4D9E-4DE8-93E8-D1756EA1D5B2}"/>
    <dgm:cxn modelId="{260E3CA9-29BA-4093-B364-F4D13635E42D}" type="presOf" srcId="{C981EA4D-BA5D-4B99-86CF-65271D657780}" destId="{8A30965D-8341-4A74-A2A9-FE060AAF3149}" srcOrd="0" destOrd="2" presId="urn:microsoft.com/office/officeart/2005/8/layout/hList1"/>
    <dgm:cxn modelId="{277A98B7-B3A5-4626-8062-14FFF1DD64B1}" type="presOf" srcId="{1141AAE7-5DC6-4C85-B0CC-A4EA4C520BAC}" destId="{85C81436-7008-48F7-84CD-71535B51C957}" srcOrd="0" destOrd="2" presId="urn:microsoft.com/office/officeart/2005/8/layout/hList1"/>
    <dgm:cxn modelId="{97CDF8C5-5010-4F42-ABC3-22EF07E10986}" srcId="{2D7994E0-1FA0-49DD-89D7-7CC01A06B324}" destId="{3B01C9CE-A7BF-4F98-916E-A6BAE08E371C}" srcOrd="6" destOrd="0" parTransId="{14F442D3-70AF-456B-984E-3532872E1B0A}" sibTransId="{00D23973-F680-4369-9A97-5202A1DA3450}"/>
    <dgm:cxn modelId="{75AAEBC9-8FFD-4A21-A79D-6D2F2DF47DE4}" srcId="{57FBC2F5-EA8A-4A27-99CC-8C106DC6626D}" destId="{1141AAE7-5DC6-4C85-B0CC-A4EA4C520BAC}" srcOrd="2" destOrd="0" parTransId="{16F46764-866E-4519-A533-970EC6068E05}" sibTransId="{B2D1E2FE-6F77-4D9E-BC38-09FA5DDAAE44}"/>
    <dgm:cxn modelId="{53F54EDB-8F75-4C7F-A2CB-A5B32F3338F0}" srcId="{2D7994E0-1FA0-49DD-89D7-7CC01A06B324}" destId="{D357F27D-E3C9-4509-82EB-5CAEF33BDAF9}" srcOrd="0" destOrd="0" parTransId="{A0563676-2491-430C-B67E-C1045AB77882}" sibTransId="{BF9A81DB-62E5-451F-9C7C-F5F2281D768E}"/>
    <dgm:cxn modelId="{798430DD-0B8B-4593-ABDF-CCAFBF64825A}" type="presOf" srcId="{D3E48395-9982-4327-8200-B4975281E172}" destId="{B7A84300-407B-4A31-9885-1EC02E421377}" srcOrd="0" destOrd="0" presId="urn:microsoft.com/office/officeart/2005/8/layout/hList1"/>
    <dgm:cxn modelId="{142F5DE5-B59B-4ADD-AF7C-2883DA9707A0}" srcId="{D3E48395-9982-4327-8200-B4975281E172}" destId="{491989AA-D7D3-47A6-916B-099635128B93}" srcOrd="1" destOrd="0" parTransId="{E0B4514C-EFD5-404B-B045-0350D96F71C3}" sibTransId="{68286839-2E46-4525-A773-22E7A250F3C1}"/>
    <dgm:cxn modelId="{FEDF49EC-0448-42CA-BCEB-A7501148F94F}" srcId="{2D7994E0-1FA0-49DD-89D7-7CC01A06B324}" destId="{EFF9A9E3-74F3-4BBD-AC2B-DC228F9196CA}" srcOrd="5" destOrd="0" parTransId="{44219A75-3C1F-4694-ADFC-DAF7CC301C83}" sibTransId="{64F5ED51-F32E-4A9F-8B3E-AC1520D9F63E}"/>
    <dgm:cxn modelId="{EFA9A1ED-7891-4D78-8660-BA007FF983AD}" srcId="{2D7994E0-1FA0-49DD-89D7-7CC01A06B324}" destId="{77409884-F322-45EA-B77A-B38E86CF8E6B}" srcOrd="8" destOrd="0" parTransId="{5E2DCE99-6542-4F27-8456-98253F6B2F04}" sibTransId="{83509E16-E684-4B61-880E-BB96FA42C6DE}"/>
    <dgm:cxn modelId="{BC75D5F5-736A-48AA-8E3F-64011276DC2D}" srcId="{2D7994E0-1FA0-49DD-89D7-7CC01A06B324}" destId="{2E2D4833-3C8F-4DCD-9D8F-0A77216E436A}" srcOrd="4" destOrd="0" parTransId="{46AFD42F-79C3-4555-A744-E5C2F494DA9A}" sibTransId="{9EAB3C3F-F01C-4CB8-A6DC-C73CF2F9B9D8}"/>
    <dgm:cxn modelId="{780997FE-610B-4A68-9361-DD2D2D5F7ED8}" type="presOf" srcId="{491989AA-D7D3-47A6-916B-099635128B93}" destId="{EA443E62-247B-4B41-8726-9BEFD6FCF8FC}" srcOrd="0" destOrd="0" presId="urn:microsoft.com/office/officeart/2005/8/layout/hList1"/>
    <dgm:cxn modelId="{EAFB09CB-9702-41C1-AF77-E1718A77F47E}" type="presParOf" srcId="{B7A84300-407B-4A31-9885-1EC02E421377}" destId="{4C8B55B0-9236-46E8-AF65-646C981E9CB5}" srcOrd="0" destOrd="0" presId="urn:microsoft.com/office/officeart/2005/8/layout/hList1"/>
    <dgm:cxn modelId="{0F5E9873-20B1-41A8-8F1E-A3BA4A566277}" type="presParOf" srcId="{4C8B55B0-9236-46E8-AF65-646C981E9CB5}" destId="{563EECB4-C44C-467C-A382-EA0555051D77}" srcOrd="0" destOrd="0" presId="urn:microsoft.com/office/officeart/2005/8/layout/hList1"/>
    <dgm:cxn modelId="{84E554E6-67A0-403A-8C2A-450A422DDB51}" type="presParOf" srcId="{4C8B55B0-9236-46E8-AF65-646C981E9CB5}" destId="{8A30965D-8341-4A74-A2A9-FE060AAF3149}" srcOrd="1" destOrd="0" presId="urn:microsoft.com/office/officeart/2005/8/layout/hList1"/>
    <dgm:cxn modelId="{11EF606D-3373-4B92-8AE4-742AE59F1D5A}" type="presParOf" srcId="{B7A84300-407B-4A31-9885-1EC02E421377}" destId="{6B60B56A-A047-429D-8C56-9F9AA462A828}" srcOrd="1" destOrd="0" presId="urn:microsoft.com/office/officeart/2005/8/layout/hList1"/>
    <dgm:cxn modelId="{443E6D35-6FE7-4706-B5C5-C0FFF8624EAC}" type="presParOf" srcId="{B7A84300-407B-4A31-9885-1EC02E421377}" destId="{78C389A8-9FB9-4249-B0CD-6D31DB29579C}" srcOrd="2" destOrd="0" presId="urn:microsoft.com/office/officeart/2005/8/layout/hList1"/>
    <dgm:cxn modelId="{7A95AE29-A8EE-4F6F-9161-63997552D31B}" type="presParOf" srcId="{78C389A8-9FB9-4249-B0CD-6D31DB29579C}" destId="{EA443E62-247B-4B41-8726-9BEFD6FCF8FC}" srcOrd="0" destOrd="0" presId="urn:microsoft.com/office/officeart/2005/8/layout/hList1"/>
    <dgm:cxn modelId="{8F91EBB6-B6E6-4928-8D42-8054B113A802}" type="presParOf" srcId="{78C389A8-9FB9-4249-B0CD-6D31DB29579C}" destId="{58963FB4-A589-4BD3-B588-C2E117CC73B3}" srcOrd="1" destOrd="0" presId="urn:microsoft.com/office/officeart/2005/8/layout/hList1"/>
    <dgm:cxn modelId="{A6A1715E-2A66-4CC7-8DD2-CBDEC7B8FFCD}" type="presParOf" srcId="{B7A84300-407B-4A31-9885-1EC02E421377}" destId="{DED59C36-0C78-465C-BF89-AE1C298825F9}" srcOrd="3" destOrd="0" presId="urn:microsoft.com/office/officeart/2005/8/layout/hList1"/>
    <dgm:cxn modelId="{7E675908-4103-45DE-BA9D-C04C5EA2F49E}" type="presParOf" srcId="{B7A84300-407B-4A31-9885-1EC02E421377}" destId="{193F4DAE-DF41-4A32-BB95-A04C81771DC8}" srcOrd="4" destOrd="0" presId="urn:microsoft.com/office/officeart/2005/8/layout/hList1"/>
    <dgm:cxn modelId="{615F2C52-DE42-41D5-83E3-A73B1BFD5637}" type="presParOf" srcId="{193F4DAE-DF41-4A32-BB95-A04C81771DC8}" destId="{43765423-8896-4A26-A3D8-A6133EDD02C5}" srcOrd="0" destOrd="0" presId="urn:microsoft.com/office/officeart/2005/8/layout/hList1"/>
    <dgm:cxn modelId="{042F70B4-DE8E-4644-BCB2-C0C6F9839E36}" type="presParOf" srcId="{193F4DAE-DF41-4A32-BB95-A04C81771DC8}" destId="{85C81436-7008-48F7-84CD-71535B51C95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3E48395-9982-4327-8200-B4975281E17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491989AA-D7D3-47A6-916B-099635128B93}">
      <dgm:prSet phldr="0"/>
      <dgm:spPr/>
      <dgm:t>
        <a:bodyPr/>
        <a:lstStyle/>
        <a:p>
          <a:pPr algn="ctr" rtl="0">
            <a:lnSpc>
              <a:spcPct val="100000"/>
            </a:lnSpc>
          </a:pPr>
          <a:r>
            <a:rPr lang="en-US" b="1">
              <a:solidFill>
                <a:schemeClr val="bg1"/>
              </a:solidFill>
              <a:latin typeface="+mn-lt"/>
              <a:ea typeface="Calibri"/>
              <a:cs typeface="Arial"/>
            </a:rPr>
            <a:t>Alpine Convention</a:t>
          </a:r>
          <a:endParaRPr lang="en-US" b="1">
            <a:solidFill>
              <a:schemeClr val="bg1"/>
            </a:solidFill>
            <a:latin typeface="Arial"/>
            <a:ea typeface="Calibri"/>
            <a:cs typeface="Arial"/>
          </a:endParaRPr>
        </a:p>
      </dgm:t>
    </dgm:pt>
    <dgm:pt modelId="{E0B4514C-EFD5-404B-B045-0350D96F71C3}" type="parTrans" cxnId="{142F5DE5-B59B-4ADD-AF7C-2883DA9707A0}">
      <dgm:prSet/>
      <dgm:spPr/>
      <dgm:t>
        <a:bodyPr/>
        <a:lstStyle/>
        <a:p>
          <a:endParaRPr lang="de-DE"/>
        </a:p>
      </dgm:t>
    </dgm:pt>
    <dgm:pt modelId="{68286839-2E46-4525-A773-22E7A250F3C1}" type="sibTrans" cxnId="{142F5DE5-B59B-4ADD-AF7C-2883DA9707A0}">
      <dgm:prSet/>
      <dgm:spPr/>
      <dgm:t>
        <a:bodyPr/>
        <a:lstStyle/>
        <a:p>
          <a:endParaRPr lang="de-DE"/>
        </a:p>
      </dgm:t>
    </dgm:pt>
    <dgm:pt modelId="{57FBC2F5-EA8A-4A27-99CC-8C106DC6626D}">
      <dgm:prSet phldr="0"/>
      <dgm:spPr/>
      <dgm:t>
        <a:bodyPr/>
        <a:lstStyle/>
        <a:p>
          <a:pPr rtl="0"/>
          <a:r>
            <a:rPr lang="en-US" b="1">
              <a:latin typeface="+mn-lt"/>
            </a:rPr>
            <a:t>EUSALP</a:t>
          </a:r>
          <a:r>
            <a:rPr lang="en-US" b="1">
              <a:latin typeface="+mn-lt"/>
              <a:ea typeface="+mn-lt"/>
              <a:cs typeface="+mn-lt"/>
            </a:rPr>
            <a:t> AG 7</a:t>
          </a:r>
          <a:endParaRPr lang="en-US" b="1">
            <a:latin typeface="+mn-lt"/>
            <a:ea typeface="Calibri"/>
            <a:cs typeface="Calibri"/>
          </a:endParaRPr>
        </a:p>
      </dgm:t>
    </dgm:pt>
    <dgm:pt modelId="{83AEEA60-87C2-489C-9E24-F7D6CA09CF3B}" type="parTrans" cxnId="{F03C9496-75A8-4D30-BC58-ED36B3B80ACE}">
      <dgm:prSet/>
      <dgm:spPr/>
      <dgm:t>
        <a:bodyPr/>
        <a:lstStyle/>
        <a:p>
          <a:endParaRPr lang="de-DE"/>
        </a:p>
      </dgm:t>
    </dgm:pt>
    <dgm:pt modelId="{2070F8C2-1B59-4226-A849-73F12E7057CD}" type="sibTrans" cxnId="{F03C9496-75A8-4D30-BC58-ED36B3B80ACE}">
      <dgm:prSet/>
      <dgm:spPr/>
      <dgm:t>
        <a:bodyPr/>
        <a:lstStyle/>
        <a:p>
          <a:endParaRPr lang="de-DE"/>
        </a:p>
      </dgm:t>
    </dgm:pt>
    <dgm:pt modelId="{F878A831-FF59-44FC-B245-E8613AD322FE}">
      <dgm:prSet phldr="0"/>
      <dgm:spPr/>
      <dgm:t>
        <a:bodyPr/>
        <a:lstStyle/>
        <a:p>
          <a:pPr algn="ctr" rtl="0">
            <a:buNone/>
          </a:pPr>
          <a:r>
            <a:rPr lang="en-US" i="1">
              <a:latin typeface="Arial" panose="020B0604020202020204"/>
            </a:rPr>
            <a:t>“</a:t>
          </a:r>
          <a:r>
            <a:rPr lang="en-US" i="0"/>
            <a:t>The AG 7 provides the framework for developing a strategically planned network of natural and semi-natural areas, including features in rural and urban areas which together – functionally interconnected – ensure diverse advantages for nature, as well as social benefits and economic prosperity for humans</a:t>
          </a:r>
          <a:r>
            <a:rPr lang="en-US" i="1">
              <a:latin typeface="Arial" panose="020B0604020202020204"/>
            </a:rPr>
            <a:t>.”</a:t>
          </a:r>
          <a:endParaRPr lang="en-US" i="1"/>
        </a:p>
      </dgm:t>
    </dgm:pt>
    <dgm:pt modelId="{C374BDFE-9138-41F9-9404-13FFAA24C272}" type="parTrans" cxnId="{D446AAA7-3BB4-4AF5-B61D-697E3345EBF4}">
      <dgm:prSet/>
      <dgm:spPr/>
      <dgm:t>
        <a:bodyPr/>
        <a:lstStyle/>
        <a:p>
          <a:endParaRPr lang="de-DE"/>
        </a:p>
      </dgm:t>
    </dgm:pt>
    <dgm:pt modelId="{FF99F14A-4D9E-4DE8-93E8-D1756EA1D5B2}" type="sibTrans" cxnId="{D446AAA7-3BB4-4AF5-B61D-697E3345EBF4}">
      <dgm:prSet/>
      <dgm:spPr/>
      <dgm:t>
        <a:bodyPr/>
        <a:lstStyle/>
        <a:p>
          <a:endParaRPr lang="de-DE"/>
        </a:p>
      </dgm:t>
    </dgm:pt>
    <dgm:pt modelId="{1141AAE7-5DC6-4C85-B0CC-A4EA4C520BAC}">
      <dgm:prSet phldr="0"/>
      <dgm:spPr/>
      <dgm:t>
        <a:bodyPr/>
        <a:lstStyle/>
        <a:p>
          <a:pPr algn="ctr" rtl="0">
            <a:buNone/>
          </a:pPr>
          <a:r>
            <a:rPr lang="de-DE" i="0" err="1">
              <a:latin typeface="Arial" panose="020B0604020202020204"/>
            </a:rPr>
            <a:t>One</a:t>
          </a:r>
          <a:r>
            <a:rPr lang="de-DE" i="0">
              <a:latin typeface="Arial" panose="020B0604020202020204"/>
            </a:rPr>
            <a:t> </a:t>
          </a:r>
          <a:r>
            <a:rPr lang="de-DE" i="0" err="1">
              <a:latin typeface="Arial" panose="020B0604020202020204"/>
            </a:rPr>
            <a:t>objective</a:t>
          </a:r>
          <a:r>
            <a:rPr lang="de-DE" i="0">
              <a:latin typeface="Arial" panose="020B0604020202020204"/>
            </a:rPr>
            <a:t> </a:t>
          </a:r>
          <a:r>
            <a:rPr lang="de-DE" i="0" err="1">
              <a:latin typeface="Arial" panose="020B0604020202020204"/>
            </a:rPr>
            <a:t>is</a:t>
          </a:r>
          <a:r>
            <a:rPr lang="de-DE" i="0">
              <a:latin typeface="Arial" panose="020B0604020202020204"/>
            </a:rPr>
            <a:t> </a:t>
          </a:r>
          <a:r>
            <a:rPr lang="de-DE" i="0" err="1">
              <a:latin typeface="Arial" panose="020B0604020202020204"/>
            </a:rPr>
            <a:t>to</a:t>
          </a:r>
          <a:r>
            <a:rPr lang="de-DE" b="1" i="0"/>
            <a:t> </a:t>
          </a:r>
          <a:r>
            <a:rPr lang="de-DE" b="1" i="0" err="1"/>
            <a:t>allow</a:t>
          </a:r>
          <a:r>
            <a:rPr lang="de-DE" b="1" i="0"/>
            <a:t> the benefits of ecological connectivity to emerge</a:t>
          </a:r>
          <a:r>
            <a:rPr lang="de-DE" i="0"/>
            <a:t> at ecosystem and societal dimensions, enhancing resilience to threats such as climate change. </a:t>
          </a:r>
          <a:endParaRPr lang="en-US" i="1"/>
        </a:p>
      </dgm:t>
    </dgm:pt>
    <dgm:pt modelId="{16F46764-866E-4519-A533-970EC6068E05}" type="parTrans" cxnId="{75AAEBC9-8FFD-4A21-A79D-6D2F2DF47DE4}">
      <dgm:prSet/>
      <dgm:spPr/>
      <dgm:t>
        <a:bodyPr/>
        <a:lstStyle/>
        <a:p>
          <a:endParaRPr lang="de-DE"/>
        </a:p>
      </dgm:t>
    </dgm:pt>
    <dgm:pt modelId="{B2D1E2FE-6F77-4D9E-BC38-09FA5DDAAE44}" type="sibTrans" cxnId="{75AAEBC9-8FFD-4A21-A79D-6D2F2DF47DE4}">
      <dgm:prSet/>
      <dgm:spPr/>
      <dgm:t>
        <a:bodyPr/>
        <a:lstStyle/>
        <a:p>
          <a:endParaRPr lang="de-DE"/>
        </a:p>
      </dgm:t>
    </dgm:pt>
    <dgm:pt modelId="{5071387B-F136-4B51-B037-B48D038A644D}">
      <dgm:prSet phldr="0"/>
      <dgm:spPr/>
      <dgm:t>
        <a:bodyPr/>
        <a:lstStyle/>
        <a:p>
          <a:pPr algn="ctr">
            <a:buNone/>
          </a:pPr>
          <a:endParaRPr lang="en-US" i="1"/>
        </a:p>
      </dgm:t>
    </dgm:pt>
    <dgm:pt modelId="{E2EC4FCD-2886-4EDB-BB4A-D179C2B26432}" type="parTrans" cxnId="{446F5C20-E918-4437-BA02-99F0757F8ACA}">
      <dgm:prSet/>
      <dgm:spPr/>
      <dgm:t>
        <a:bodyPr/>
        <a:lstStyle/>
        <a:p>
          <a:endParaRPr lang="de-DE"/>
        </a:p>
      </dgm:t>
    </dgm:pt>
    <dgm:pt modelId="{F898EE26-8AFD-406F-BA2E-A854848698F9}" type="sibTrans" cxnId="{446F5C20-E918-4437-BA02-99F0757F8ACA}">
      <dgm:prSet/>
      <dgm:spPr/>
      <dgm:t>
        <a:bodyPr/>
        <a:lstStyle/>
        <a:p>
          <a:endParaRPr lang="de-DE"/>
        </a:p>
      </dgm:t>
    </dgm:pt>
    <dgm:pt modelId="{C6647A36-AFA0-4F82-8E5D-9225ABC43F06}">
      <dgm:prSet phldr="0"/>
      <dgm:spPr/>
      <dgm:t>
        <a:bodyPr/>
        <a:lstStyle/>
        <a:p>
          <a:pPr algn="ctr">
            <a:lnSpc>
              <a:spcPct val="100000"/>
            </a:lnSpc>
          </a:pPr>
          <a:r>
            <a:rPr lang="en-US" b="0">
              <a:latin typeface="Arial"/>
              <a:ea typeface="Calibri"/>
              <a:cs typeface="Arial"/>
            </a:rPr>
            <a:t>A</a:t>
          </a:r>
          <a:r>
            <a:rPr lang="en-US"/>
            <a:t> Network for Nature. Because of global warming, in the northern hemisphere of the earth vegetation areas shift horizontally as well as between valleys and mountains. In order for animals and plants to react to this change and be able to find new sites to survive, protected areas as well as </a:t>
          </a:r>
          <a:r>
            <a:rPr lang="en-US">
              <a:latin typeface="Arial" panose="020B0604020202020204"/>
            </a:rPr>
            <a:t>non-protected </a:t>
          </a:r>
          <a:r>
            <a:rPr lang="en-US"/>
            <a:t>shelters must maintain a variety of species, and ecological corridors must be set</a:t>
          </a:r>
          <a:r>
            <a:rPr lang="en-US">
              <a:latin typeface="Arial" panose="020B0604020202020204"/>
            </a:rPr>
            <a:t> </a:t>
          </a:r>
          <a:r>
            <a:rPr lang="en-US"/>
            <a:t>up between them, in order to facilitate migrations.</a:t>
          </a:r>
        </a:p>
      </dgm:t>
    </dgm:pt>
    <dgm:pt modelId="{A411DC0D-ADC2-4042-AFDF-C3DBA41402FB}" type="parTrans" cxnId="{888049C0-34F4-4382-ABA9-29F4D62FAFEA}">
      <dgm:prSet/>
      <dgm:spPr/>
    </dgm:pt>
    <dgm:pt modelId="{F3C4411A-9941-46F5-99FF-F3E000319043}" type="sibTrans" cxnId="{888049C0-34F4-4382-ABA9-29F4D62FAFEA}">
      <dgm:prSet/>
      <dgm:spPr/>
    </dgm:pt>
    <dgm:pt modelId="{91B9AF17-B55E-4ECE-97D5-9847FE1A0997}">
      <dgm:prSet phldr="0"/>
      <dgm:spPr/>
      <dgm:t>
        <a:bodyPr/>
        <a:lstStyle/>
        <a:p>
          <a:pPr algn="ctr" rtl="0">
            <a:lnSpc>
              <a:spcPct val="100000"/>
            </a:lnSpc>
          </a:pPr>
          <a:r>
            <a:rPr lang="en-US" b="1">
              <a:latin typeface="Arial"/>
              <a:ea typeface="Calibri"/>
              <a:cs typeface="Arial"/>
            </a:rPr>
            <a:t>CIPRA International</a:t>
          </a:r>
        </a:p>
      </dgm:t>
    </dgm:pt>
    <dgm:pt modelId="{9C9B14DD-0F66-47E3-BB7B-4FCE7DC36E96}" type="parTrans" cxnId="{021FF1B4-0F0C-4B60-8BE4-D64460148D9D}">
      <dgm:prSet/>
      <dgm:spPr/>
    </dgm:pt>
    <dgm:pt modelId="{EDDFD30F-0A58-4329-8B3F-2EA8A89E9DD3}" type="sibTrans" cxnId="{021FF1B4-0F0C-4B60-8BE4-D64460148D9D}">
      <dgm:prSet/>
      <dgm:spPr/>
    </dgm:pt>
    <dgm:pt modelId="{278467AB-E8B1-4DF4-BF8A-D2559514C0F1}">
      <dgm:prSet phldr="0"/>
      <dgm:spPr/>
      <dgm:t>
        <a:bodyPr/>
        <a:lstStyle/>
        <a:p>
          <a:pPr algn="ctr" rtl="0"/>
          <a:r>
            <a:rPr lang="en-US" b="0" i="0">
              <a:latin typeface="Arial"/>
              <a:ea typeface="Calibri"/>
              <a:cs typeface="Arial"/>
            </a:rPr>
            <a:t>"In</a:t>
          </a:r>
          <a:r>
            <a:rPr lang="en-US" i="0"/>
            <a:t> order to increase ecosystem resilience and to avoid species extinction, it is crucial to provide </a:t>
          </a:r>
          <a:r>
            <a:rPr lang="en-US">
              <a:latin typeface="Arial" panose="020B0604020202020204"/>
            </a:rPr>
            <a:t>plant </a:t>
          </a:r>
          <a:r>
            <a:rPr lang="en-US"/>
            <a:t>and</a:t>
          </a:r>
          <a:r>
            <a:rPr lang="en-US" i="0"/>
            <a:t> animal species with sufficient space and favorable conditions to shift their areas of occurrence. As natural colonization by species is the result of dispersal movements of individuals from a</a:t>
          </a:r>
          <a:r>
            <a:rPr lang="en-US"/>
            <a:t> </a:t>
          </a:r>
          <a:r>
            <a:rPr lang="en-US" i="0"/>
            <a:t>neighboring population, such a process could be promoted by providing habitat and habitat</a:t>
          </a:r>
          <a:r>
            <a:rPr lang="en-US"/>
            <a:t> </a:t>
          </a:r>
          <a:r>
            <a:rPr lang="en-US" i="0"/>
            <a:t>connectivity.</a:t>
          </a:r>
          <a:r>
            <a:rPr lang="en-US" i="1">
              <a:latin typeface="+mn-lt"/>
              <a:ea typeface="Calibri"/>
            </a:rPr>
            <a:t>”</a:t>
          </a:r>
          <a:endParaRPr lang="en-US" b="1">
            <a:latin typeface="+mn-lt"/>
            <a:ea typeface="Calibri"/>
            <a:cs typeface="Arial"/>
          </a:endParaRPr>
        </a:p>
      </dgm:t>
    </dgm:pt>
    <dgm:pt modelId="{F6AA638F-862B-4ED8-927C-D12F01064246}" type="parTrans" cxnId="{E9EFECBB-4A70-4CAC-BB57-5246519DEE5F}">
      <dgm:prSet/>
      <dgm:spPr/>
    </dgm:pt>
    <dgm:pt modelId="{955D48F7-9427-4FA4-A894-90F5093AB4BE}" type="sibTrans" cxnId="{E9EFECBB-4A70-4CAC-BB57-5246519DEE5F}">
      <dgm:prSet/>
      <dgm:spPr/>
    </dgm:pt>
    <dgm:pt modelId="{78538596-84B3-45FA-AA06-AA888CEAE840}">
      <dgm:prSet phldr="0"/>
      <dgm:spPr/>
      <dgm:t>
        <a:bodyPr/>
        <a:lstStyle/>
        <a:p>
          <a:pPr algn="ctr" rtl="0"/>
          <a:r>
            <a:rPr lang="en-US" b="0" i="0"/>
            <a:t>The pan-alpine ecological network aims to interlink existing protected areas - as main areas for</a:t>
          </a:r>
          <a:r>
            <a:rPr lang="en-US" b="0" i="0">
              <a:latin typeface="Arial"/>
              <a:ea typeface="Calibri"/>
              <a:cs typeface="Arial"/>
            </a:rPr>
            <a:t> </a:t>
          </a:r>
          <a:r>
            <a:rPr lang="en-US" b="0" i="0"/>
            <a:t>species conservation - and to improve the permeability of the landscape matrix, by creating natural</a:t>
          </a:r>
          <a:r>
            <a:rPr lang="en-US">
              <a:latin typeface="Arial" panose="020B0604020202020204"/>
            </a:rPr>
            <a:t> </a:t>
          </a:r>
          <a:r>
            <a:rPr lang="en-US" b="0" i="0"/>
            <a:t>elements in a landscape in the form of corridors or stepping stones. As these measures enhance </a:t>
          </a:r>
          <a:r>
            <a:rPr lang="en-US" b="0" i="0">
              <a:latin typeface="Arial" panose="020B0604020202020204"/>
            </a:rPr>
            <a:t>the colonizing </a:t>
          </a:r>
          <a:r>
            <a:rPr lang="en-US" b="0" i="0"/>
            <a:t>capacity of alpine species, which are sensitive to climate change, they are key element to</a:t>
          </a:r>
          <a:r>
            <a:rPr lang="en-US" b="0" i="0">
              <a:latin typeface="Arial"/>
              <a:ea typeface="Calibri"/>
              <a:cs typeface="Arial"/>
            </a:rPr>
            <a:t> </a:t>
          </a:r>
          <a:r>
            <a:rPr lang="en-US" b="0" i="0"/>
            <a:t>climate change adaptation.</a:t>
          </a:r>
          <a:endParaRPr lang="en-US" b="0" i="1">
            <a:latin typeface="+mn-lt"/>
            <a:ea typeface="Calibri"/>
            <a:cs typeface="+mn-lt"/>
          </a:endParaRPr>
        </a:p>
      </dgm:t>
    </dgm:pt>
    <dgm:pt modelId="{92DA99EA-4333-4781-B004-FA7B421EBFDE}" type="parTrans" cxnId="{7ED289BB-B792-4B1D-B7CB-78188DC51FBF}">
      <dgm:prSet/>
      <dgm:spPr/>
    </dgm:pt>
    <dgm:pt modelId="{466CFF74-1B66-42C0-86E8-77393E374EC3}" type="sibTrans" cxnId="{7ED289BB-B792-4B1D-B7CB-78188DC51FBF}">
      <dgm:prSet/>
      <dgm:spPr/>
    </dgm:pt>
    <dgm:pt modelId="{B7A84300-407B-4A31-9885-1EC02E421377}" type="pres">
      <dgm:prSet presAssocID="{D3E48395-9982-4327-8200-B4975281E172}" presName="Name0" presStyleCnt="0">
        <dgm:presLayoutVars>
          <dgm:dir/>
          <dgm:animLvl val="lvl"/>
          <dgm:resizeHandles val="exact"/>
        </dgm:presLayoutVars>
      </dgm:prSet>
      <dgm:spPr/>
    </dgm:pt>
    <dgm:pt modelId="{37991932-0AF7-49BB-9FDA-77C9E8240610}" type="pres">
      <dgm:prSet presAssocID="{91B9AF17-B55E-4ECE-97D5-9847FE1A0997}" presName="composite" presStyleCnt="0"/>
      <dgm:spPr/>
    </dgm:pt>
    <dgm:pt modelId="{5CFABF2A-6068-4BCA-A64B-91208A5B89BC}" type="pres">
      <dgm:prSet presAssocID="{91B9AF17-B55E-4ECE-97D5-9847FE1A0997}" presName="parTx" presStyleLbl="alignNode1" presStyleIdx="0" presStyleCnt="3">
        <dgm:presLayoutVars>
          <dgm:chMax val="0"/>
          <dgm:chPref val="0"/>
          <dgm:bulletEnabled val="1"/>
        </dgm:presLayoutVars>
      </dgm:prSet>
      <dgm:spPr/>
    </dgm:pt>
    <dgm:pt modelId="{C7899AA3-5F7B-4897-BDD8-9B5DEA3794D1}" type="pres">
      <dgm:prSet presAssocID="{91B9AF17-B55E-4ECE-97D5-9847FE1A0997}" presName="desTx" presStyleLbl="alignAccFollowNode1" presStyleIdx="0" presStyleCnt="3">
        <dgm:presLayoutVars>
          <dgm:bulletEnabled val="1"/>
        </dgm:presLayoutVars>
      </dgm:prSet>
      <dgm:spPr/>
    </dgm:pt>
    <dgm:pt modelId="{25352E8B-86FA-4F01-B34C-05C99ABF3671}" type="pres">
      <dgm:prSet presAssocID="{EDDFD30F-0A58-4329-8B3F-2EA8A89E9DD3}" presName="space" presStyleCnt="0"/>
      <dgm:spPr/>
    </dgm:pt>
    <dgm:pt modelId="{78C389A8-9FB9-4249-B0CD-6D31DB29579C}" type="pres">
      <dgm:prSet presAssocID="{491989AA-D7D3-47A6-916B-099635128B93}" presName="composite" presStyleCnt="0"/>
      <dgm:spPr/>
    </dgm:pt>
    <dgm:pt modelId="{EA443E62-247B-4B41-8726-9BEFD6FCF8FC}" type="pres">
      <dgm:prSet presAssocID="{491989AA-D7D3-47A6-916B-099635128B93}" presName="parTx" presStyleLbl="alignNode1" presStyleIdx="1" presStyleCnt="3">
        <dgm:presLayoutVars>
          <dgm:chMax val="0"/>
          <dgm:chPref val="0"/>
          <dgm:bulletEnabled val="1"/>
        </dgm:presLayoutVars>
      </dgm:prSet>
      <dgm:spPr/>
    </dgm:pt>
    <dgm:pt modelId="{58963FB4-A589-4BD3-B588-C2E117CC73B3}" type="pres">
      <dgm:prSet presAssocID="{491989AA-D7D3-47A6-916B-099635128B93}" presName="desTx" presStyleLbl="alignAccFollowNode1" presStyleIdx="1" presStyleCnt="3">
        <dgm:presLayoutVars>
          <dgm:bulletEnabled val="1"/>
        </dgm:presLayoutVars>
      </dgm:prSet>
      <dgm:spPr/>
    </dgm:pt>
    <dgm:pt modelId="{DED59C36-0C78-465C-BF89-AE1C298825F9}" type="pres">
      <dgm:prSet presAssocID="{68286839-2E46-4525-A773-22E7A250F3C1}" presName="space" presStyleCnt="0"/>
      <dgm:spPr/>
    </dgm:pt>
    <dgm:pt modelId="{193F4DAE-DF41-4A32-BB95-A04C81771DC8}" type="pres">
      <dgm:prSet presAssocID="{57FBC2F5-EA8A-4A27-99CC-8C106DC6626D}" presName="composite" presStyleCnt="0"/>
      <dgm:spPr/>
    </dgm:pt>
    <dgm:pt modelId="{43765423-8896-4A26-A3D8-A6133EDD02C5}" type="pres">
      <dgm:prSet presAssocID="{57FBC2F5-EA8A-4A27-99CC-8C106DC6626D}" presName="parTx" presStyleLbl="alignNode1" presStyleIdx="2" presStyleCnt="3">
        <dgm:presLayoutVars>
          <dgm:chMax val="0"/>
          <dgm:chPref val="0"/>
          <dgm:bulletEnabled val="1"/>
        </dgm:presLayoutVars>
      </dgm:prSet>
      <dgm:spPr/>
    </dgm:pt>
    <dgm:pt modelId="{85C81436-7008-48F7-84CD-71535B51C957}" type="pres">
      <dgm:prSet presAssocID="{57FBC2F5-EA8A-4A27-99CC-8C106DC6626D}" presName="desTx" presStyleLbl="alignAccFollowNode1" presStyleIdx="2" presStyleCnt="3">
        <dgm:presLayoutVars>
          <dgm:bulletEnabled val="1"/>
        </dgm:presLayoutVars>
      </dgm:prSet>
      <dgm:spPr/>
    </dgm:pt>
  </dgm:ptLst>
  <dgm:cxnLst>
    <dgm:cxn modelId="{446F5C20-E918-4437-BA02-99F0757F8ACA}" srcId="{57FBC2F5-EA8A-4A27-99CC-8C106DC6626D}" destId="{5071387B-F136-4B51-B037-B48D038A644D}" srcOrd="1" destOrd="0" parTransId="{E2EC4FCD-2886-4EDB-BB4A-D179C2B26432}" sibTransId="{F898EE26-8AFD-406F-BA2E-A854848698F9}"/>
    <dgm:cxn modelId="{DC98973E-9272-4127-8A51-BF7AB3EE795A}" type="presOf" srcId="{1141AAE7-5DC6-4C85-B0CC-A4EA4C520BAC}" destId="{85C81436-7008-48F7-84CD-71535B51C957}" srcOrd="0" destOrd="2" presId="urn:microsoft.com/office/officeart/2005/8/layout/hList1"/>
    <dgm:cxn modelId="{5D0F505E-F781-4A46-9DA2-6919B2F6089E}" type="presOf" srcId="{78538596-84B3-45FA-AA06-AA888CEAE840}" destId="{58963FB4-A589-4BD3-B588-C2E117CC73B3}" srcOrd="0" destOrd="1" presId="urn:microsoft.com/office/officeart/2005/8/layout/hList1"/>
    <dgm:cxn modelId="{01787464-51B0-4DF4-89DF-E5C2F90EFE9C}" type="presOf" srcId="{491989AA-D7D3-47A6-916B-099635128B93}" destId="{EA443E62-247B-4B41-8726-9BEFD6FCF8FC}" srcOrd="0" destOrd="0" presId="urn:microsoft.com/office/officeart/2005/8/layout/hList1"/>
    <dgm:cxn modelId="{9588616D-DE91-4EF1-9CE2-933276FBFE53}" type="presOf" srcId="{C6647A36-AFA0-4F82-8E5D-9225ABC43F06}" destId="{C7899AA3-5F7B-4897-BDD8-9B5DEA3794D1}" srcOrd="0" destOrd="0" presId="urn:microsoft.com/office/officeart/2005/8/layout/hList1"/>
    <dgm:cxn modelId="{0ED28C7F-F2B8-4B9B-BCEB-F16595DDEC2D}" type="presOf" srcId="{57FBC2F5-EA8A-4A27-99CC-8C106DC6626D}" destId="{43765423-8896-4A26-A3D8-A6133EDD02C5}" srcOrd="0" destOrd="0" presId="urn:microsoft.com/office/officeart/2005/8/layout/hList1"/>
    <dgm:cxn modelId="{F03C9496-75A8-4D30-BC58-ED36B3B80ACE}" srcId="{D3E48395-9982-4327-8200-B4975281E172}" destId="{57FBC2F5-EA8A-4A27-99CC-8C106DC6626D}" srcOrd="2" destOrd="0" parTransId="{83AEEA60-87C2-489C-9E24-F7D6CA09CF3B}" sibTransId="{2070F8C2-1B59-4226-A849-73F12E7057CD}"/>
    <dgm:cxn modelId="{D446AAA7-3BB4-4AF5-B61D-697E3345EBF4}" srcId="{57FBC2F5-EA8A-4A27-99CC-8C106DC6626D}" destId="{F878A831-FF59-44FC-B245-E8613AD322FE}" srcOrd="0" destOrd="0" parTransId="{C374BDFE-9138-41F9-9404-13FFAA24C272}" sibTransId="{FF99F14A-4D9E-4DE8-93E8-D1756EA1D5B2}"/>
    <dgm:cxn modelId="{FD2902AE-11CA-4BAB-9825-B231B231EFE8}" type="presOf" srcId="{5071387B-F136-4B51-B037-B48D038A644D}" destId="{85C81436-7008-48F7-84CD-71535B51C957}" srcOrd="0" destOrd="1" presId="urn:microsoft.com/office/officeart/2005/8/layout/hList1"/>
    <dgm:cxn modelId="{24F6EAB4-4F91-49DD-BEBE-B16027C2C786}" type="presOf" srcId="{F878A831-FF59-44FC-B245-E8613AD322FE}" destId="{85C81436-7008-48F7-84CD-71535B51C957}" srcOrd="0" destOrd="0" presId="urn:microsoft.com/office/officeart/2005/8/layout/hList1"/>
    <dgm:cxn modelId="{021FF1B4-0F0C-4B60-8BE4-D64460148D9D}" srcId="{D3E48395-9982-4327-8200-B4975281E172}" destId="{91B9AF17-B55E-4ECE-97D5-9847FE1A0997}" srcOrd="0" destOrd="0" parTransId="{9C9B14DD-0F66-47E3-BB7B-4FCE7DC36E96}" sibTransId="{EDDFD30F-0A58-4329-8B3F-2EA8A89E9DD3}"/>
    <dgm:cxn modelId="{7ED289BB-B792-4B1D-B7CB-78188DC51FBF}" srcId="{491989AA-D7D3-47A6-916B-099635128B93}" destId="{78538596-84B3-45FA-AA06-AA888CEAE840}" srcOrd="1" destOrd="0" parTransId="{92DA99EA-4333-4781-B004-FA7B421EBFDE}" sibTransId="{466CFF74-1B66-42C0-86E8-77393E374EC3}"/>
    <dgm:cxn modelId="{E9EFECBB-4A70-4CAC-BB57-5246519DEE5F}" srcId="{491989AA-D7D3-47A6-916B-099635128B93}" destId="{278467AB-E8B1-4DF4-BF8A-D2559514C0F1}" srcOrd="0" destOrd="0" parTransId="{F6AA638F-862B-4ED8-927C-D12F01064246}" sibTransId="{955D48F7-9427-4FA4-A894-90F5093AB4BE}"/>
    <dgm:cxn modelId="{7811CBBC-6640-4290-8071-7EA203D45AB8}" type="presOf" srcId="{278467AB-E8B1-4DF4-BF8A-D2559514C0F1}" destId="{58963FB4-A589-4BD3-B588-C2E117CC73B3}" srcOrd="0" destOrd="0" presId="urn:microsoft.com/office/officeart/2005/8/layout/hList1"/>
    <dgm:cxn modelId="{888049C0-34F4-4382-ABA9-29F4D62FAFEA}" srcId="{91B9AF17-B55E-4ECE-97D5-9847FE1A0997}" destId="{C6647A36-AFA0-4F82-8E5D-9225ABC43F06}" srcOrd="0" destOrd="0" parTransId="{A411DC0D-ADC2-4042-AFDF-C3DBA41402FB}" sibTransId="{F3C4411A-9941-46F5-99FF-F3E000319043}"/>
    <dgm:cxn modelId="{75AAEBC9-8FFD-4A21-A79D-6D2F2DF47DE4}" srcId="{57FBC2F5-EA8A-4A27-99CC-8C106DC6626D}" destId="{1141AAE7-5DC6-4C85-B0CC-A4EA4C520BAC}" srcOrd="2" destOrd="0" parTransId="{16F46764-866E-4519-A533-970EC6068E05}" sibTransId="{B2D1E2FE-6F77-4D9E-BC38-09FA5DDAAE44}"/>
    <dgm:cxn modelId="{798430DD-0B8B-4593-ABDF-CCAFBF64825A}" type="presOf" srcId="{D3E48395-9982-4327-8200-B4975281E172}" destId="{B7A84300-407B-4A31-9885-1EC02E421377}" srcOrd="0" destOrd="0" presId="urn:microsoft.com/office/officeart/2005/8/layout/hList1"/>
    <dgm:cxn modelId="{142F5DE5-B59B-4ADD-AF7C-2883DA9707A0}" srcId="{D3E48395-9982-4327-8200-B4975281E172}" destId="{491989AA-D7D3-47A6-916B-099635128B93}" srcOrd="1" destOrd="0" parTransId="{E0B4514C-EFD5-404B-B045-0350D96F71C3}" sibTransId="{68286839-2E46-4525-A773-22E7A250F3C1}"/>
    <dgm:cxn modelId="{496750E7-6CCE-446F-9DAD-BF1365B6D440}" type="presOf" srcId="{91B9AF17-B55E-4ECE-97D5-9847FE1A0997}" destId="{5CFABF2A-6068-4BCA-A64B-91208A5B89BC}" srcOrd="0" destOrd="0" presId="urn:microsoft.com/office/officeart/2005/8/layout/hList1"/>
    <dgm:cxn modelId="{A6216E5A-C146-4C22-B0F9-45F535055912}" type="presParOf" srcId="{B7A84300-407B-4A31-9885-1EC02E421377}" destId="{37991932-0AF7-49BB-9FDA-77C9E8240610}" srcOrd="0" destOrd="0" presId="urn:microsoft.com/office/officeart/2005/8/layout/hList1"/>
    <dgm:cxn modelId="{CF5B068A-07D6-46F6-AAA2-DB94E1F1D71F}" type="presParOf" srcId="{37991932-0AF7-49BB-9FDA-77C9E8240610}" destId="{5CFABF2A-6068-4BCA-A64B-91208A5B89BC}" srcOrd="0" destOrd="0" presId="urn:microsoft.com/office/officeart/2005/8/layout/hList1"/>
    <dgm:cxn modelId="{50AC3E2F-DDF2-4F0C-94D4-547C5715B930}" type="presParOf" srcId="{37991932-0AF7-49BB-9FDA-77C9E8240610}" destId="{C7899AA3-5F7B-4897-BDD8-9B5DEA3794D1}" srcOrd="1" destOrd="0" presId="urn:microsoft.com/office/officeart/2005/8/layout/hList1"/>
    <dgm:cxn modelId="{C8E44E61-A746-4C9A-9075-0F62CBCC0732}" type="presParOf" srcId="{B7A84300-407B-4A31-9885-1EC02E421377}" destId="{25352E8B-86FA-4F01-B34C-05C99ABF3671}" srcOrd="1" destOrd="0" presId="urn:microsoft.com/office/officeart/2005/8/layout/hList1"/>
    <dgm:cxn modelId="{1D5D704F-F1AA-44C6-91F1-584497426D4C}" type="presParOf" srcId="{B7A84300-407B-4A31-9885-1EC02E421377}" destId="{78C389A8-9FB9-4249-B0CD-6D31DB29579C}" srcOrd="2" destOrd="0" presId="urn:microsoft.com/office/officeart/2005/8/layout/hList1"/>
    <dgm:cxn modelId="{32A0E9D9-068D-4983-8A2B-B4B19C7319DD}" type="presParOf" srcId="{78C389A8-9FB9-4249-B0CD-6D31DB29579C}" destId="{EA443E62-247B-4B41-8726-9BEFD6FCF8FC}" srcOrd="0" destOrd="0" presId="urn:microsoft.com/office/officeart/2005/8/layout/hList1"/>
    <dgm:cxn modelId="{D9861524-AC1F-45A7-B74B-D7410D54AF9B}" type="presParOf" srcId="{78C389A8-9FB9-4249-B0CD-6D31DB29579C}" destId="{58963FB4-A589-4BD3-B588-C2E117CC73B3}" srcOrd="1" destOrd="0" presId="urn:microsoft.com/office/officeart/2005/8/layout/hList1"/>
    <dgm:cxn modelId="{BB72D574-2D95-48DC-8936-4A53115EC96B}" type="presParOf" srcId="{B7A84300-407B-4A31-9885-1EC02E421377}" destId="{DED59C36-0C78-465C-BF89-AE1C298825F9}" srcOrd="3" destOrd="0" presId="urn:microsoft.com/office/officeart/2005/8/layout/hList1"/>
    <dgm:cxn modelId="{10CBF79E-32B8-4AF7-A3DA-C76F13187AA2}" type="presParOf" srcId="{B7A84300-407B-4A31-9885-1EC02E421377}" destId="{193F4DAE-DF41-4A32-BB95-A04C81771DC8}" srcOrd="4" destOrd="0" presId="urn:microsoft.com/office/officeart/2005/8/layout/hList1"/>
    <dgm:cxn modelId="{F177B456-8346-4CEE-81A5-E69437742332}" type="presParOf" srcId="{193F4DAE-DF41-4A32-BB95-A04C81771DC8}" destId="{43765423-8896-4A26-A3D8-A6133EDD02C5}" srcOrd="0" destOrd="0" presId="urn:microsoft.com/office/officeart/2005/8/layout/hList1"/>
    <dgm:cxn modelId="{D5D3EC37-D518-4D08-9E8B-285196A16C42}" type="presParOf" srcId="{193F4DAE-DF41-4A32-BB95-A04C81771DC8}" destId="{85C81436-7008-48F7-84CD-71535B51C95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54FE17-7404-4FAB-836E-9DA25A5A03A5}">
      <dsp:nvSpPr>
        <dsp:cNvPr id="0" name=""/>
        <dsp:cNvSpPr/>
      </dsp:nvSpPr>
      <dsp:spPr>
        <a:xfrm>
          <a:off x="0" y="53533"/>
          <a:ext cx="8207375" cy="484140"/>
        </a:xfrm>
        <a:prstGeom prst="rect">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1" kern="1200" noProof="0">
              <a:solidFill>
                <a:schemeClr val="tx1"/>
              </a:solidFill>
            </a:rPr>
            <a:t>Structural</a:t>
          </a:r>
          <a:r>
            <a:rPr lang="de-DE" sz="1200" b="1" kern="1200">
              <a:solidFill>
                <a:schemeClr val="tx1"/>
              </a:solidFill>
            </a:rPr>
            <a:t> Connectivity (Landscape Connectivity)</a:t>
          </a:r>
        </a:p>
      </dsp:txBody>
      <dsp:txXfrm>
        <a:off x="0" y="53533"/>
        <a:ext cx="8207375" cy="484140"/>
      </dsp:txXfrm>
    </dsp:sp>
    <dsp:sp modelId="{FD2AF9EE-3C7D-4DC8-B631-0D77D222FBFA}">
      <dsp:nvSpPr>
        <dsp:cNvPr id="0" name=""/>
        <dsp:cNvSpPr/>
      </dsp:nvSpPr>
      <dsp:spPr>
        <a:xfrm>
          <a:off x="0" y="537674"/>
          <a:ext cx="8207375"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584" tIns="15240" rIns="85344" bIns="15240" numCol="1" spcCol="1270" anchor="ctr" anchorCtr="0">
          <a:noAutofit/>
        </a:bodyPr>
        <a:lstStyle/>
        <a:p>
          <a:pPr marL="114300" lvl="1" indent="-114300" algn="l" defTabSz="533400">
            <a:lnSpc>
              <a:spcPct val="90000"/>
            </a:lnSpc>
            <a:spcBef>
              <a:spcPts val="200"/>
            </a:spcBef>
            <a:spcAft>
              <a:spcPct val="20000"/>
            </a:spcAft>
            <a:buChar char="•"/>
          </a:pPr>
          <a:r>
            <a:rPr lang="en-GB" sz="1200" kern="1200" noProof="0"/>
            <a:t>Refers to the physical conditions of the territory (e.g. landscape, space), influenced by land use, topography, level of fragmentation, the presence of infrastructure </a:t>
          </a:r>
          <a:r>
            <a:rPr lang="de-DE" sz="1200" kern="1200"/>
            <a:t>(</a:t>
          </a:r>
          <a:r>
            <a:rPr lang="de-DE" sz="1200" kern="1200" err="1"/>
            <a:t>Favilli</a:t>
          </a:r>
          <a:r>
            <a:rPr lang="de-DE" sz="1200" kern="1200"/>
            <a:t> et al., 2015, 2017, 2023)</a:t>
          </a:r>
          <a:endParaRPr lang="en-GB" sz="1200" kern="1200" noProof="0"/>
        </a:p>
        <a:p>
          <a:pPr marL="114300" lvl="1" indent="-114300" algn="l" defTabSz="533400">
            <a:lnSpc>
              <a:spcPct val="90000"/>
            </a:lnSpc>
            <a:spcBef>
              <a:spcPts val="200"/>
            </a:spcBef>
            <a:spcAft>
              <a:spcPct val="20000"/>
            </a:spcAft>
            <a:buChar char="•"/>
          </a:pPr>
          <a:r>
            <a:rPr lang="en-GB" sz="1200" kern="1200" noProof="0"/>
            <a:t>IUCN: “a measure of habitat permeability based on the physical features and arrangements of habitat patches, disturbances, and other land, freshwater or seascape elements presumed to be important for organisms to move through their environment” (Hilty et al., 2020).</a:t>
          </a:r>
        </a:p>
      </dsp:txBody>
      <dsp:txXfrm>
        <a:off x="0" y="537674"/>
        <a:ext cx="8207375" cy="1076400"/>
      </dsp:txXfrm>
    </dsp:sp>
    <dsp:sp modelId="{C434C7E9-E3D3-4E37-9F6E-5B04033F34CD}">
      <dsp:nvSpPr>
        <dsp:cNvPr id="0" name=""/>
        <dsp:cNvSpPr/>
      </dsp:nvSpPr>
      <dsp:spPr>
        <a:xfrm>
          <a:off x="0" y="1614074"/>
          <a:ext cx="8207375" cy="492633"/>
        </a:xfrm>
        <a:prstGeom prst="rect">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de-DE" sz="1200" b="1" kern="1200" err="1">
              <a:solidFill>
                <a:schemeClr val="tx1"/>
              </a:solidFill>
            </a:rPr>
            <a:t>Functional</a:t>
          </a:r>
          <a:r>
            <a:rPr lang="de-DE" sz="1200" b="1" kern="1200">
              <a:solidFill>
                <a:schemeClr val="tx1"/>
              </a:solidFill>
            </a:rPr>
            <a:t> Connectivity (</a:t>
          </a:r>
          <a:r>
            <a:rPr lang="de-DE" sz="1200" b="1" kern="1200" err="1">
              <a:solidFill>
                <a:schemeClr val="tx1"/>
              </a:solidFill>
            </a:rPr>
            <a:t>Species-Specific</a:t>
          </a:r>
          <a:r>
            <a:rPr lang="de-DE" sz="1200" b="1" kern="1200">
              <a:solidFill>
                <a:schemeClr val="tx1"/>
              </a:solidFill>
            </a:rPr>
            <a:t> Connectivity)</a:t>
          </a:r>
        </a:p>
      </dsp:txBody>
      <dsp:txXfrm>
        <a:off x="0" y="1614074"/>
        <a:ext cx="8207375" cy="492633"/>
      </dsp:txXfrm>
    </dsp:sp>
    <dsp:sp modelId="{BAE94CC4-8EA5-48D5-BAD9-F0C60225056B}">
      <dsp:nvSpPr>
        <dsp:cNvPr id="0" name=""/>
        <dsp:cNvSpPr/>
      </dsp:nvSpPr>
      <dsp:spPr>
        <a:xfrm>
          <a:off x="0" y="2106707"/>
          <a:ext cx="8207375" cy="7369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584" tIns="15240" rIns="85344" bIns="15240" numCol="1" spcCol="1270" anchor="ctr" anchorCtr="0">
          <a:noAutofit/>
        </a:bodyPr>
        <a:lstStyle/>
        <a:p>
          <a:pPr marL="114300" lvl="1" indent="-114300" algn="l" defTabSz="533400">
            <a:lnSpc>
              <a:spcPct val="90000"/>
            </a:lnSpc>
            <a:spcBef>
              <a:spcPct val="0"/>
            </a:spcBef>
            <a:spcAft>
              <a:spcPct val="20000"/>
            </a:spcAft>
            <a:buChar char="•"/>
          </a:pPr>
          <a:r>
            <a:rPr lang="en-GB" sz="1200" kern="1200" noProof="0"/>
            <a:t>Refers to the behaviour of species with their environment, driven solely by their ecological needs and behaviour</a:t>
          </a:r>
        </a:p>
        <a:p>
          <a:pPr marL="114300" lvl="1" indent="-114300" algn="l" defTabSz="533400">
            <a:lnSpc>
              <a:spcPct val="90000"/>
            </a:lnSpc>
            <a:spcBef>
              <a:spcPct val="0"/>
            </a:spcBef>
            <a:spcAft>
              <a:spcPct val="20000"/>
            </a:spcAft>
            <a:buChar char="•"/>
          </a:pPr>
          <a:r>
            <a:rPr lang="en-GB" sz="1200" kern="1200" noProof="0"/>
            <a:t>Challenges: High data requirements (specific habitat requirements, dispersal behaviour, </a:t>
          </a:r>
          <a:r>
            <a:rPr lang="en-GB" sz="1200" kern="1200" noProof="0" err="1"/>
            <a:t>polulation</a:t>
          </a:r>
          <a:r>
            <a:rPr lang="en-GB" sz="1200" kern="1200" noProof="0"/>
            <a:t> dynamics…) and limited representation of biodiversity (focus on one or a few species) (</a:t>
          </a:r>
          <a:r>
            <a:rPr lang="de-DE" sz="1200" kern="1200" err="1"/>
            <a:t>Favilli</a:t>
          </a:r>
          <a:r>
            <a:rPr lang="de-DE" sz="1200" kern="1200"/>
            <a:t> et al., 2017)</a:t>
          </a:r>
          <a:endParaRPr lang="en-GB" sz="1200" kern="1200" noProof="0"/>
        </a:p>
      </dsp:txBody>
      <dsp:txXfrm>
        <a:off x="0" y="2106707"/>
        <a:ext cx="8207375" cy="7369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2BFDCF-660D-4CAE-A712-0C860397B378}">
      <dsp:nvSpPr>
        <dsp:cNvPr id="0" name=""/>
        <dsp:cNvSpPr/>
      </dsp:nvSpPr>
      <dsp:spPr>
        <a:xfrm>
          <a:off x="0" y="1448594"/>
          <a:ext cx="8207375" cy="0"/>
        </a:xfrm>
        <a:prstGeom prst="lin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A962486D-2F46-4EFE-B15D-DD0CBAED6AA6}">
      <dsp:nvSpPr>
        <dsp:cNvPr id="0" name=""/>
        <dsp:cNvSpPr/>
      </dsp:nvSpPr>
      <dsp:spPr>
        <a:xfrm>
          <a:off x="74780" y="1555789"/>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1992</a:t>
          </a:r>
          <a:endParaRPr lang="en-US" sz="1200" b="0" kern="1200"/>
        </a:p>
      </dsp:txBody>
      <dsp:txXfrm>
        <a:off x="74780" y="1555789"/>
        <a:ext cx="1061508" cy="327382"/>
      </dsp:txXfrm>
    </dsp:sp>
    <dsp:sp modelId="{C42BD087-C026-4DCF-8892-8FB3F8A8B315}">
      <dsp:nvSpPr>
        <dsp:cNvPr id="0" name=""/>
        <dsp:cNvSpPr/>
      </dsp:nvSpPr>
      <dsp:spPr>
        <a:xfrm>
          <a:off x="2404" y="0"/>
          <a:ext cx="1206259" cy="89812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kern="1200"/>
            <a:t>United Nations Earth Summit (Rio de Janeiro</a:t>
          </a:r>
          <a:r>
            <a:rPr lang="en-US" sz="700" kern="1200">
              <a:latin typeface="Arial" panose="020B0604020202020204"/>
            </a:rPr>
            <a:t>)</a:t>
          </a:r>
        </a:p>
        <a:p>
          <a:pPr marL="0" lvl="0" indent="0" algn="l" defTabSz="311150">
            <a:lnSpc>
              <a:spcPct val="90000"/>
            </a:lnSpc>
            <a:spcBef>
              <a:spcPct val="0"/>
            </a:spcBef>
            <a:spcAft>
              <a:spcPct val="35000"/>
            </a:spcAft>
            <a:buNone/>
          </a:pPr>
          <a:r>
            <a:rPr lang="en-US" sz="700" kern="1200"/>
            <a:t>Convention on Biological Diversity (CBD</a:t>
          </a:r>
          <a:r>
            <a:rPr lang="en-US" sz="700" kern="1200">
              <a:latin typeface="Arial" panose="020B0604020202020204"/>
            </a:rPr>
            <a:t>)</a:t>
          </a:r>
          <a:endParaRPr lang="en-US" sz="700" kern="1200"/>
        </a:p>
        <a:p>
          <a:pPr marL="0" lvl="0" indent="0" algn="l" defTabSz="311150">
            <a:lnSpc>
              <a:spcPct val="90000"/>
            </a:lnSpc>
            <a:spcBef>
              <a:spcPct val="0"/>
            </a:spcBef>
            <a:spcAft>
              <a:spcPct val="35000"/>
            </a:spcAft>
            <a:buNone/>
          </a:pPr>
          <a:r>
            <a:rPr lang="en-US" sz="700" b="0" kern="1200"/>
            <a:t>EU Habitats Directive (92/43/EEC), Establishment of Natura 2000 network</a:t>
          </a:r>
          <a:endParaRPr lang="en-US" sz="700" b="0" kern="1200">
            <a:latin typeface="Arial" panose="020B0604020202020204"/>
          </a:endParaRPr>
        </a:p>
      </dsp:txBody>
      <dsp:txXfrm>
        <a:off x="46247" y="43843"/>
        <a:ext cx="1118573" cy="810442"/>
      </dsp:txXfrm>
    </dsp:sp>
    <dsp:sp modelId="{8F2BEEF5-D66B-453C-B1AF-885F155428AF}">
      <dsp:nvSpPr>
        <dsp:cNvPr id="0" name=""/>
        <dsp:cNvSpPr/>
      </dsp:nvSpPr>
      <dsp:spPr>
        <a:xfrm>
          <a:off x="605534" y="898128"/>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9BFBD06-AEAC-4099-93A6-04B4B46FEFFA}">
      <dsp:nvSpPr>
        <dsp:cNvPr id="0" name=""/>
        <dsp:cNvSpPr/>
      </dsp:nvSpPr>
      <dsp:spPr>
        <a:xfrm>
          <a:off x="774410" y="1014015"/>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2010</a:t>
          </a:r>
          <a:endParaRPr lang="en-US" sz="1200" b="0" kern="1200"/>
        </a:p>
      </dsp:txBody>
      <dsp:txXfrm>
        <a:off x="774410" y="1014015"/>
        <a:ext cx="1061508" cy="327382"/>
      </dsp:txXfrm>
    </dsp:sp>
    <dsp:sp modelId="{776B68EC-9527-4A12-8B20-A5A7AD56C7F0}">
      <dsp:nvSpPr>
        <dsp:cNvPr id="0" name=""/>
        <dsp:cNvSpPr/>
      </dsp:nvSpPr>
      <dsp:spPr>
        <a:xfrm>
          <a:off x="583805"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33E141-8564-4672-B0AE-68764AFD20F1}">
      <dsp:nvSpPr>
        <dsp:cNvPr id="0" name=""/>
        <dsp:cNvSpPr/>
      </dsp:nvSpPr>
      <dsp:spPr>
        <a:xfrm>
          <a:off x="702035" y="1999059"/>
          <a:ext cx="1206259" cy="49397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latin typeface="+mn-lt"/>
            </a:rPr>
            <a:t>CBD Aichi Biodiversity Targets (Nagoya)</a:t>
          </a:r>
        </a:p>
      </dsp:txBody>
      <dsp:txXfrm>
        <a:off x="726149" y="2023173"/>
        <a:ext cx="1158031" cy="445742"/>
      </dsp:txXfrm>
    </dsp:sp>
    <dsp:sp modelId="{DC4B49C7-8D7B-43B7-A6D9-4FB0F50C798B}">
      <dsp:nvSpPr>
        <dsp:cNvPr id="0" name=""/>
        <dsp:cNvSpPr/>
      </dsp:nvSpPr>
      <dsp:spPr>
        <a:xfrm>
          <a:off x="1305164" y="1448593"/>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67C46987-E6FD-4793-BDBC-8056310CD33F}">
      <dsp:nvSpPr>
        <dsp:cNvPr id="0" name=""/>
        <dsp:cNvSpPr/>
      </dsp:nvSpPr>
      <dsp:spPr>
        <a:xfrm>
          <a:off x="1474041" y="1555789"/>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533400">
            <a:lnSpc>
              <a:spcPct val="90000"/>
            </a:lnSpc>
            <a:spcBef>
              <a:spcPct val="0"/>
            </a:spcBef>
            <a:spcAft>
              <a:spcPct val="35000"/>
            </a:spcAft>
            <a:buNone/>
            <a:defRPr b="1"/>
          </a:pPr>
          <a:r>
            <a:rPr lang="en-US" sz="1200" b="0" kern="1200">
              <a:latin typeface="+mn-lt"/>
            </a:rPr>
            <a:t>2011</a:t>
          </a:r>
        </a:p>
      </dsp:txBody>
      <dsp:txXfrm>
        <a:off x="1474041" y="1555789"/>
        <a:ext cx="1061508" cy="327382"/>
      </dsp:txXfrm>
    </dsp:sp>
    <dsp:sp modelId="{78FC97D5-F3A9-4086-9AF9-55FD42481499}">
      <dsp:nvSpPr>
        <dsp:cNvPr id="0" name=""/>
        <dsp:cNvSpPr/>
      </dsp:nvSpPr>
      <dsp:spPr>
        <a:xfrm>
          <a:off x="1283436"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B63B41-9BBF-426A-B5B5-8E9F0808A8D6}">
      <dsp:nvSpPr>
        <dsp:cNvPr id="0" name=""/>
        <dsp:cNvSpPr/>
      </dsp:nvSpPr>
      <dsp:spPr>
        <a:xfrm>
          <a:off x="1401665" y="404157"/>
          <a:ext cx="1206259" cy="49397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latin typeface="+mn-lt"/>
            </a:rPr>
            <a:t>EU Biodiversity Strategy 2020</a:t>
          </a:r>
        </a:p>
      </dsp:txBody>
      <dsp:txXfrm>
        <a:off x="1425779" y="428271"/>
        <a:ext cx="1158031" cy="445742"/>
      </dsp:txXfrm>
    </dsp:sp>
    <dsp:sp modelId="{EBAF7272-E36F-4909-93A3-0B1F7230B39F}">
      <dsp:nvSpPr>
        <dsp:cNvPr id="0" name=""/>
        <dsp:cNvSpPr/>
      </dsp:nvSpPr>
      <dsp:spPr>
        <a:xfrm>
          <a:off x="2004795" y="898128"/>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58930664-68C0-431D-9050-6F29F64C466B}">
      <dsp:nvSpPr>
        <dsp:cNvPr id="0" name=""/>
        <dsp:cNvSpPr/>
      </dsp:nvSpPr>
      <dsp:spPr>
        <a:xfrm>
          <a:off x="2173671" y="1014015"/>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2012</a:t>
          </a:r>
          <a:endParaRPr lang="en-US" sz="1200" b="0" kern="1200"/>
        </a:p>
      </dsp:txBody>
      <dsp:txXfrm>
        <a:off x="2173671" y="1014015"/>
        <a:ext cx="1061508" cy="327382"/>
      </dsp:txXfrm>
    </dsp:sp>
    <dsp:sp modelId="{8AAFFB75-A1C2-49F6-8A10-B9B9C97BC1C0}">
      <dsp:nvSpPr>
        <dsp:cNvPr id="0" name=""/>
        <dsp:cNvSpPr/>
      </dsp:nvSpPr>
      <dsp:spPr>
        <a:xfrm>
          <a:off x="1983066"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6C6869-172E-4DC2-9A13-B4AA507B4F38}">
      <dsp:nvSpPr>
        <dsp:cNvPr id="0" name=""/>
        <dsp:cNvSpPr/>
      </dsp:nvSpPr>
      <dsp:spPr>
        <a:xfrm>
          <a:off x="2101296" y="1999059"/>
          <a:ext cx="1206259" cy="648336"/>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t>Intergovernmental Science-Policy Platform on Biodiversity and Ecosystem Services (IPBES)</a:t>
          </a:r>
          <a:endParaRPr lang="en-US" sz="700" b="0" kern="1200">
            <a:latin typeface="Arial" panose="020B0604020202020204"/>
          </a:endParaRPr>
        </a:p>
      </dsp:txBody>
      <dsp:txXfrm>
        <a:off x="2132945" y="2030708"/>
        <a:ext cx="1142961" cy="585038"/>
      </dsp:txXfrm>
    </dsp:sp>
    <dsp:sp modelId="{F615A1EA-B8F1-45E0-9B24-6A8451AB82CF}">
      <dsp:nvSpPr>
        <dsp:cNvPr id="0" name=""/>
        <dsp:cNvSpPr/>
      </dsp:nvSpPr>
      <dsp:spPr>
        <a:xfrm>
          <a:off x="2704426" y="1448593"/>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C4AF226-8EF9-4A76-8F44-DB18BA0E84B2}">
      <dsp:nvSpPr>
        <dsp:cNvPr id="0" name=""/>
        <dsp:cNvSpPr/>
      </dsp:nvSpPr>
      <dsp:spPr>
        <a:xfrm>
          <a:off x="2873302" y="1555789"/>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2013</a:t>
          </a:r>
        </a:p>
      </dsp:txBody>
      <dsp:txXfrm>
        <a:off x="2873302" y="1555789"/>
        <a:ext cx="1061508" cy="327382"/>
      </dsp:txXfrm>
    </dsp:sp>
    <dsp:sp modelId="{F7C05AF4-669A-4B7B-AB3D-5825FED8D19A}">
      <dsp:nvSpPr>
        <dsp:cNvPr id="0" name=""/>
        <dsp:cNvSpPr/>
      </dsp:nvSpPr>
      <dsp:spPr>
        <a:xfrm>
          <a:off x="2682697"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39D2F7-3C71-4C3A-BA46-7B2D76D0BCE7}">
      <dsp:nvSpPr>
        <dsp:cNvPr id="0" name=""/>
        <dsp:cNvSpPr/>
      </dsp:nvSpPr>
      <dsp:spPr>
        <a:xfrm>
          <a:off x="2800927" y="404157"/>
          <a:ext cx="1206259" cy="49397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latin typeface="+mn-lt"/>
            </a:rPr>
            <a:t>EU Green Infrastructure Strategy – Enhancing Europe's Natural Capital</a:t>
          </a:r>
          <a:endParaRPr lang="en-US" sz="700" kern="1200">
            <a:latin typeface="+mn-lt"/>
          </a:endParaRPr>
        </a:p>
      </dsp:txBody>
      <dsp:txXfrm>
        <a:off x="2825041" y="428271"/>
        <a:ext cx="1158031" cy="445742"/>
      </dsp:txXfrm>
    </dsp:sp>
    <dsp:sp modelId="{675438B3-A450-4ACE-B334-3C3B28AECF14}">
      <dsp:nvSpPr>
        <dsp:cNvPr id="0" name=""/>
        <dsp:cNvSpPr/>
      </dsp:nvSpPr>
      <dsp:spPr>
        <a:xfrm>
          <a:off x="3404056" y="898128"/>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A8165888-46DA-4CDF-8EF7-A7F53A3C6682}">
      <dsp:nvSpPr>
        <dsp:cNvPr id="0" name=""/>
        <dsp:cNvSpPr/>
      </dsp:nvSpPr>
      <dsp:spPr>
        <a:xfrm>
          <a:off x="3572933" y="1014015"/>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2015</a:t>
          </a:r>
          <a:endParaRPr lang="en-US" sz="1200" b="0" kern="1200"/>
        </a:p>
      </dsp:txBody>
      <dsp:txXfrm>
        <a:off x="3572933" y="1014015"/>
        <a:ext cx="1061508" cy="327382"/>
      </dsp:txXfrm>
    </dsp:sp>
    <dsp:sp modelId="{6E2E313C-0514-4335-B343-C82F42EACBB1}">
      <dsp:nvSpPr>
        <dsp:cNvPr id="0" name=""/>
        <dsp:cNvSpPr/>
      </dsp:nvSpPr>
      <dsp:spPr>
        <a:xfrm>
          <a:off x="3382327"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2695AB-740B-4CCF-B2A8-499770A2E8EC}">
      <dsp:nvSpPr>
        <dsp:cNvPr id="0" name=""/>
        <dsp:cNvSpPr/>
      </dsp:nvSpPr>
      <dsp:spPr>
        <a:xfrm>
          <a:off x="3500557" y="1999059"/>
          <a:ext cx="1206259" cy="54028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t>United Nations Agenda 2030 (Sustainable Development Goals - SDGs)</a:t>
          </a:r>
          <a:endParaRPr lang="en-US" sz="700" b="0" kern="1200">
            <a:latin typeface="Arial" panose="020B0604020202020204"/>
          </a:endParaRPr>
        </a:p>
      </dsp:txBody>
      <dsp:txXfrm>
        <a:off x="3526931" y="2025433"/>
        <a:ext cx="1153511" cy="487532"/>
      </dsp:txXfrm>
    </dsp:sp>
    <dsp:sp modelId="{4F415FC0-5790-4271-98D7-D0D8614F8C42}">
      <dsp:nvSpPr>
        <dsp:cNvPr id="0" name=""/>
        <dsp:cNvSpPr/>
      </dsp:nvSpPr>
      <dsp:spPr>
        <a:xfrm>
          <a:off x="4103687" y="1448593"/>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3A974BA0-061B-4EE6-8EC3-B0611632FED9}">
      <dsp:nvSpPr>
        <dsp:cNvPr id="0" name=""/>
        <dsp:cNvSpPr/>
      </dsp:nvSpPr>
      <dsp:spPr>
        <a:xfrm>
          <a:off x="4272563" y="1555789"/>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2019</a:t>
          </a:r>
        </a:p>
      </dsp:txBody>
      <dsp:txXfrm>
        <a:off x="4272563" y="1555789"/>
        <a:ext cx="1061508" cy="327382"/>
      </dsp:txXfrm>
    </dsp:sp>
    <dsp:sp modelId="{44276810-FE6B-4C09-B701-9F108CF5009F}">
      <dsp:nvSpPr>
        <dsp:cNvPr id="0" name=""/>
        <dsp:cNvSpPr/>
      </dsp:nvSpPr>
      <dsp:spPr>
        <a:xfrm>
          <a:off x="4081958"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FE31FB-7988-409D-8482-547B627A5E33}">
      <dsp:nvSpPr>
        <dsp:cNvPr id="0" name=""/>
        <dsp:cNvSpPr/>
      </dsp:nvSpPr>
      <dsp:spPr>
        <a:xfrm>
          <a:off x="4200188" y="404157"/>
          <a:ext cx="1206259" cy="49397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t>European Green Deal Announcement</a:t>
          </a:r>
          <a:endParaRPr lang="en-US" sz="700" b="0" kern="1200">
            <a:latin typeface="Arial" panose="020B0604020202020204"/>
          </a:endParaRPr>
        </a:p>
      </dsp:txBody>
      <dsp:txXfrm>
        <a:off x="4224302" y="428271"/>
        <a:ext cx="1158031" cy="445742"/>
      </dsp:txXfrm>
    </dsp:sp>
    <dsp:sp modelId="{3BDBD246-B067-4847-B8DC-105DBEE081BF}">
      <dsp:nvSpPr>
        <dsp:cNvPr id="0" name=""/>
        <dsp:cNvSpPr/>
      </dsp:nvSpPr>
      <dsp:spPr>
        <a:xfrm>
          <a:off x="4803318" y="898128"/>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11D59F02-3ABD-4886-8D29-1CDA18406B92}">
      <dsp:nvSpPr>
        <dsp:cNvPr id="0" name=""/>
        <dsp:cNvSpPr/>
      </dsp:nvSpPr>
      <dsp:spPr>
        <a:xfrm>
          <a:off x="4972194" y="1014015"/>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2020</a:t>
          </a:r>
        </a:p>
      </dsp:txBody>
      <dsp:txXfrm>
        <a:off x="4972194" y="1014015"/>
        <a:ext cx="1061508" cy="327382"/>
      </dsp:txXfrm>
    </dsp:sp>
    <dsp:sp modelId="{C1638AD8-6E6A-4FBC-9198-927A1C89CD33}">
      <dsp:nvSpPr>
        <dsp:cNvPr id="0" name=""/>
        <dsp:cNvSpPr/>
      </dsp:nvSpPr>
      <dsp:spPr>
        <a:xfrm>
          <a:off x="4781589"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CAEBAD-CA85-4CB5-B864-CCB375009D17}">
      <dsp:nvSpPr>
        <dsp:cNvPr id="0" name=""/>
        <dsp:cNvSpPr/>
      </dsp:nvSpPr>
      <dsp:spPr>
        <a:xfrm>
          <a:off x="4899818" y="1999059"/>
          <a:ext cx="1206259" cy="58659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t>IUCN Guidelines for Conserving </a:t>
          </a:r>
          <a:r>
            <a:rPr lang="en-US" sz="700" b="0" kern="1200">
              <a:latin typeface="Arial" panose="020B0604020202020204"/>
            </a:rPr>
            <a:t>Connectivity</a:t>
          </a:r>
        </a:p>
        <a:p>
          <a:pPr marL="0" lvl="0" indent="0" algn="l" defTabSz="311150">
            <a:lnSpc>
              <a:spcPct val="90000"/>
            </a:lnSpc>
            <a:spcBef>
              <a:spcPct val="0"/>
            </a:spcBef>
            <a:spcAft>
              <a:spcPct val="35000"/>
            </a:spcAft>
            <a:buNone/>
          </a:pPr>
          <a:r>
            <a:rPr lang="en-US" sz="700" b="0" kern="1200">
              <a:latin typeface="Arial" panose="020B0604020202020204"/>
            </a:rPr>
            <a:t>EU</a:t>
          </a:r>
          <a:r>
            <a:rPr lang="en-US" sz="700" b="0" kern="1200"/>
            <a:t> Biodiversity Strategy 2030</a:t>
          </a:r>
          <a:endParaRPr lang="en-US" sz="700" kern="1200"/>
        </a:p>
      </dsp:txBody>
      <dsp:txXfrm>
        <a:off x="4928453" y="2027694"/>
        <a:ext cx="1148989" cy="529320"/>
      </dsp:txXfrm>
    </dsp:sp>
    <dsp:sp modelId="{6D4C6140-1726-44E2-B80C-CC787DBE0627}">
      <dsp:nvSpPr>
        <dsp:cNvPr id="0" name=""/>
        <dsp:cNvSpPr/>
      </dsp:nvSpPr>
      <dsp:spPr>
        <a:xfrm>
          <a:off x="5502948" y="1448593"/>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AF3ACCA4-9F92-4B49-B13B-618A6E01B46C}">
      <dsp:nvSpPr>
        <dsp:cNvPr id="0" name=""/>
        <dsp:cNvSpPr/>
      </dsp:nvSpPr>
      <dsp:spPr>
        <a:xfrm>
          <a:off x="5671825" y="1555789"/>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2021</a:t>
          </a:r>
          <a:endParaRPr lang="en-US" sz="1200" b="1" kern="1200">
            <a:latin typeface="Arial" panose="020B0604020202020204"/>
          </a:endParaRPr>
        </a:p>
      </dsp:txBody>
      <dsp:txXfrm>
        <a:off x="5671825" y="1555789"/>
        <a:ext cx="1061508" cy="327382"/>
      </dsp:txXfrm>
    </dsp:sp>
    <dsp:sp modelId="{84D27CF6-A22A-4619-AA69-79640A33D8BA}">
      <dsp:nvSpPr>
        <dsp:cNvPr id="0" name=""/>
        <dsp:cNvSpPr/>
      </dsp:nvSpPr>
      <dsp:spPr>
        <a:xfrm>
          <a:off x="5481219"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57CC3C-3710-4BAA-A948-50357A1A1BBE}">
      <dsp:nvSpPr>
        <dsp:cNvPr id="0" name=""/>
        <dsp:cNvSpPr/>
      </dsp:nvSpPr>
      <dsp:spPr>
        <a:xfrm>
          <a:off x="5599449" y="404157"/>
          <a:ext cx="1206259" cy="49397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latin typeface="+mn-lt"/>
            </a:rPr>
            <a:t>EU Climate Adaptation Strategy</a:t>
          </a:r>
          <a:endParaRPr lang="en-US" sz="700" b="1" kern="1200">
            <a:latin typeface="+mn-lt"/>
          </a:endParaRPr>
        </a:p>
      </dsp:txBody>
      <dsp:txXfrm>
        <a:off x="5623563" y="428271"/>
        <a:ext cx="1158031" cy="445742"/>
      </dsp:txXfrm>
    </dsp:sp>
    <dsp:sp modelId="{890A2C51-2206-4922-BECE-E8DCB9E55288}">
      <dsp:nvSpPr>
        <dsp:cNvPr id="0" name=""/>
        <dsp:cNvSpPr/>
      </dsp:nvSpPr>
      <dsp:spPr>
        <a:xfrm>
          <a:off x="6202579" y="898128"/>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B21CC3B1-BB02-4240-BEC8-36B12A39AC6A}">
      <dsp:nvSpPr>
        <dsp:cNvPr id="0" name=""/>
        <dsp:cNvSpPr/>
      </dsp:nvSpPr>
      <dsp:spPr>
        <a:xfrm>
          <a:off x="6371455" y="1014015"/>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2022</a:t>
          </a:r>
        </a:p>
      </dsp:txBody>
      <dsp:txXfrm>
        <a:off x="6371455" y="1014015"/>
        <a:ext cx="1061508" cy="327382"/>
      </dsp:txXfrm>
    </dsp:sp>
    <dsp:sp modelId="{5208EFB3-2B94-4010-A6F4-6454DD090662}">
      <dsp:nvSpPr>
        <dsp:cNvPr id="0" name=""/>
        <dsp:cNvSpPr/>
      </dsp:nvSpPr>
      <dsp:spPr>
        <a:xfrm>
          <a:off x="6180850"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E3CAE7-BA74-4D4D-B0C7-C3BD34EEE5C9}">
      <dsp:nvSpPr>
        <dsp:cNvPr id="0" name=""/>
        <dsp:cNvSpPr/>
      </dsp:nvSpPr>
      <dsp:spPr>
        <a:xfrm>
          <a:off x="6299080" y="1999059"/>
          <a:ext cx="1206259" cy="740955"/>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t>UN Biodiversity Conference (CBD COP15, Montreal) - Kunming-Montreal Global Biodiversity Framework (GBF)</a:t>
          </a:r>
          <a:endParaRPr lang="en-US" sz="700" b="0" kern="1200">
            <a:latin typeface="Arial" panose="020B0604020202020204"/>
          </a:endParaRPr>
        </a:p>
      </dsp:txBody>
      <dsp:txXfrm>
        <a:off x="6335250" y="2035229"/>
        <a:ext cx="1133919" cy="668615"/>
      </dsp:txXfrm>
    </dsp:sp>
    <dsp:sp modelId="{78C4FFA5-B202-4C75-B6E7-697F0B4287E4}">
      <dsp:nvSpPr>
        <dsp:cNvPr id="0" name=""/>
        <dsp:cNvSpPr/>
      </dsp:nvSpPr>
      <dsp:spPr>
        <a:xfrm>
          <a:off x="6902210" y="1448593"/>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CAA0D52C-8D5C-4227-99AD-F96D5C1272B6}">
      <dsp:nvSpPr>
        <dsp:cNvPr id="0" name=""/>
        <dsp:cNvSpPr/>
      </dsp:nvSpPr>
      <dsp:spPr>
        <a:xfrm>
          <a:off x="7071086" y="1555789"/>
          <a:ext cx="1061508" cy="327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533400">
            <a:lnSpc>
              <a:spcPct val="90000"/>
            </a:lnSpc>
            <a:spcBef>
              <a:spcPct val="0"/>
            </a:spcBef>
            <a:spcAft>
              <a:spcPct val="35000"/>
            </a:spcAft>
            <a:buNone/>
            <a:defRPr b="1"/>
          </a:pPr>
          <a:r>
            <a:rPr lang="en-US" sz="1200" b="0" kern="1200">
              <a:latin typeface="Arial" panose="020B0604020202020204"/>
            </a:rPr>
            <a:t>2024</a:t>
          </a:r>
        </a:p>
      </dsp:txBody>
      <dsp:txXfrm>
        <a:off x="7071086" y="1555789"/>
        <a:ext cx="1061508" cy="327382"/>
      </dsp:txXfrm>
    </dsp:sp>
    <dsp:sp modelId="{FCD1EE01-8A0F-483F-98F8-DEF66DA2C5D3}">
      <dsp:nvSpPr>
        <dsp:cNvPr id="0" name=""/>
        <dsp:cNvSpPr/>
      </dsp:nvSpPr>
      <dsp:spPr>
        <a:xfrm>
          <a:off x="6880481"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346A5A-077C-4B89-814F-5705362C704F}">
      <dsp:nvSpPr>
        <dsp:cNvPr id="0" name=""/>
        <dsp:cNvSpPr/>
      </dsp:nvSpPr>
      <dsp:spPr>
        <a:xfrm>
          <a:off x="6998710" y="404157"/>
          <a:ext cx="1206259" cy="49397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62230" rIns="62230" bIns="62230" numCol="1" spcCol="1270" anchor="ctr" anchorCtr="0">
          <a:noAutofit/>
        </a:bodyPr>
        <a:lstStyle/>
        <a:p>
          <a:pPr marL="0" lvl="0" indent="0" algn="l" defTabSz="311150">
            <a:lnSpc>
              <a:spcPct val="90000"/>
            </a:lnSpc>
            <a:spcBef>
              <a:spcPct val="0"/>
            </a:spcBef>
            <a:spcAft>
              <a:spcPct val="35000"/>
            </a:spcAft>
            <a:buNone/>
          </a:pPr>
          <a:r>
            <a:rPr lang="en-US" sz="700" b="0" kern="1200"/>
            <a:t>EU Nature Restoration Law</a:t>
          </a:r>
          <a:endParaRPr lang="en-US" sz="700" b="0" kern="1200">
            <a:latin typeface="Arial" panose="020B0604020202020204"/>
          </a:endParaRPr>
        </a:p>
      </dsp:txBody>
      <dsp:txXfrm>
        <a:off x="7022824" y="428271"/>
        <a:ext cx="1158031" cy="445742"/>
      </dsp:txXfrm>
    </dsp:sp>
    <dsp:sp modelId="{7338EB3B-050E-48B6-B0AE-98C7FC99ACD8}">
      <dsp:nvSpPr>
        <dsp:cNvPr id="0" name=""/>
        <dsp:cNvSpPr/>
      </dsp:nvSpPr>
      <dsp:spPr>
        <a:xfrm>
          <a:off x="7601840" y="898128"/>
          <a:ext cx="0" cy="550465"/>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EA9BE095-7726-442E-865C-D7A23387079E}">
      <dsp:nvSpPr>
        <dsp:cNvPr id="0" name=""/>
        <dsp:cNvSpPr/>
      </dsp:nvSpPr>
      <dsp:spPr>
        <a:xfrm>
          <a:off x="7580111" y="1426865"/>
          <a:ext cx="43457" cy="43457"/>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EECB4-C44C-467C-A382-EA0555051D77}">
      <dsp:nvSpPr>
        <dsp:cNvPr id="0" name=""/>
        <dsp:cNvSpPr/>
      </dsp:nvSpPr>
      <dsp:spPr>
        <a:xfrm>
          <a:off x="2255" y="275862"/>
          <a:ext cx="2198902" cy="31154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32512" rIns="56896" bIns="32512" numCol="1" spcCol="1270" anchor="ctr" anchorCtr="0">
          <a:noAutofit/>
        </a:bodyPr>
        <a:lstStyle/>
        <a:p>
          <a:pPr marL="0" lvl="0" indent="0" algn="ctr" defTabSz="355600" rtl="0">
            <a:lnSpc>
              <a:spcPct val="100000"/>
            </a:lnSpc>
            <a:spcBef>
              <a:spcPct val="0"/>
            </a:spcBef>
            <a:spcAft>
              <a:spcPct val="35000"/>
            </a:spcAft>
            <a:buNone/>
          </a:pPr>
          <a:r>
            <a:rPr lang="en-US" sz="800" b="1" kern="1200">
              <a:latin typeface="Arial"/>
              <a:ea typeface="Calibri"/>
              <a:cs typeface="Arial"/>
            </a:rPr>
            <a:t>IUCN Guidelines for Conserving Connectivity</a:t>
          </a:r>
        </a:p>
      </dsp:txBody>
      <dsp:txXfrm>
        <a:off x="2255" y="275862"/>
        <a:ext cx="2198902" cy="311545"/>
      </dsp:txXfrm>
    </dsp:sp>
    <dsp:sp modelId="{8A30965D-8341-4A74-A2A9-FE060AAF3149}">
      <dsp:nvSpPr>
        <dsp:cNvPr id="0" name=""/>
        <dsp:cNvSpPr/>
      </dsp:nvSpPr>
      <dsp:spPr>
        <a:xfrm>
          <a:off x="2255" y="587407"/>
          <a:ext cx="2198902" cy="244991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42672" rIns="56896" bIns="64008" numCol="1" spcCol="1270" anchor="t" anchorCtr="0">
          <a:noAutofit/>
        </a:bodyPr>
        <a:lstStyle/>
        <a:p>
          <a:pPr marL="57150" lvl="1" indent="-57150" algn="ctr" defTabSz="355600">
            <a:lnSpc>
              <a:spcPct val="100000"/>
            </a:lnSpc>
            <a:spcBef>
              <a:spcPct val="0"/>
            </a:spcBef>
            <a:spcAft>
              <a:spcPct val="15000"/>
            </a:spcAft>
            <a:buNone/>
          </a:pPr>
          <a:r>
            <a:rPr lang="en-US" sz="800" kern="1200">
              <a:latin typeface="+mn-lt"/>
            </a:rPr>
            <a:t>Emphasize the vital role of ecological connectivity in biodiversity conservation, climate change adaptation, and securing key ecosystem services</a:t>
          </a:r>
          <a:endParaRPr lang="en-US" sz="800" kern="1200">
            <a:latin typeface="+mn-lt"/>
            <a:ea typeface="Calibri"/>
            <a:cs typeface="Arial"/>
          </a:endParaRPr>
        </a:p>
        <a:p>
          <a:pPr marL="57150" lvl="1" indent="-57150" algn="ctr" defTabSz="355600">
            <a:lnSpc>
              <a:spcPct val="100000"/>
            </a:lnSpc>
            <a:spcBef>
              <a:spcPct val="0"/>
            </a:spcBef>
            <a:spcAft>
              <a:spcPct val="15000"/>
            </a:spcAft>
            <a:buNone/>
          </a:pPr>
          <a:endParaRPr lang="en-US" sz="800" kern="1200">
            <a:latin typeface="+mn-lt"/>
            <a:ea typeface="Calibri"/>
            <a:cs typeface="Arial"/>
          </a:endParaRPr>
        </a:p>
        <a:p>
          <a:pPr marL="57150" lvl="1" indent="-57150" algn="ctr" defTabSz="355600">
            <a:lnSpc>
              <a:spcPct val="90000"/>
            </a:lnSpc>
            <a:spcBef>
              <a:spcPct val="0"/>
            </a:spcBef>
            <a:spcAft>
              <a:spcPct val="15000"/>
            </a:spcAft>
            <a:buNone/>
          </a:pPr>
          <a:r>
            <a:rPr lang="en-US" sz="800" kern="1200">
              <a:latin typeface="+mn-lt"/>
            </a:rPr>
            <a:t>Provide practical recommendations for identifying, protecting, and restoring corridors and large-scale network structures</a:t>
          </a:r>
        </a:p>
        <a:p>
          <a:pPr marL="57150" lvl="1" indent="-57150" algn="ctr" defTabSz="355600">
            <a:lnSpc>
              <a:spcPct val="90000"/>
            </a:lnSpc>
            <a:spcBef>
              <a:spcPct val="0"/>
            </a:spcBef>
            <a:spcAft>
              <a:spcPct val="15000"/>
            </a:spcAft>
            <a:buChar char="•"/>
          </a:pPr>
          <a:endParaRPr lang="en-US" sz="800" kern="1200">
            <a:latin typeface="+mn-lt"/>
          </a:endParaRPr>
        </a:p>
        <a:p>
          <a:pPr marL="57150" lvl="1" indent="-57150" algn="ctr" defTabSz="355600">
            <a:lnSpc>
              <a:spcPct val="90000"/>
            </a:lnSpc>
            <a:spcBef>
              <a:spcPct val="0"/>
            </a:spcBef>
            <a:spcAft>
              <a:spcPct val="15000"/>
            </a:spcAft>
            <a:buNone/>
          </a:pPr>
          <a:r>
            <a:rPr lang="en-US" sz="800" kern="1200">
              <a:latin typeface="+mn-lt"/>
            </a:rPr>
            <a:t>Highlight the importance of collaboration among diverse stakeholders (e.g., authorities, local communities, NGOs)</a:t>
          </a:r>
        </a:p>
        <a:p>
          <a:pPr marL="57150" lvl="1" indent="-57150" algn="ctr" defTabSz="355600">
            <a:lnSpc>
              <a:spcPct val="90000"/>
            </a:lnSpc>
            <a:spcBef>
              <a:spcPct val="0"/>
            </a:spcBef>
            <a:spcAft>
              <a:spcPct val="15000"/>
            </a:spcAft>
            <a:buNone/>
          </a:pPr>
          <a:endParaRPr lang="en-US" sz="800" kern="1200">
            <a:latin typeface="+mn-lt"/>
          </a:endParaRPr>
        </a:p>
        <a:p>
          <a:pPr marL="57150" lvl="1" indent="-57150" algn="ctr" defTabSz="355600">
            <a:lnSpc>
              <a:spcPct val="90000"/>
            </a:lnSpc>
            <a:spcBef>
              <a:spcPct val="0"/>
            </a:spcBef>
            <a:spcAft>
              <a:spcPct val="15000"/>
            </a:spcAft>
            <a:buNone/>
          </a:pPr>
          <a:r>
            <a:rPr lang="en-US" sz="800" kern="1200">
              <a:latin typeface="+mn-lt"/>
            </a:rPr>
            <a:t>Call for coordinated governance across local, regional, and international levels</a:t>
          </a:r>
        </a:p>
        <a:p>
          <a:pPr marL="57150" lvl="1" indent="-57150" algn="ctr" defTabSz="355600">
            <a:lnSpc>
              <a:spcPct val="90000"/>
            </a:lnSpc>
            <a:spcBef>
              <a:spcPct val="0"/>
            </a:spcBef>
            <a:spcAft>
              <a:spcPct val="15000"/>
            </a:spcAft>
            <a:buNone/>
          </a:pPr>
          <a:endParaRPr lang="en-US" sz="800" kern="1200">
            <a:latin typeface="+mn-lt"/>
          </a:endParaRPr>
        </a:p>
        <a:p>
          <a:pPr marL="57150" lvl="1" indent="-57150" algn="ctr" defTabSz="355600">
            <a:lnSpc>
              <a:spcPct val="90000"/>
            </a:lnSpc>
            <a:spcBef>
              <a:spcPct val="0"/>
            </a:spcBef>
            <a:spcAft>
              <a:spcPct val="15000"/>
            </a:spcAft>
            <a:buNone/>
          </a:pPr>
          <a:r>
            <a:rPr lang="en-US" sz="800" kern="1200">
              <a:latin typeface="+mn-lt"/>
            </a:rPr>
            <a:t>Serve as a key reference for conservation organizations, government agencies, and planners, despite not being legally binding</a:t>
          </a:r>
        </a:p>
      </dsp:txBody>
      <dsp:txXfrm>
        <a:off x="2255" y="587407"/>
        <a:ext cx="2198902" cy="2449912"/>
      </dsp:txXfrm>
    </dsp:sp>
    <dsp:sp modelId="{EA443E62-247B-4B41-8726-9BEFD6FCF8FC}">
      <dsp:nvSpPr>
        <dsp:cNvPr id="0" name=""/>
        <dsp:cNvSpPr/>
      </dsp:nvSpPr>
      <dsp:spPr>
        <a:xfrm>
          <a:off x="2509004" y="275862"/>
          <a:ext cx="2198902" cy="31154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32512" rIns="56896" bIns="32512" numCol="1" spcCol="1270" anchor="ctr" anchorCtr="0">
          <a:noAutofit/>
        </a:bodyPr>
        <a:lstStyle/>
        <a:p>
          <a:pPr marL="0" lvl="0" indent="0" algn="ctr" defTabSz="355600" rtl="0">
            <a:lnSpc>
              <a:spcPct val="100000"/>
            </a:lnSpc>
            <a:spcBef>
              <a:spcPct val="0"/>
            </a:spcBef>
            <a:spcAft>
              <a:spcPct val="35000"/>
            </a:spcAft>
            <a:buNone/>
          </a:pPr>
          <a:r>
            <a:rPr lang="en-US" sz="800" b="1" kern="1200">
              <a:solidFill>
                <a:schemeClr val="bg1"/>
              </a:solidFill>
              <a:latin typeface="+mn-lt"/>
              <a:ea typeface="Calibri"/>
              <a:cs typeface="Arial"/>
            </a:rPr>
            <a:t>Target 3: Kunming-Montreal Global Biodiversity Framework (GBF)</a:t>
          </a:r>
          <a:endParaRPr lang="en-US" sz="800" b="1" kern="1200">
            <a:solidFill>
              <a:schemeClr val="bg1"/>
            </a:solidFill>
            <a:latin typeface="Arial"/>
            <a:ea typeface="Calibri"/>
            <a:cs typeface="Arial"/>
          </a:endParaRPr>
        </a:p>
      </dsp:txBody>
      <dsp:txXfrm>
        <a:off x="2509004" y="275862"/>
        <a:ext cx="2198902" cy="311545"/>
      </dsp:txXfrm>
    </dsp:sp>
    <dsp:sp modelId="{58963FB4-A589-4BD3-B588-C2E117CC73B3}">
      <dsp:nvSpPr>
        <dsp:cNvPr id="0" name=""/>
        <dsp:cNvSpPr/>
      </dsp:nvSpPr>
      <dsp:spPr>
        <a:xfrm>
          <a:off x="2509004" y="587407"/>
          <a:ext cx="2198902" cy="244991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42672" rIns="56896" bIns="64008" numCol="1" spcCol="1270" anchor="t" anchorCtr="0">
          <a:noAutofit/>
        </a:bodyPr>
        <a:lstStyle/>
        <a:p>
          <a:pPr marL="57150" lvl="1" indent="-57150" algn="ctr" defTabSz="355600" rtl="0">
            <a:lnSpc>
              <a:spcPct val="90000"/>
            </a:lnSpc>
            <a:spcBef>
              <a:spcPct val="0"/>
            </a:spcBef>
            <a:spcAft>
              <a:spcPct val="15000"/>
            </a:spcAft>
            <a:buNone/>
          </a:pPr>
          <a:r>
            <a:rPr lang="en-US" sz="800" i="1" kern="1200">
              <a:solidFill>
                <a:schemeClr val="tx1"/>
              </a:solidFill>
              <a:latin typeface="+mn-lt"/>
              <a:ea typeface="Calibri"/>
              <a:cs typeface="Arial"/>
            </a:rPr>
            <a:t>"</a:t>
          </a:r>
          <a:r>
            <a:rPr lang="en-US" sz="800" i="1" kern="1200">
              <a:solidFill>
                <a:schemeClr val="tx1"/>
              </a:solidFill>
              <a:latin typeface="+mn-lt"/>
              <a:ea typeface="Calibri"/>
            </a:rPr>
            <a:t>Ensure and enable that </a:t>
          </a:r>
          <a:r>
            <a:rPr lang="en-US" sz="800" b="1" i="1" kern="1200">
              <a:solidFill>
                <a:schemeClr val="tx1"/>
              </a:solidFill>
              <a:latin typeface="+mn-lt"/>
              <a:ea typeface="Calibri"/>
            </a:rPr>
            <a:t>by 2030 at least 30 per cent of terrestrial and inland water areas, and of marine and coastal areas, </a:t>
          </a:r>
          <a:r>
            <a:rPr lang="en-US" sz="800" i="1" kern="1200">
              <a:solidFill>
                <a:schemeClr val="tx1"/>
              </a:solidFill>
              <a:latin typeface="+mn-lt"/>
              <a:ea typeface="Calibri"/>
            </a:rPr>
            <a:t>especially areas of particular importance for biodiversity and ecosystem functions and services, are </a:t>
          </a:r>
          <a:r>
            <a:rPr lang="en-US" sz="800" b="1" i="1" kern="1200">
              <a:solidFill>
                <a:schemeClr val="tx1"/>
              </a:solidFill>
              <a:latin typeface="+mn-lt"/>
              <a:ea typeface="Calibri"/>
            </a:rPr>
            <a:t>effectively conserved and managed through ecologically representative, well-connected and equitably governed systems of protected areas and other effective area-based conservation measures, </a:t>
          </a:r>
          <a:r>
            <a:rPr lang="en-US" sz="800" i="1" kern="1200">
              <a:solidFill>
                <a:schemeClr val="tx1"/>
              </a:solidFill>
              <a:latin typeface="+mn-lt"/>
              <a:ea typeface="Calibri"/>
            </a:rPr>
            <a:t>recognizing indigenous and traditional territories, where applicable, and integrated into wider landscapes, seascapes and the ocean, while ensuring that any sustainable use, where appropriate in such areas, is fully consistent with conservation outcomes, recognizing and respecting the rights of indigenous peoples and local communities, including over their traditional territories.”</a:t>
          </a:r>
          <a:endParaRPr lang="en-US" sz="800" b="1" kern="1200">
            <a:solidFill>
              <a:schemeClr val="tx1"/>
            </a:solidFill>
            <a:latin typeface="+mn-lt"/>
            <a:ea typeface="Calibri"/>
            <a:cs typeface="Arial"/>
          </a:endParaRPr>
        </a:p>
      </dsp:txBody>
      <dsp:txXfrm>
        <a:off x="2509004" y="587407"/>
        <a:ext cx="2198902" cy="2449912"/>
      </dsp:txXfrm>
    </dsp:sp>
    <dsp:sp modelId="{43765423-8896-4A26-A3D8-A6133EDD02C5}">
      <dsp:nvSpPr>
        <dsp:cNvPr id="0" name=""/>
        <dsp:cNvSpPr/>
      </dsp:nvSpPr>
      <dsp:spPr>
        <a:xfrm>
          <a:off x="5015753" y="275862"/>
          <a:ext cx="2198902" cy="31154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32512" rIns="56896" bIns="32512" numCol="1" spcCol="1270" anchor="ctr" anchorCtr="0">
          <a:noAutofit/>
        </a:bodyPr>
        <a:lstStyle/>
        <a:p>
          <a:pPr marL="0" lvl="0" indent="0" algn="ctr" defTabSz="355600">
            <a:lnSpc>
              <a:spcPct val="90000"/>
            </a:lnSpc>
            <a:spcBef>
              <a:spcPct val="0"/>
            </a:spcBef>
            <a:spcAft>
              <a:spcPct val="35000"/>
            </a:spcAft>
            <a:buNone/>
          </a:pPr>
          <a:r>
            <a:rPr lang="en-US" sz="800" b="1" kern="1200">
              <a:latin typeface="+mn-lt"/>
            </a:rPr>
            <a:t>Article 4 (7 &amp; 10): </a:t>
          </a:r>
          <a:br>
            <a:rPr lang="en-US" sz="800" b="1" kern="1200">
              <a:latin typeface="+mn-lt"/>
            </a:rPr>
          </a:br>
          <a:r>
            <a:rPr lang="en-US" sz="800" b="1" kern="1200">
              <a:latin typeface="+mn-lt"/>
              <a:ea typeface="Calibri"/>
              <a:cs typeface="Calibri"/>
            </a:rPr>
            <a:t>EU Nature Restoration Law</a:t>
          </a:r>
          <a:endParaRPr lang="en-US" sz="800" b="1" kern="1200">
            <a:latin typeface="+mn-lt"/>
          </a:endParaRPr>
        </a:p>
      </dsp:txBody>
      <dsp:txXfrm>
        <a:off x="5015753" y="275862"/>
        <a:ext cx="2198902" cy="311545"/>
      </dsp:txXfrm>
    </dsp:sp>
    <dsp:sp modelId="{85C81436-7008-48F7-84CD-71535B51C957}">
      <dsp:nvSpPr>
        <dsp:cNvPr id="0" name=""/>
        <dsp:cNvSpPr/>
      </dsp:nvSpPr>
      <dsp:spPr>
        <a:xfrm>
          <a:off x="5015753" y="587407"/>
          <a:ext cx="2198902" cy="244991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672" tIns="42672" rIns="56896" bIns="64008" numCol="1" spcCol="1270" anchor="t" anchorCtr="0">
          <a:noAutofit/>
        </a:bodyPr>
        <a:lstStyle/>
        <a:p>
          <a:pPr marL="57150" lvl="1" indent="-57150" algn="ctr" defTabSz="355600">
            <a:lnSpc>
              <a:spcPct val="90000"/>
            </a:lnSpc>
            <a:spcBef>
              <a:spcPct val="0"/>
            </a:spcBef>
            <a:spcAft>
              <a:spcPct val="15000"/>
            </a:spcAft>
            <a:buNone/>
          </a:pPr>
          <a:r>
            <a:rPr lang="en-US" sz="800" i="1" kern="1200"/>
            <a:t>“Member States shall put in place </a:t>
          </a:r>
          <a:r>
            <a:rPr lang="en-US" sz="800" b="1" i="1" kern="1200"/>
            <a:t>restoration measures for the terrestrial, coastal and freshwater habitats </a:t>
          </a:r>
          <a:r>
            <a:rPr lang="en-US" sz="800" i="1" kern="1200"/>
            <a:t>of the species listed in Annexes II, IV and V to Directive 92/43/EEC and of the terrestrial, coastal and freshwater habitats of wild birds falling within the scope of Directive 2009/147/EC that are, in addition to the restoration measures referred to in paragraphs 1 and 4 of this Article, necessary to improve the quality and quantity of those habitats, including by re-establishing them, and </a:t>
          </a:r>
          <a:r>
            <a:rPr lang="en-US" sz="800" b="1" i="1" kern="1200"/>
            <a:t>to enhance connectivity, until sufficient quality and quantity of those habitats is achieved.</a:t>
          </a:r>
          <a:r>
            <a:rPr lang="en-US" sz="800" i="1" kern="1200"/>
            <a:t>”</a:t>
          </a:r>
        </a:p>
        <a:p>
          <a:pPr marL="57150" lvl="1" indent="-57150" algn="ctr" defTabSz="355600">
            <a:lnSpc>
              <a:spcPct val="90000"/>
            </a:lnSpc>
            <a:spcBef>
              <a:spcPct val="0"/>
            </a:spcBef>
            <a:spcAft>
              <a:spcPct val="15000"/>
            </a:spcAft>
            <a:buNone/>
          </a:pPr>
          <a:endParaRPr lang="en-US" sz="800" i="1" kern="1200"/>
        </a:p>
        <a:p>
          <a:pPr marL="57150" lvl="1" indent="-57150" algn="ctr" defTabSz="355600">
            <a:lnSpc>
              <a:spcPct val="90000"/>
            </a:lnSpc>
            <a:spcBef>
              <a:spcPct val="0"/>
            </a:spcBef>
            <a:spcAft>
              <a:spcPct val="15000"/>
            </a:spcAft>
            <a:buNone/>
          </a:pPr>
          <a:r>
            <a:rPr lang="de-DE" sz="800" i="1" kern="1200"/>
            <a:t>„The </a:t>
          </a:r>
          <a:r>
            <a:rPr lang="de-DE" sz="800" b="1" i="1" kern="1200" err="1"/>
            <a:t>restoration</a:t>
          </a:r>
          <a:r>
            <a:rPr lang="de-DE" sz="800" b="1" i="1" kern="1200"/>
            <a:t> </a:t>
          </a:r>
          <a:r>
            <a:rPr lang="de-DE" sz="800" b="1" i="1" kern="1200" err="1"/>
            <a:t>measures</a:t>
          </a:r>
          <a:r>
            <a:rPr lang="de-DE" sz="800" b="1" i="1" kern="1200"/>
            <a:t> </a:t>
          </a:r>
          <a:r>
            <a:rPr lang="de-DE" sz="800" i="1" kern="1200" err="1"/>
            <a:t>referred</a:t>
          </a:r>
          <a:r>
            <a:rPr lang="de-DE" sz="800" i="1" kern="1200"/>
            <a:t> </a:t>
          </a:r>
          <a:r>
            <a:rPr lang="de-DE" sz="800" i="1" kern="1200" err="1"/>
            <a:t>to</a:t>
          </a:r>
          <a:r>
            <a:rPr lang="de-DE" sz="800" i="1" kern="1200"/>
            <a:t> in </a:t>
          </a:r>
          <a:r>
            <a:rPr lang="de-DE" sz="800" i="1" kern="1200" err="1"/>
            <a:t>paragraphs</a:t>
          </a:r>
          <a:r>
            <a:rPr lang="de-DE" sz="800" i="1" kern="1200"/>
            <a:t> 1 and 4</a:t>
          </a:r>
          <a:r>
            <a:rPr lang="de-DE" sz="800" b="0" i="1" kern="1200"/>
            <a:t> </a:t>
          </a:r>
          <a:r>
            <a:rPr lang="de-DE" sz="800" b="0" i="1" kern="1200" err="1"/>
            <a:t>shall</a:t>
          </a:r>
          <a:r>
            <a:rPr lang="de-DE" sz="800" b="0" i="1" kern="1200"/>
            <a:t> </a:t>
          </a:r>
          <a:r>
            <a:rPr lang="de-DE" sz="800" b="1" i="1" kern="1200" err="1"/>
            <a:t>consider</a:t>
          </a:r>
          <a:r>
            <a:rPr lang="de-DE" sz="800" b="1" i="1" kern="1200"/>
            <a:t> </a:t>
          </a:r>
          <a:r>
            <a:rPr lang="de-DE" sz="800" b="1" i="1" kern="1200" err="1"/>
            <a:t>the</a:t>
          </a:r>
          <a:r>
            <a:rPr lang="de-DE" sz="800" b="1" i="1" kern="1200"/>
            <a:t> </a:t>
          </a:r>
          <a:r>
            <a:rPr lang="de-DE" sz="800" b="1" i="1" kern="1200" err="1"/>
            <a:t>need</a:t>
          </a:r>
          <a:r>
            <a:rPr lang="de-DE" sz="800" b="1" i="1" kern="1200"/>
            <a:t> </a:t>
          </a:r>
          <a:r>
            <a:rPr lang="de-DE" sz="800" b="1" i="1" kern="1200" err="1"/>
            <a:t>for</a:t>
          </a:r>
          <a:r>
            <a:rPr lang="de-DE" sz="800" b="1" i="1" kern="1200"/>
            <a:t> </a:t>
          </a:r>
          <a:r>
            <a:rPr lang="de-DE" sz="800" b="1" i="1" kern="1200" err="1"/>
            <a:t>improved</a:t>
          </a:r>
          <a:r>
            <a:rPr lang="de-DE" sz="800" b="1" i="1" kern="1200"/>
            <a:t> </a:t>
          </a:r>
          <a:r>
            <a:rPr lang="de-DE" sz="800" b="1" i="1" kern="1200" err="1"/>
            <a:t>connectivity</a:t>
          </a:r>
          <a:r>
            <a:rPr lang="de-DE" sz="800" i="1" kern="1200"/>
            <a:t> </a:t>
          </a:r>
          <a:r>
            <a:rPr lang="de-DE" sz="800" i="1" kern="1200" err="1"/>
            <a:t>between</a:t>
          </a:r>
          <a:r>
            <a:rPr lang="de-DE" sz="800" i="1" kern="1200"/>
            <a:t> </a:t>
          </a:r>
          <a:r>
            <a:rPr lang="de-DE" sz="800" i="1" kern="1200" err="1"/>
            <a:t>the</a:t>
          </a:r>
          <a:r>
            <a:rPr lang="de-DE" sz="800" i="1" kern="1200"/>
            <a:t> </a:t>
          </a:r>
          <a:r>
            <a:rPr lang="de-DE" sz="800" i="1" kern="1200" err="1"/>
            <a:t>habitat</a:t>
          </a:r>
          <a:r>
            <a:rPr lang="de-DE" sz="800" i="1" kern="1200"/>
            <a:t> </a:t>
          </a:r>
          <a:r>
            <a:rPr lang="de-DE" sz="800" i="1" kern="1200" err="1"/>
            <a:t>types</a:t>
          </a:r>
          <a:r>
            <a:rPr lang="de-DE" sz="800" i="1" kern="1200"/>
            <a:t> </a:t>
          </a:r>
          <a:r>
            <a:rPr lang="de-DE" sz="800" i="1" kern="1200" err="1"/>
            <a:t>listed</a:t>
          </a:r>
          <a:r>
            <a:rPr lang="de-DE" sz="800" i="1" kern="1200"/>
            <a:t> in Annex I and </a:t>
          </a:r>
          <a:r>
            <a:rPr lang="de-DE" sz="800" i="1" kern="1200" err="1"/>
            <a:t>take</a:t>
          </a:r>
          <a:r>
            <a:rPr lang="de-DE" sz="800" i="1" kern="1200"/>
            <a:t> </a:t>
          </a:r>
          <a:r>
            <a:rPr lang="de-DE" sz="800" i="1" kern="1200" err="1"/>
            <a:t>into</a:t>
          </a:r>
          <a:r>
            <a:rPr lang="de-DE" sz="800" i="1" kern="1200"/>
            <a:t> </a:t>
          </a:r>
          <a:r>
            <a:rPr lang="de-DE" sz="800" i="1" kern="1200" err="1"/>
            <a:t>account</a:t>
          </a:r>
          <a:r>
            <a:rPr lang="de-DE" sz="800" i="1" kern="1200"/>
            <a:t> </a:t>
          </a:r>
          <a:r>
            <a:rPr lang="de-DE" sz="800" i="1" kern="1200" err="1"/>
            <a:t>the</a:t>
          </a:r>
          <a:r>
            <a:rPr lang="de-DE" sz="800" i="1" kern="1200"/>
            <a:t> </a:t>
          </a:r>
          <a:r>
            <a:rPr lang="de-DE" sz="800" i="1" kern="1200" err="1"/>
            <a:t>ecological</a:t>
          </a:r>
          <a:r>
            <a:rPr lang="de-DE" sz="800" i="1" kern="1200"/>
            <a:t> </a:t>
          </a:r>
          <a:r>
            <a:rPr lang="de-DE" sz="800" i="1" kern="1200" err="1"/>
            <a:t>requirements</a:t>
          </a:r>
          <a:r>
            <a:rPr lang="de-DE" sz="800" i="1" kern="1200"/>
            <a:t> </a:t>
          </a:r>
          <a:r>
            <a:rPr lang="de-DE" sz="800" i="1" kern="1200" err="1"/>
            <a:t>of</a:t>
          </a:r>
          <a:r>
            <a:rPr lang="de-DE" sz="800" i="1" kern="1200"/>
            <a:t> </a:t>
          </a:r>
          <a:r>
            <a:rPr lang="de-DE" sz="800" i="1" kern="1200" err="1"/>
            <a:t>the</a:t>
          </a:r>
          <a:r>
            <a:rPr lang="de-DE" sz="800" i="1" kern="1200"/>
            <a:t> </a:t>
          </a:r>
          <a:r>
            <a:rPr lang="de-DE" sz="800" i="1" kern="1200" err="1"/>
            <a:t>species</a:t>
          </a:r>
          <a:r>
            <a:rPr lang="de-DE" sz="800" i="1" kern="1200"/>
            <a:t> </a:t>
          </a:r>
          <a:r>
            <a:rPr lang="de-DE" sz="800" i="1" kern="1200" err="1"/>
            <a:t>referred</a:t>
          </a:r>
          <a:r>
            <a:rPr lang="de-DE" sz="800" i="1" kern="1200"/>
            <a:t> </a:t>
          </a:r>
          <a:r>
            <a:rPr lang="de-DE" sz="800" i="1" kern="1200" err="1"/>
            <a:t>to</a:t>
          </a:r>
          <a:r>
            <a:rPr lang="de-DE" sz="800" i="1" kern="1200"/>
            <a:t> in </a:t>
          </a:r>
          <a:r>
            <a:rPr lang="de-DE" sz="800" i="1" kern="1200" err="1"/>
            <a:t>paragraph</a:t>
          </a:r>
          <a:r>
            <a:rPr lang="de-DE" sz="800" i="1" kern="1200"/>
            <a:t> 7 </a:t>
          </a:r>
          <a:r>
            <a:rPr lang="de-DE" sz="800" i="1" kern="1200" err="1"/>
            <a:t>that</a:t>
          </a:r>
          <a:r>
            <a:rPr lang="de-DE" sz="800" i="1" kern="1200"/>
            <a:t> </a:t>
          </a:r>
          <a:r>
            <a:rPr lang="de-DE" sz="800" i="1" kern="1200" err="1"/>
            <a:t>occur</a:t>
          </a:r>
          <a:r>
            <a:rPr lang="de-DE" sz="800" i="1" kern="1200"/>
            <a:t> in </a:t>
          </a:r>
          <a:r>
            <a:rPr lang="de-DE" sz="800" i="1" kern="1200" err="1"/>
            <a:t>those</a:t>
          </a:r>
          <a:r>
            <a:rPr lang="de-DE" sz="800" i="1" kern="1200"/>
            <a:t> </a:t>
          </a:r>
          <a:r>
            <a:rPr lang="de-DE" sz="800" i="1" kern="1200" err="1"/>
            <a:t>habitat</a:t>
          </a:r>
          <a:r>
            <a:rPr lang="de-DE" sz="800" i="1" kern="1200"/>
            <a:t> </a:t>
          </a:r>
          <a:r>
            <a:rPr lang="de-DE" sz="800" i="1" kern="1200" err="1"/>
            <a:t>types</a:t>
          </a:r>
          <a:r>
            <a:rPr lang="de-DE" sz="800" i="1" kern="1200"/>
            <a:t>.“</a:t>
          </a:r>
          <a:endParaRPr lang="en-US" sz="800" i="1" kern="1200"/>
        </a:p>
      </dsp:txBody>
      <dsp:txXfrm>
        <a:off x="5015753" y="587407"/>
        <a:ext cx="2198902" cy="24499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ABF2A-6068-4BCA-A64B-91208A5B89BC}">
      <dsp:nvSpPr>
        <dsp:cNvPr id="0" name=""/>
        <dsp:cNvSpPr/>
      </dsp:nvSpPr>
      <dsp:spPr>
        <a:xfrm>
          <a:off x="2255" y="127298"/>
          <a:ext cx="2198902" cy="259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6576" rIns="64008" bIns="36576" numCol="1" spcCol="1270" anchor="ctr" anchorCtr="0">
          <a:noAutofit/>
        </a:bodyPr>
        <a:lstStyle/>
        <a:p>
          <a:pPr marL="0" lvl="0" indent="0" algn="ctr" defTabSz="400050" rtl="0">
            <a:lnSpc>
              <a:spcPct val="100000"/>
            </a:lnSpc>
            <a:spcBef>
              <a:spcPct val="0"/>
            </a:spcBef>
            <a:spcAft>
              <a:spcPct val="35000"/>
            </a:spcAft>
            <a:buNone/>
          </a:pPr>
          <a:r>
            <a:rPr lang="en-US" sz="900" b="1" kern="1200">
              <a:latin typeface="Arial"/>
              <a:ea typeface="Calibri"/>
              <a:cs typeface="Arial"/>
            </a:rPr>
            <a:t>CIPRA International</a:t>
          </a:r>
        </a:p>
      </dsp:txBody>
      <dsp:txXfrm>
        <a:off x="2255" y="127298"/>
        <a:ext cx="2198902" cy="259200"/>
      </dsp:txXfrm>
    </dsp:sp>
    <dsp:sp modelId="{C7899AA3-5F7B-4897-BDD8-9B5DEA3794D1}">
      <dsp:nvSpPr>
        <dsp:cNvPr id="0" name=""/>
        <dsp:cNvSpPr/>
      </dsp:nvSpPr>
      <dsp:spPr>
        <a:xfrm>
          <a:off x="2255" y="386498"/>
          <a:ext cx="2198902" cy="279938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006" tIns="48006" rIns="64008" bIns="72009" numCol="1" spcCol="1270" anchor="t" anchorCtr="0">
          <a:noAutofit/>
        </a:bodyPr>
        <a:lstStyle/>
        <a:p>
          <a:pPr marL="57150" lvl="1" indent="-57150" algn="ctr" defTabSz="400050">
            <a:lnSpc>
              <a:spcPct val="100000"/>
            </a:lnSpc>
            <a:spcBef>
              <a:spcPct val="0"/>
            </a:spcBef>
            <a:spcAft>
              <a:spcPct val="15000"/>
            </a:spcAft>
            <a:buChar char="•"/>
          </a:pPr>
          <a:r>
            <a:rPr lang="en-US" sz="900" b="0" kern="1200">
              <a:latin typeface="Arial"/>
              <a:ea typeface="Calibri"/>
              <a:cs typeface="Arial"/>
            </a:rPr>
            <a:t>A</a:t>
          </a:r>
          <a:r>
            <a:rPr lang="en-US" sz="900" kern="1200"/>
            <a:t> Network for Nature. Because of global warming, in the northern hemisphere of the earth vegetation areas shift horizontally as well as between valleys and mountains. In order for animals and plants to react to this change and be able to find new sites to survive, protected areas as well as </a:t>
          </a:r>
          <a:r>
            <a:rPr lang="en-US" sz="900" kern="1200">
              <a:latin typeface="Arial" panose="020B0604020202020204"/>
            </a:rPr>
            <a:t>non-protected </a:t>
          </a:r>
          <a:r>
            <a:rPr lang="en-US" sz="900" kern="1200"/>
            <a:t>shelters must maintain a variety of species, and ecological corridors must be set</a:t>
          </a:r>
          <a:r>
            <a:rPr lang="en-US" sz="900" kern="1200">
              <a:latin typeface="Arial" panose="020B0604020202020204"/>
            </a:rPr>
            <a:t> </a:t>
          </a:r>
          <a:r>
            <a:rPr lang="en-US" sz="900" kern="1200"/>
            <a:t>up between them, in order to facilitate migrations.</a:t>
          </a:r>
        </a:p>
      </dsp:txBody>
      <dsp:txXfrm>
        <a:off x="2255" y="386498"/>
        <a:ext cx="2198902" cy="2799385"/>
      </dsp:txXfrm>
    </dsp:sp>
    <dsp:sp modelId="{EA443E62-247B-4B41-8726-9BEFD6FCF8FC}">
      <dsp:nvSpPr>
        <dsp:cNvPr id="0" name=""/>
        <dsp:cNvSpPr/>
      </dsp:nvSpPr>
      <dsp:spPr>
        <a:xfrm>
          <a:off x="2509004" y="127298"/>
          <a:ext cx="2198902" cy="259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6576" rIns="64008" bIns="36576" numCol="1" spcCol="1270" anchor="ctr" anchorCtr="0">
          <a:noAutofit/>
        </a:bodyPr>
        <a:lstStyle/>
        <a:p>
          <a:pPr marL="0" lvl="0" indent="0" algn="ctr" defTabSz="400050" rtl="0">
            <a:lnSpc>
              <a:spcPct val="100000"/>
            </a:lnSpc>
            <a:spcBef>
              <a:spcPct val="0"/>
            </a:spcBef>
            <a:spcAft>
              <a:spcPct val="35000"/>
            </a:spcAft>
            <a:buNone/>
          </a:pPr>
          <a:r>
            <a:rPr lang="en-US" sz="900" b="1" kern="1200">
              <a:solidFill>
                <a:schemeClr val="bg1"/>
              </a:solidFill>
              <a:latin typeface="+mn-lt"/>
              <a:ea typeface="Calibri"/>
              <a:cs typeface="Arial"/>
            </a:rPr>
            <a:t>Alpine Convention</a:t>
          </a:r>
          <a:endParaRPr lang="en-US" sz="900" b="1" kern="1200">
            <a:solidFill>
              <a:schemeClr val="bg1"/>
            </a:solidFill>
            <a:latin typeface="Arial"/>
            <a:ea typeface="Calibri"/>
            <a:cs typeface="Arial"/>
          </a:endParaRPr>
        </a:p>
      </dsp:txBody>
      <dsp:txXfrm>
        <a:off x="2509004" y="127298"/>
        <a:ext cx="2198902" cy="259200"/>
      </dsp:txXfrm>
    </dsp:sp>
    <dsp:sp modelId="{58963FB4-A589-4BD3-B588-C2E117CC73B3}">
      <dsp:nvSpPr>
        <dsp:cNvPr id="0" name=""/>
        <dsp:cNvSpPr/>
      </dsp:nvSpPr>
      <dsp:spPr>
        <a:xfrm>
          <a:off x="2509004" y="386498"/>
          <a:ext cx="2198902" cy="279938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006" tIns="48006" rIns="64008" bIns="72009" numCol="1" spcCol="1270" anchor="t" anchorCtr="0">
          <a:noAutofit/>
        </a:bodyPr>
        <a:lstStyle/>
        <a:p>
          <a:pPr marL="57150" lvl="1" indent="-57150" algn="ctr" defTabSz="400050" rtl="0">
            <a:lnSpc>
              <a:spcPct val="90000"/>
            </a:lnSpc>
            <a:spcBef>
              <a:spcPct val="0"/>
            </a:spcBef>
            <a:spcAft>
              <a:spcPct val="15000"/>
            </a:spcAft>
            <a:buChar char="•"/>
          </a:pPr>
          <a:r>
            <a:rPr lang="en-US" sz="900" b="0" i="0" kern="1200">
              <a:latin typeface="Arial"/>
              <a:ea typeface="Calibri"/>
              <a:cs typeface="Arial"/>
            </a:rPr>
            <a:t>"In</a:t>
          </a:r>
          <a:r>
            <a:rPr lang="en-US" sz="900" i="0" kern="1200"/>
            <a:t> order to increase ecosystem resilience and to avoid species extinction, it is crucial to provide </a:t>
          </a:r>
          <a:r>
            <a:rPr lang="en-US" sz="900" kern="1200">
              <a:latin typeface="Arial" panose="020B0604020202020204"/>
            </a:rPr>
            <a:t>plant </a:t>
          </a:r>
          <a:r>
            <a:rPr lang="en-US" sz="900" kern="1200"/>
            <a:t>and</a:t>
          </a:r>
          <a:r>
            <a:rPr lang="en-US" sz="900" i="0" kern="1200"/>
            <a:t> animal species with sufficient space and favorable conditions to shift their areas of occurrence. As natural colonization by species is the result of dispersal movements of individuals from a</a:t>
          </a:r>
          <a:r>
            <a:rPr lang="en-US" sz="900" kern="1200"/>
            <a:t> </a:t>
          </a:r>
          <a:r>
            <a:rPr lang="en-US" sz="900" i="0" kern="1200"/>
            <a:t>neighboring population, such a process could be promoted by providing habitat and habitat</a:t>
          </a:r>
          <a:r>
            <a:rPr lang="en-US" sz="900" kern="1200"/>
            <a:t> </a:t>
          </a:r>
          <a:r>
            <a:rPr lang="en-US" sz="900" i="0" kern="1200"/>
            <a:t>connectivity.</a:t>
          </a:r>
          <a:r>
            <a:rPr lang="en-US" sz="900" i="1" kern="1200">
              <a:latin typeface="+mn-lt"/>
              <a:ea typeface="Calibri"/>
            </a:rPr>
            <a:t>”</a:t>
          </a:r>
          <a:endParaRPr lang="en-US" sz="900" b="1" kern="1200">
            <a:latin typeface="+mn-lt"/>
            <a:ea typeface="Calibri"/>
            <a:cs typeface="Arial"/>
          </a:endParaRPr>
        </a:p>
        <a:p>
          <a:pPr marL="57150" lvl="1" indent="-57150" algn="ctr" defTabSz="400050" rtl="0">
            <a:lnSpc>
              <a:spcPct val="90000"/>
            </a:lnSpc>
            <a:spcBef>
              <a:spcPct val="0"/>
            </a:spcBef>
            <a:spcAft>
              <a:spcPct val="15000"/>
            </a:spcAft>
            <a:buChar char="•"/>
          </a:pPr>
          <a:r>
            <a:rPr lang="en-US" sz="900" b="0" i="0" kern="1200"/>
            <a:t>The pan-alpine ecological network aims to interlink existing protected areas - as main areas for</a:t>
          </a:r>
          <a:r>
            <a:rPr lang="en-US" sz="900" b="0" i="0" kern="1200">
              <a:latin typeface="Arial"/>
              <a:ea typeface="Calibri"/>
              <a:cs typeface="Arial"/>
            </a:rPr>
            <a:t> </a:t>
          </a:r>
          <a:r>
            <a:rPr lang="en-US" sz="900" b="0" i="0" kern="1200"/>
            <a:t>species conservation - and to improve the permeability of the landscape matrix, by creating natural</a:t>
          </a:r>
          <a:r>
            <a:rPr lang="en-US" sz="900" kern="1200">
              <a:latin typeface="Arial" panose="020B0604020202020204"/>
            </a:rPr>
            <a:t> </a:t>
          </a:r>
          <a:r>
            <a:rPr lang="en-US" sz="900" b="0" i="0" kern="1200"/>
            <a:t>elements in a landscape in the form of corridors or stepping stones. As these measures enhance </a:t>
          </a:r>
          <a:r>
            <a:rPr lang="en-US" sz="900" b="0" i="0" kern="1200">
              <a:latin typeface="Arial" panose="020B0604020202020204"/>
            </a:rPr>
            <a:t>the colonizing </a:t>
          </a:r>
          <a:r>
            <a:rPr lang="en-US" sz="900" b="0" i="0" kern="1200"/>
            <a:t>capacity of alpine species, which are sensitive to climate change, they are key element to</a:t>
          </a:r>
          <a:r>
            <a:rPr lang="en-US" sz="900" b="0" i="0" kern="1200">
              <a:latin typeface="Arial"/>
              <a:ea typeface="Calibri"/>
              <a:cs typeface="Arial"/>
            </a:rPr>
            <a:t> </a:t>
          </a:r>
          <a:r>
            <a:rPr lang="en-US" sz="900" b="0" i="0" kern="1200"/>
            <a:t>climate change adaptation.</a:t>
          </a:r>
          <a:endParaRPr lang="en-US" sz="900" b="0" i="1" kern="1200">
            <a:latin typeface="+mn-lt"/>
            <a:ea typeface="Calibri"/>
            <a:cs typeface="+mn-lt"/>
          </a:endParaRPr>
        </a:p>
      </dsp:txBody>
      <dsp:txXfrm>
        <a:off x="2509004" y="386498"/>
        <a:ext cx="2198902" cy="2799385"/>
      </dsp:txXfrm>
    </dsp:sp>
    <dsp:sp modelId="{43765423-8896-4A26-A3D8-A6133EDD02C5}">
      <dsp:nvSpPr>
        <dsp:cNvPr id="0" name=""/>
        <dsp:cNvSpPr/>
      </dsp:nvSpPr>
      <dsp:spPr>
        <a:xfrm>
          <a:off x="5015753" y="127298"/>
          <a:ext cx="2198902" cy="259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6576" rIns="64008" bIns="36576" numCol="1" spcCol="1270" anchor="ctr" anchorCtr="0">
          <a:noAutofit/>
        </a:bodyPr>
        <a:lstStyle/>
        <a:p>
          <a:pPr marL="0" lvl="0" indent="0" algn="ctr" defTabSz="400050" rtl="0">
            <a:lnSpc>
              <a:spcPct val="90000"/>
            </a:lnSpc>
            <a:spcBef>
              <a:spcPct val="0"/>
            </a:spcBef>
            <a:spcAft>
              <a:spcPct val="35000"/>
            </a:spcAft>
            <a:buNone/>
          </a:pPr>
          <a:r>
            <a:rPr lang="en-US" sz="900" b="1" kern="1200">
              <a:latin typeface="+mn-lt"/>
            </a:rPr>
            <a:t>EUSALP</a:t>
          </a:r>
          <a:r>
            <a:rPr lang="en-US" sz="900" b="1" kern="1200">
              <a:latin typeface="+mn-lt"/>
              <a:ea typeface="+mn-lt"/>
              <a:cs typeface="+mn-lt"/>
            </a:rPr>
            <a:t> AG 7</a:t>
          </a:r>
          <a:endParaRPr lang="en-US" sz="900" b="1" kern="1200">
            <a:latin typeface="+mn-lt"/>
            <a:ea typeface="Calibri"/>
            <a:cs typeface="Calibri"/>
          </a:endParaRPr>
        </a:p>
      </dsp:txBody>
      <dsp:txXfrm>
        <a:off x="5015753" y="127298"/>
        <a:ext cx="2198902" cy="259200"/>
      </dsp:txXfrm>
    </dsp:sp>
    <dsp:sp modelId="{85C81436-7008-48F7-84CD-71535B51C957}">
      <dsp:nvSpPr>
        <dsp:cNvPr id="0" name=""/>
        <dsp:cNvSpPr/>
      </dsp:nvSpPr>
      <dsp:spPr>
        <a:xfrm>
          <a:off x="5015753" y="386498"/>
          <a:ext cx="2198902" cy="279938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006" tIns="48006" rIns="64008" bIns="72009" numCol="1" spcCol="1270" anchor="t" anchorCtr="0">
          <a:noAutofit/>
        </a:bodyPr>
        <a:lstStyle/>
        <a:p>
          <a:pPr marL="57150" lvl="1" indent="-57150" algn="ctr" defTabSz="400050" rtl="0">
            <a:lnSpc>
              <a:spcPct val="90000"/>
            </a:lnSpc>
            <a:spcBef>
              <a:spcPct val="0"/>
            </a:spcBef>
            <a:spcAft>
              <a:spcPct val="15000"/>
            </a:spcAft>
            <a:buNone/>
          </a:pPr>
          <a:r>
            <a:rPr lang="en-US" sz="900" i="1" kern="1200">
              <a:latin typeface="Arial" panose="020B0604020202020204"/>
            </a:rPr>
            <a:t>“</a:t>
          </a:r>
          <a:r>
            <a:rPr lang="en-US" sz="900" i="0" kern="1200"/>
            <a:t>The AG 7 provides the framework for developing a strategically planned network of natural and semi-natural areas, including features in rural and urban areas which together – functionally interconnected – ensure diverse advantages for nature, as well as social benefits and economic prosperity for humans</a:t>
          </a:r>
          <a:r>
            <a:rPr lang="en-US" sz="900" i="1" kern="1200">
              <a:latin typeface="Arial" panose="020B0604020202020204"/>
            </a:rPr>
            <a:t>.”</a:t>
          </a:r>
          <a:endParaRPr lang="en-US" sz="900" i="1" kern="1200"/>
        </a:p>
        <a:p>
          <a:pPr marL="57150" lvl="1" indent="-57150" algn="ctr" defTabSz="400050">
            <a:lnSpc>
              <a:spcPct val="90000"/>
            </a:lnSpc>
            <a:spcBef>
              <a:spcPct val="0"/>
            </a:spcBef>
            <a:spcAft>
              <a:spcPct val="15000"/>
            </a:spcAft>
            <a:buNone/>
          </a:pPr>
          <a:endParaRPr lang="en-US" sz="900" i="1" kern="1200"/>
        </a:p>
        <a:p>
          <a:pPr marL="57150" lvl="1" indent="-57150" algn="ctr" defTabSz="400050" rtl="0">
            <a:lnSpc>
              <a:spcPct val="90000"/>
            </a:lnSpc>
            <a:spcBef>
              <a:spcPct val="0"/>
            </a:spcBef>
            <a:spcAft>
              <a:spcPct val="15000"/>
            </a:spcAft>
            <a:buNone/>
          </a:pPr>
          <a:r>
            <a:rPr lang="de-DE" sz="900" i="0" kern="1200" err="1">
              <a:latin typeface="Arial" panose="020B0604020202020204"/>
            </a:rPr>
            <a:t>One</a:t>
          </a:r>
          <a:r>
            <a:rPr lang="de-DE" sz="900" i="0" kern="1200">
              <a:latin typeface="Arial" panose="020B0604020202020204"/>
            </a:rPr>
            <a:t> </a:t>
          </a:r>
          <a:r>
            <a:rPr lang="de-DE" sz="900" i="0" kern="1200" err="1">
              <a:latin typeface="Arial" panose="020B0604020202020204"/>
            </a:rPr>
            <a:t>objective</a:t>
          </a:r>
          <a:r>
            <a:rPr lang="de-DE" sz="900" i="0" kern="1200">
              <a:latin typeface="Arial" panose="020B0604020202020204"/>
            </a:rPr>
            <a:t> </a:t>
          </a:r>
          <a:r>
            <a:rPr lang="de-DE" sz="900" i="0" kern="1200" err="1">
              <a:latin typeface="Arial" panose="020B0604020202020204"/>
            </a:rPr>
            <a:t>is</a:t>
          </a:r>
          <a:r>
            <a:rPr lang="de-DE" sz="900" i="0" kern="1200">
              <a:latin typeface="Arial" panose="020B0604020202020204"/>
            </a:rPr>
            <a:t> </a:t>
          </a:r>
          <a:r>
            <a:rPr lang="de-DE" sz="900" i="0" kern="1200" err="1">
              <a:latin typeface="Arial" panose="020B0604020202020204"/>
            </a:rPr>
            <a:t>to</a:t>
          </a:r>
          <a:r>
            <a:rPr lang="de-DE" sz="900" b="1" i="0" kern="1200"/>
            <a:t> </a:t>
          </a:r>
          <a:r>
            <a:rPr lang="de-DE" sz="900" b="1" i="0" kern="1200" err="1"/>
            <a:t>allow</a:t>
          </a:r>
          <a:r>
            <a:rPr lang="de-DE" sz="900" b="1" i="0" kern="1200"/>
            <a:t> the benefits of ecological connectivity to emerge</a:t>
          </a:r>
          <a:r>
            <a:rPr lang="de-DE" sz="900" i="0" kern="1200"/>
            <a:t> at ecosystem and societal dimensions, enhancing resilience to threats such as climate change. </a:t>
          </a:r>
          <a:endParaRPr lang="en-US" sz="900" i="1" kern="1200"/>
        </a:p>
      </dsp:txBody>
      <dsp:txXfrm>
        <a:off x="5015753" y="386498"/>
        <a:ext cx="2198902" cy="279938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6/7/layout/BasicTimeline">
  <dgm:title val="Basic Timeline"/>
  <dgm:desc val="Use to show a list of events in chronological order. The rounded rectangular shape contains the description while the date is shown below on the time line. It's the perfect SmartArt for displaying large amount of text with a medium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FollowNode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16"/>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L2TextContainerWrapper" refType="w"/>
                <dgm:constr type="h" for="ch" forName="L2TextContainerWrapper" refType="h" fact="0.31"/>
                <dgm:constr type="b" for="ch" forName="L2TextContainerWrapper" refType="h" fact="0.31"/>
                <dgm:constr type="w" for="ch" forName="ConnectLine"/>
                <dgm:constr type="l" for="ch" forName="ConnectLine" refType="w" fact="0.5"/>
                <dgm:constr type="h" for="ch" forName="ConnectLine" refType="h" fact="0.19"/>
                <dgm:constr type="t" for="ch" forName="ConnectLine" refType="h" fact="0.31"/>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8"/>
                <dgm:constr type="l" for="ch" forName="L1TextContainer" refType="w" fact="0.06"/>
                <dgm:constr type="t" for="ch" forName="L1TextContainer" refType="h" fact="0.35"/>
                <dgm:constr type="h" for="ch" forName="L1TextContainer" refType="h" fact="0.113"/>
                <dgm:constr type="w" for="ch" forName="L2TextContainerWrapper" refType="w"/>
                <dgm:constr type="h" for="ch" forName="L2TextContainerWrapper" refType="h" fact="0.31"/>
                <dgm:constr type="t" for="ch" forName="L2TextContainerWrapper" refType="h" fact="0.69"/>
                <dgm:constr type="w" for="ch" forName="ConnectLine"/>
                <dgm:constr type="l" for="ch" forName="ConnectLine" refType="w" fact="0.5"/>
                <dgm:constr type="h" for="ch" forName="ConnectLine" refType="h" fact="0.19"/>
                <dgm:constr type="t" for="ch" forName="ConnectLine" refType="h" fact="0.5"/>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55"/>
                  <dgm:constr type="b" for="ch" forName="L2TextContainer" refType="h"/>
                  <dgm:constr type="h" for="ch" forName="FlexibleEmptyPlaceHolder" refType="h" fact="0.45"/>
                </dgm:constrLst>
              </dgm:if>
              <dgm:else name="CaseForPlacingL2TextContaineBelowDivider">
                <dgm:constrLst>
                  <dgm:constr type="h" for="ch" forName="L2TextContainer" refType="h" fact="0.55"/>
                  <dgm:constr type="h" for="ch" forName="FlexibleEmptyPlaceHolder" refType="h" fact="0.45"/>
                  <dgm:constr type="b" for="ch" forName="FlexibleEmptyPlaceHolder" refType="h"/>
                </dgm:constrLst>
              </dgm:else>
            </dgm:choose>
            <dgm:layoutNode name="L2TextContainer" styleLbl="bgAcc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primFontSz" fact="0.7"/>
                <dgm:constr type="rMarg" refType="primFontSz" fact="0.7"/>
                <dgm:constr type="tMarg" refType="primFontSz" fact="0.7"/>
                <dgm:constr type="bMarg" refType="primFontSz" fact="0.7"/>
              </dgm:constrLst>
              <dgm:ruleLst>
                <dgm:rule type="primFontSz" val="12" fact="NaN" max="NaN"/>
                <dgm:rule type="secFontSz" val="10" fact="NaN" max="NaN"/>
                <dgm:rule type="h" val="INF"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orPoint" styleLbl="alignNode1" moveWith="L2TextContainer">
            <dgm:alg type="sp"/>
            <dgm:shape xmlns:r="http://schemas.openxmlformats.org/officeDocument/2006/relationships" type="ellipse" r:blip="" zOrderOff="1">
              <dgm:adj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E9D581E-2098-7A45-AE86-0DE8419B85F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CEC93C6-4AE6-654B-8B24-DF3FDE0B8E1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AA67BCA-3074-4B4F-B978-C0ED3C9D748A}" type="datetime3">
              <a:rPr lang="en-US" smtClean="0"/>
              <a:t>19 November 2025</a:t>
            </a:fld>
            <a:endParaRPr lang="en-US"/>
          </a:p>
        </p:txBody>
      </p:sp>
      <p:sp>
        <p:nvSpPr>
          <p:cNvPr id="4" name="Footer Placeholder 3">
            <a:extLst>
              <a:ext uri="{FF2B5EF4-FFF2-40B4-BE49-F238E27FC236}">
                <a16:creationId xmlns:a16="http://schemas.microsoft.com/office/drawing/2014/main" id="{0B16AC02-432B-944D-8E57-98A37360049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C3330DC-4D6C-A240-BDCA-C505803E4DA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2F04E08-E134-8E4E-8221-155F3C6F730E}" type="slidenum">
              <a:rPr lang="en-US" smtClean="0"/>
              <a:t>‹#›</a:t>
            </a:fld>
            <a:endParaRPr lang="en-US"/>
          </a:p>
        </p:txBody>
      </p:sp>
    </p:spTree>
    <p:extLst>
      <p:ext uri="{BB962C8B-B14F-4D97-AF65-F5344CB8AC3E}">
        <p14:creationId xmlns:p14="http://schemas.microsoft.com/office/powerpoint/2010/main" val="411112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D4C4C3-06FB-4E42-AC15-6DBA9ABA58F5}" type="datetime3">
              <a:rPr lang="en-US" smtClean="0"/>
              <a:t>19 November 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ADBD6A-F5B4-4542-9FEF-E84347988E5C}" type="slidenum">
              <a:rPr lang="en-US" smtClean="0"/>
              <a:t>‹#›</a:t>
            </a:fld>
            <a:endParaRPr lang="en-US"/>
          </a:p>
        </p:txBody>
      </p:sp>
    </p:spTree>
    <p:extLst>
      <p:ext uri="{BB962C8B-B14F-4D97-AF65-F5344CB8AC3E}">
        <p14:creationId xmlns:p14="http://schemas.microsoft.com/office/powerpoint/2010/main" val="203809985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5ADBD6A-F5B4-4542-9FEF-E84347988E5C}" type="slidenum">
              <a:rPr lang="en-US" smtClean="0"/>
              <a:t>1</a:t>
            </a:fld>
            <a:endParaRPr lang="en-US"/>
          </a:p>
        </p:txBody>
      </p:sp>
    </p:spTree>
    <p:extLst>
      <p:ext uri="{BB962C8B-B14F-4D97-AF65-F5344CB8AC3E}">
        <p14:creationId xmlns:p14="http://schemas.microsoft.com/office/powerpoint/2010/main" val="2493745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0F283-816E-CEEF-A0B3-871B044F51E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B5AFB-90B1-8284-5B0E-0AE0F324871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99ABC15-721F-A66C-08A3-59CC098E5A72}"/>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D83F4788-DE1D-E031-EACF-A70CADCF3BBE}"/>
              </a:ext>
            </a:extLst>
          </p:cNvPr>
          <p:cNvSpPr>
            <a:spLocks noGrp="1"/>
          </p:cNvSpPr>
          <p:nvPr>
            <p:ph type="sldNum" sz="quarter" idx="5"/>
          </p:nvPr>
        </p:nvSpPr>
        <p:spPr/>
        <p:txBody>
          <a:bodyPr/>
          <a:lstStyle/>
          <a:p>
            <a:fld id="{E5ADBD6A-F5B4-4542-9FEF-E84347988E5C}" type="slidenum">
              <a:rPr lang="en-US" smtClean="0"/>
              <a:t>32</a:t>
            </a:fld>
            <a:endParaRPr lang="en-US"/>
          </a:p>
        </p:txBody>
      </p:sp>
    </p:spTree>
    <p:extLst>
      <p:ext uri="{BB962C8B-B14F-4D97-AF65-F5344CB8AC3E}">
        <p14:creationId xmlns:p14="http://schemas.microsoft.com/office/powerpoint/2010/main" val="2839153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a:t>The border between France and Italy is relatively coherent, but presents inconsistencies between core areas in France and permeable areas in Italy. This is particular evident between the French core area corresponding to the Natural Regional Park of </a:t>
            </a:r>
            <a:r>
              <a:rPr lang="en-US" err="1"/>
              <a:t>Queyras</a:t>
            </a:r>
            <a:r>
              <a:rPr lang="en-US"/>
              <a:t>, and the </a:t>
            </a:r>
            <a:r>
              <a:rPr lang="en-US" err="1"/>
              <a:t>Varaita</a:t>
            </a:r>
            <a:r>
              <a:rPr lang="en-US"/>
              <a:t> Valley, defined as permeable area in the Piedmont region. Also between the National Parc Vanoise (FR) and the Italian Susa valley a harmonization of EC concepts would be needed.</a:t>
            </a:r>
          </a:p>
          <a:p>
            <a:pPr algn="just"/>
            <a:r>
              <a:rPr lang="en-US"/>
              <a:t>The first problem in the network </a:t>
            </a:r>
            <a:r>
              <a:rPr lang="en-US" err="1"/>
              <a:t>coherencey</a:t>
            </a:r>
            <a:r>
              <a:rPr lang="en-US"/>
              <a:t> between France and Switzerland arises between the Provence-Alpes-Côte d'Azur region, where the presence of agricultural areas are interpreted as problematic for connectivity, while on the side of Switzerland, in in the south of Geneve they are classified as “permeable landscape”. In addition, a great part of the border between Auvergne Rhône-Alpes and Switzerland has </a:t>
            </a:r>
            <a:r>
              <a:rPr lang="en-US" err="1"/>
              <a:t>inconcistencies</a:t>
            </a:r>
            <a:r>
              <a:rPr lang="en-US"/>
              <a:t> in the definition of core areas and permeable areas. Cross-border corridors are present and coherent among nations.</a:t>
            </a:r>
            <a:endParaRPr lang="en-US">
              <a:ea typeface="Calibri"/>
              <a:cs typeface="Calibri"/>
            </a:endParaRPr>
          </a:p>
          <a:p>
            <a:pPr algn="just"/>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E5ADBD6A-F5B4-4542-9FEF-E84347988E5C}" type="slidenum">
              <a:rPr lang="en-US" smtClean="0"/>
              <a:t>35</a:t>
            </a:fld>
            <a:endParaRPr lang="en-US"/>
          </a:p>
        </p:txBody>
      </p:sp>
    </p:spTree>
    <p:extLst>
      <p:ext uri="{BB962C8B-B14F-4D97-AF65-F5344CB8AC3E}">
        <p14:creationId xmlns:p14="http://schemas.microsoft.com/office/powerpoint/2010/main" val="1508880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pan European biological and landscape diversity strategy (PEBDLS)18 was developed </a:t>
            </a:r>
          </a:p>
          <a:p>
            <a:r>
              <a:rPr lang="en-US"/>
              <a:t>under the auspices of the Council of Europe in order to achieve the effective implementation </a:t>
            </a:r>
            <a:endParaRPr lang="en-US">
              <a:ea typeface="Calibri"/>
              <a:cs typeface="Calibri"/>
            </a:endParaRPr>
          </a:p>
          <a:p>
            <a:r>
              <a:rPr lang="en-US"/>
              <a:t>of the convention of biological diversity (CBD) at the European level. A key element of </a:t>
            </a:r>
            <a:endParaRPr lang="en-US">
              <a:ea typeface="Calibri"/>
              <a:cs typeface="Calibri"/>
            </a:endParaRPr>
          </a:p>
          <a:p>
            <a:r>
              <a:rPr lang="en-US"/>
              <a:t>PEBLDS has been the development of the Pan European Ecological Network (PEEN) as a </a:t>
            </a:r>
            <a:endParaRPr lang="en-US">
              <a:ea typeface="Calibri"/>
              <a:cs typeface="Calibri"/>
            </a:endParaRPr>
          </a:p>
          <a:p>
            <a:r>
              <a:rPr lang="en-US"/>
              <a:t>guiding vision for coherence in biodiversity conservation. PEEN has been developed in three </a:t>
            </a:r>
            <a:endParaRPr lang="en-US">
              <a:ea typeface="Calibri"/>
              <a:cs typeface="Calibri"/>
            </a:endParaRPr>
          </a:p>
          <a:p>
            <a:r>
              <a:rPr lang="en-US"/>
              <a:t>subprojects: Central and Eastern Europe, completed in 2002; South-eastern Europe, </a:t>
            </a:r>
            <a:endParaRPr lang="en-US">
              <a:ea typeface="Calibri"/>
              <a:cs typeface="Calibri"/>
            </a:endParaRPr>
          </a:p>
          <a:p>
            <a:r>
              <a:rPr lang="en-US"/>
              <a:t>completed in 2006; and Western Europe, also completed in 2006. The methodology of the </a:t>
            </a:r>
            <a:endParaRPr lang="en-US">
              <a:ea typeface="Calibri"/>
              <a:cs typeface="Calibri"/>
            </a:endParaRPr>
          </a:p>
          <a:p>
            <a:r>
              <a:rPr lang="en-US"/>
              <a:t>development of the three maps has been broadly comparable but data availability, </a:t>
            </a:r>
            <a:endParaRPr lang="en-US">
              <a:ea typeface="Calibri"/>
              <a:cs typeface="Calibri"/>
            </a:endParaRPr>
          </a:p>
          <a:p>
            <a:r>
              <a:rPr lang="en-US"/>
              <a:t>differences in national databases, technical developments and geographical differences </a:t>
            </a:r>
            <a:endParaRPr lang="en-US">
              <a:ea typeface="Calibri"/>
              <a:cs typeface="Calibri"/>
            </a:endParaRPr>
          </a:p>
          <a:p>
            <a:r>
              <a:rPr lang="en-US"/>
              <a:t>caused variations in the detailed approach.</a:t>
            </a:r>
            <a:endParaRPr lang="en-US">
              <a:ea typeface="Calibri"/>
              <a:cs typeface="Calibri"/>
            </a:endParaRPr>
          </a:p>
        </p:txBody>
      </p:sp>
      <p:sp>
        <p:nvSpPr>
          <p:cNvPr id="4" name="Slide Number Placeholder 3"/>
          <p:cNvSpPr>
            <a:spLocks noGrp="1"/>
          </p:cNvSpPr>
          <p:nvPr>
            <p:ph type="sldNum" sz="quarter" idx="5"/>
          </p:nvPr>
        </p:nvSpPr>
        <p:spPr/>
        <p:txBody>
          <a:bodyPr/>
          <a:lstStyle/>
          <a:p>
            <a:fld id="{E5ADBD6A-F5B4-4542-9FEF-E84347988E5C}" type="slidenum">
              <a:rPr lang="en-US" smtClean="0"/>
              <a:t>38</a:t>
            </a:fld>
            <a:endParaRPr lang="en-US"/>
          </a:p>
        </p:txBody>
      </p:sp>
    </p:spTree>
    <p:extLst>
      <p:ext uri="{BB962C8B-B14F-4D97-AF65-F5344CB8AC3E}">
        <p14:creationId xmlns:p14="http://schemas.microsoft.com/office/powerpoint/2010/main" val="3582195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The next chapter offers an insight into tools existing to </a:t>
            </a:r>
            <a:r>
              <a:rPr lang="en-US" err="1">
                <a:ea typeface="Calibri"/>
                <a:cs typeface="Calibri"/>
              </a:rPr>
              <a:t>analyse</a:t>
            </a:r>
            <a:r>
              <a:rPr lang="en-US">
                <a:ea typeface="Calibri"/>
                <a:cs typeface="Calibri"/>
              </a:rPr>
              <a:t> ecological networks and overview of approaches and gives insight into what data needs to be considered</a:t>
            </a:r>
          </a:p>
        </p:txBody>
      </p:sp>
      <p:sp>
        <p:nvSpPr>
          <p:cNvPr id="4" name="Slide Number Placeholder 3"/>
          <p:cNvSpPr>
            <a:spLocks noGrp="1"/>
          </p:cNvSpPr>
          <p:nvPr>
            <p:ph type="sldNum" sz="quarter" idx="5"/>
          </p:nvPr>
        </p:nvSpPr>
        <p:spPr/>
        <p:txBody>
          <a:bodyPr/>
          <a:lstStyle/>
          <a:p>
            <a:fld id="{E5ADBD6A-F5B4-4542-9FEF-E84347988E5C}" type="slidenum">
              <a:rPr lang="en-US" smtClean="0"/>
              <a:t>43</a:t>
            </a:fld>
            <a:endParaRPr lang="en-US"/>
          </a:p>
        </p:txBody>
      </p:sp>
    </p:spTree>
    <p:extLst>
      <p:ext uri="{BB962C8B-B14F-4D97-AF65-F5344CB8AC3E}">
        <p14:creationId xmlns:p14="http://schemas.microsoft.com/office/powerpoint/2010/main" val="1582253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372E4-1D9B-F84B-1CA3-CBDED8031B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0183CD-CB99-D02E-9D51-CEA7AEC4A3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E78CF2-4BED-E0A1-7535-62FD5653AFFB}"/>
              </a:ext>
            </a:extLst>
          </p:cNvPr>
          <p:cNvSpPr>
            <a:spLocks noGrp="1"/>
          </p:cNvSpPr>
          <p:nvPr>
            <p:ph type="body" idx="1"/>
          </p:nvPr>
        </p:nvSpPr>
        <p:spPr/>
        <p:txBody>
          <a:bodyPr/>
          <a:lstStyle/>
          <a:p>
            <a:r>
              <a:rPr lang="en-US">
                <a:ea typeface="Calibri"/>
                <a:cs typeface="Calibri"/>
              </a:rPr>
              <a:t>The next chapter offers an insight into tools existing to </a:t>
            </a:r>
            <a:r>
              <a:rPr lang="en-US" err="1">
                <a:ea typeface="Calibri"/>
                <a:cs typeface="Calibri"/>
              </a:rPr>
              <a:t>analyse</a:t>
            </a:r>
            <a:r>
              <a:rPr lang="en-US">
                <a:ea typeface="Calibri"/>
                <a:cs typeface="Calibri"/>
              </a:rPr>
              <a:t> ecological networks and overview of approaches and gives insight into what data needs to be considered</a:t>
            </a:r>
          </a:p>
        </p:txBody>
      </p:sp>
      <p:sp>
        <p:nvSpPr>
          <p:cNvPr id="4" name="Slide Number Placeholder 3">
            <a:extLst>
              <a:ext uri="{FF2B5EF4-FFF2-40B4-BE49-F238E27FC236}">
                <a16:creationId xmlns:a16="http://schemas.microsoft.com/office/drawing/2014/main" id="{2BFCB812-BF5C-B916-628F-A43CE8C7FB40}"/>
              </a:ext>
            </a:extLst>
          </p:cNvPr>
          <p:cNvSpPr>
            <a:spLocks noGrp="1"/>
          </p:cNvSpPr>
          <p:nvPr>
            <p:ph type="sldNum" sz="quarter" idx="5"/>
          </p:nvPr>
        </p:nvSpPr>
        <p:spPr/>
        <p:txBody>
          <a:bodyPr/>
          <a:lstStyle/>
          <a:p>
            <a:fld id="{E5ADBD6A-F5B4-4542-9FEF-E84347988E5C}" type="slidenum">
              <a:rPr lang="en-US" smtClean="0"/>
              <a:t>47</a:t>
            </a:fld>
            <a:endParaRPr lang="en-US"/>
          </a:p>
        </p:txBody>
      </p:sp>
    </p:spTree>
    <p:extLst>
      <p:ext uri="{BB962C8B-B14F-4D97-AF65-F5344CB8AC3E}">
        <p14:creationId xmlns:p14="http://schemas.microsoft.com/office/powerpoint/2010/main" val="1282156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https://raumplanung.tu-dortmund.de/en/prospective-students/what-is-spatial-planning/</a:t>
            </a:r>
          </a:p>
        </p:txBody>
      </p:sp>
      <p:sp>
        <p:nvSpPr>
          <p:cNvPr id="4" name="Slide Number Placeholder 3"/>
          <p:cNvSpPr>
            <a:spLocks noGrp="1"/>
          </p:cNvSpPr>
          <p:nvPr>
            <p:ph type="sldNum" sz="quarter" idx="5"/>
          </p:nvPr>
        </p:nvSpPr>
        <p:spPr/>
        <p:txBody>
          <a:bodyPr/>
          <a:lstStyle/>
          <a:p>
            <a:fld id="{E5ADBD6A-F5B4-4542-9FEF-E84347988E5C}" type="slidenum">
              <a:rPr lang="en-US" smtClean="0"/>
              <a:t>48</a:t>
            </a:fld>
            <a:endParaRPr lang="en-US"/>
          </a:p>
        </p:txBody>
      </p:sp>
    </p:spTree>
    <p:extLst>
      <p:ext uri="{BB962C8B-B14F-4D97-AF65-F5344CB8AC3E}">
        <p14:creationId xmlns:p14="http://schemas.microsoft.com/office/powerpoint/2010/main" val="480585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31C01F-AF87-D3F5-C650-852BAEE29B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A676FF-FF48-D562-E5A0-E130546CCF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9B9A38-4419-783A-AD2E-E479A6E66D4A}"/>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A458C61C-9ABF-0944-3F1D-E2374CA54BF4}"/>
              </a:ext>
            </a:extLst>
          </p:cNvPr>
          <p:cNvSpPr>
            <a:spLocks noGrp="1"/>
          </p:cNvSpPr>
          <p:nvPr>
            <p:ph type="sldNum" sz="quarter" idx="5"/>
          </p:nvPr>
        </p:nvSpPr>
        <p:spPr/>
        <p:txBody>
          <a:bodyPr/>
          <a:lstStyle/>
          <a:p>
            <a:fld id="{E5ADBD6A-F5B4-4542-9FEF-E84347988E5C}" type="slidenum">
              <a:rPr lang="en-US" smtClean="0"/>
              <a:t>49</a:t>
            </a:fld>
            <a:endParaRPr lang="en-US"/>
          </a:p>
        </p:txBody>
      </p:sp>
    </p:spTree>
    <p:extLst>
      <p:ext uri="{BB962C8B-B14F-4D97-AF65-F5344CB8AC3E}">
        <p14:creationId xmlns:p14="http://schemas.microsoft.com/office/powerpoint/2010/main" val="939338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A21E8-D5BB-43E0-5044-E56DE47E85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264D5B-FC6D-3EDF-CD65-757B2A0708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BBCFB4-5239-82A7-A017-3242C2424F80}"/>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66B86D1E-70FC-99D8-57DE-A96225C7C49F}"/>
              </a:ext>
            </a:extLst>
          </p:cNvPr>
          <p:cNvSpPr>
            <a:spLocks noGrp="1"/>
          </p:cNvSpPr>
          <p:nvPr>
            <p:ph type="sldNum" sz="quarter" idx="5"/>
          </p:nvPr>
        </p:nvSpPr>
        <p:spPr/>
        <p:txBody>
          <a:bodyPr/>
          <a:lstStyle/>
          <a:p>
            <a:fld id="{E5ADBD6A-F5B4-4542-9FEF-E84347988E5C}" type="slidenum">
              <a:rPr lang="en-US" smtClean="0"/>
              <a:t>50</a:t>
            </a:fld>
            <a:endParaRPr lang="en-US"/>
          </a:p>
        </p:txBody>
      </p:sp>
    </p:spTree>
    <p:extLst>
      <p:ext uri="{BB962C8B-B14F-4D97-AF65-F5344CB8AC3E}">
        <p14:creationId xmlns:p14="http://schemas.microsoft.com/office/powerpoint/2010/main" val="27879499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0A0C7-9126-1ACA-CC5F-C2BB6F78C7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B7D47A-21E0-49DF-7CEE-489AE500E7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C673FB-1CE8-4B6F-CD0A-37DB13E328D1}"/>
              </a:ext>
            </a:extLst>
          </p:cNvPr>
          <p:cNvSpPr>
            <a:spLocks noGrp="1"/>
          </p:cNvSpPr>
          <p:nvPr>
            <p:ph type="body" idx="1"/>
          </p:nvPr>
        </p:nvSpPr>
        <p:spPr/>
        <p:txBody>
          <a:bodyPr/>
          <a:lstStyle/>
          <a:p>
            <a:r>
              <a:rPr lang="en-US">
                <a:ea typeface="Calibri"/>
                <a:cs typeface="Calibri"/>
              </a:rPr>
              <a:t>The next chapter offers an insight into tools existing to </a:t>
            </a:r>
            <a:r>
              <a:rPr lang="en-US" err="1">
                <a:ea typeface="Calibri"/>
                <a:cs typeface="Calibri"/>
              </a:rPr>
              <a:t>analyse</a:t>
            </a:r>
            <a:r>
              <a:rPr lang="en-US">
                <a:ea typeface="Calibri"/>
                <a:cs typeface="Calibri"/>
              </a:rPr>
              <a:t> ecological networks and overview of approaches and gives insight into what data needs to be considered</a:t>
            </a:r>
          </a:p>
        </p:txBody>
      </p:sp>
      <p:sp>
        <p:nvSpPr>
          <p:cNvPr id="4" name="Slide Number Placeholder 3">
            <a:extLst>
              <a:ext uri="{FF2B5EF4-FFF2-40B4-BE49-F238E27FC236}">
                <a16:creationId xmlns:a16="http://schemas.microsoft.com/office/drawing/2014/main" id="{4FF2F6C4-B0D3-9D6A-1A8E-8B929F1D7AEC}"/>
              </a:ext>
            </a:extLst>
          </p:cNvPr>
          <p:cNvSpPr>
            <a:spLocks noGrp="1"/>
          </p:cNvSpPr>
          <p:nvPr>
            <p:ph type="sldNum" sz="quarter" idx="5"/>
          </p:nvPr>
        </p:nvSpPr>
        <p:spPr/>
        <p:txBody>
          <a:bodyPr/>
          <a:lstStyle/>
          <a:p>
            <a:fld id="{E5ADBD6A-F5B4-4542-9FEF-E84347988E5C}" type="slidenum">
              <a:rPr lang="en-US" smtClean="0"/>
              <a:t>51</a:t>
            </a:fld>
            <a:endParaRPr lang="en-US"/>
          </a:p>
        </p:txBody>
      </p:sp>
    </p:spTree>
    <p:extLst>
      <p:ext uri="{BB962C8B-B14F-4D97-AF65-F5344CB8AC3E}">
        <p14:creationId xmlns:p14="http://schemas.microsoft.com/office/powerpoint/2010/main" val="2325598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5CA92-04C1-65A6-0B16-0368C3C70F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A48C22-C698-0545-B3EB-5D5723FA75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119AF1-69A1-BAED-8361-88C4DCB704AD}"/>
              </a:ext>
            </a:extLst>
          </p:cNvPr>
          <p:cNvSpPr>
            <a:spLocks noGrp="1"/>
          </p:cNvSpPr>
          <p:nvPr>
            <p:ph type="body" idx="1"/>
          </p:nvPr>
        </p:nvSpPr>
        <p:spPr/>
        <p:txBody>
          <a:bodyPr/>
          <a:lstStyle/>
          <a:p>
            <a:r>
              <a:rPr lang="en-US"/>
              <a:t>Spaces are in need of being analyzed regarding their resilience to specific pressures and threats posed to them</a:t>
            </a:r>
          </a:p>
        </p:txBody>
      </p:sp>
      <p:sp>
        <p:nvSpPr>
          <p:cNvPr id="4" name="Slide Number Placeholder 3">
            <a:extLst>
              <a:ext uri="{FF2B5EF4-FFF2-40B4-BE49-F238E27FC236}">
                <a16:creationId xmlns:a16="http://schemas.microsoft.com/office/drawing/2014/main" id="{132D3B97-36C9-FC57-01DE-8E20655F124E}"/>
              </a:ext>
            </a:extLst>
          </p:cNvPr>
          <p:cNvSpPr>
            <a:spLocks noGrp="1"/>
          </p:cNvSpPr>
          <p:nvPr>
            <p:ph type="sldNum" sz="quarter" idx="5"/>
          </p:nvPr>
        </p:nvSpPr>
        <p:spPr/>
        <p:txBody>
          <a:bodyPr/>
          <a:lstStyle/>
          <a:p>
            <a:fld id="{E5ADBD6A-F5B4-4542-9FEF-E84347988E5C}" type="slidenum">
              <a:rPr lang="en-US" smtClean="0"/>
              <a:t>52</a:t>
            </a:fld>
            <a:endParaRPr lang="en-US"/>
          </a:p>
        </p:txBody>
      </p:sp>
    </p:spTree>
    <p:extLst>
      <p:ext uri="{BB962C8B-B14F-4D97-AF65-F5344CB8AC3E}">
        <p14:creationId xmlns:p14="http://schemas.microsoft.com/office/powerpoint/2010/main" val="2277114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Ca. 20 Folien, Link zu </a:t>
            </a:r>
            <a:r>
              <a:rPr lang="de-DE" err="1"/>
              <a:t>Alparc</a:t>
            </a:r>
            <a:r>
              <a:rPr lang="de-DE"/>
              <a:t>-Video, </a:t>
            </a:r>
            <a:r>
              <a:rPr lang="de-DE" err="1"/>
              <a:t>StoryMap</a:t>
            </a:r>
            <a:r>
              <a:rPr lang="de-DE"/>
              <a:t>, 5 </a:t>
            </a:r>
            <a:r>
              <a:rPr lang="de-DE" err="1"/>
              <a:t>Minutes</a:t>
            </a:r>
            <a:endParaRPr lang="de-DE"/>
          </a:p>
        </p:txBody>
      </p:sp>
      <p:sp>
        <p:nvSpPr>
          <p:cNvPr id="4" name="Foliennummernplatzhalter 3"/>
          <p:cNvSpPr>
            <a:spLocks noGrp="1"/>
          </p:cNvSpPr>
          <p:nvPr>
            <p:ph type="sldNum" sz="quarter" idx="5"/>
          </p:nvPr>
        </p:nvSpPr>
        <p:spPr/>
        <p:txBody>
          <a:bodyPr/>
          <a:lstStyle/>
          <a:p>
            <a:fld id="{E5ADBD6A-F5B4-4542-9FEF-E84347988E5C}" type="slidenum">
              <a:rPr lang="en-US" smtClean="0"/>
              <a:t>2</a:t>
            </a:fld>
            <a:endParaRPr lang="en-US"/>
          </a:p>
        </p:txBody>
      </p:sp>
    </p:spTree>
    <p:extLst>
      <p:ext uri="{BB962C8B-B14F-4D97-AF65-F5344CB8AC3E}">
        <p14:creationId xmlns:p14="http://schemas.microsoft.com/office/powerpoint/2010/main" val="367929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1C235-93CE-4F03-B3F7-798C94E4DF1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64D5FDC-D6EE-BD0A-CAD9-A21CC5C9B5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4AA2FCA-118E-E1AA-0A5C-EADF546195CC}"/>
              </a:ext>
            </a:extLst>
          </p:cNvPr>
          <p:cNvSpPr>
            <a:spLocks noGrp="1"/>
          </p:cNvSpPr>
          <p:nvPr>
            <p:ph type="body" idx="1"/>
          </p:nvPr>
        </p:nvSpPr>
        <p:spPr/>
        <p:txBody>
          <a:bodyPr/>
          <a:lstStyle/>
          <a:p>
            <a:r>
              <a:rPr lang="de-DE">
                <a:ea typeface="Calibri"/>
                <a:cs typeface="Calibri"/>
              </a:rPr>
              <a:t>The </a:t>
            </a:r>
            <a:r>
              <a:rPr lang="de-DE" err="1">
                <a:ea typeface="Calibri"/>
                <a:cs typeface="Calibri"/>
              </a:rPr>
              <a:t>reading</a:t>
            </a:r>
            <a:r>
              <a:rPr lang="de-DE">
                <a:ea typeface="Calibri"/>
                <a:cs typeface="Calibri"/>
              </a:rPr>
              <a:t> </a:t>
            </a:r>
            <a:r>
              <a:rPr lang="de-DE" err="1">
                <a:ea typeface="Calibri"/>
                <a:cs typeface="Calibri"/>
              </a:rPr>
              <a:t>proposals</a:t>
            </a:r>
            <a:r>
              <a:rPr lang="de-DE">
                <a:ea typeface="Calibri"/>
                <a:cs typeface="Calibri"/>
              </a:rPr>
              <a:t> </a:t>
            </a:r>
            <a:r>
              <a:rPr lang="de-DE" err="1">
                <a:ea typeface="Calibri"/>
                <a:cs typeface="Calibri"/>
              </a:rPr>
              <a:t>are</a:t>
            </a:r>
            <a:r>
              <a:rPr lang="de-DE">
                <a:ea typeface="Calibri"/>
                <a:cs typeface="Calibri"/>
              </a:rPr>
              <a:t> </a:t>
            </a:r>
            <a:r>
              <a:rPr lang="de-DE" err="1">
                <a:ea typeface="Calibri"/>
                <a:cs typeface="Calibri"/>
              </a:rPr>
              <a:t>marked</a:t>
            </a:r>
            <a:r>
              <a:rPr lang="de-DE">
                <a:ea typeface="Calibri"/>
                <a:cs typeface="Calibri"/>
              </a:rPr>
              <a:t> in bold.</a:t>
            </a:r>
            <a:endParaRPr lang="de-DE"/>
          </a:p>
        </p:txBody>
      </p:sp>
      <p:sp>
        <p:nvSpPr>
          <p:cNvPr id="4" name="Foliennummernplatzhalter 3">
            <a:extLst>
              <a:ext uri="{FF2B5EF4-FFF2-40B4-BE49-F238E27FC236}">
                <a16:creationId xmlns:a16="http://schemas.microsoft.com/office/drawing/2014/main" id="{587FD5CB-FB70-888B-B412-1ED4C28248EC}"/>
              </a:ext>
            </a:extLst>
          </p:cNvPr>
          <p:cNvSpPr>
            <a:spLocks noGrp="1"/>
          </p:cNvSpPr>
          <p:nvPr>
            <p:ph type="sldNum" sz="quarter" idx="5"/>
          </p:nvPr>
        </p:nvSpPr>
        <p:spPr/>
        <p:txBody>
          <a:bodyPr/>
          <a:lstStyle/>
          <a:p>
            <a:fld id="{E5ADBD6A-F5B4-4542-9FEF-E84347988E5C}" type="slidenum">
              <a:rPr lang="en-US" smtClean="0"/>
              <a:t>56</a:t>
            </a:fld>
            <a:endParaRPr lang="en-US"/>
          </a:p>
        </p:txBody>
      </p:sp>
    </p:spTree>
    <p:extLst>
      <p:ext uri="{BB962C8B-B14F-4D97-AF65-F5344CB8AC3E}">
        <p14:creationId xmlns:p14="http://schemas.microsoft.com/office/powerpoint/2010/main" val="39978320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Duration: ca. 45 Minutes: This module informs about threats on GBI planning and possible solutions that can be taken</a:t>
            </a:r>
          </a:p>
        </p:txBody>
      </p:sp>
      <p:sp>
        <p:nvSpPr>
          <p:cNvPr id="4" name="Slide Number Placeholder 3"/>
          <p:cNvSpPr>
            <a:spLocks noGrp="1"/>
          </p:cNvSpPr>
          <p:nvPr>
            <p:ph type="sldNum" sz="quarter" idx="5"/>
          </p:nvPr>
        </p:nvSpPr>
        <p:spPr/>
        <p:txBody>
          <a:bodyPr/>
          <a:lstStyle/>
          <a:p>
            <a:fld id="{E5ADBD6A-F5B4-4542-9FEF-E84347988E5C}" type="slidenum">
              <a:rPr lang="en-US" smtClean="0"/>
              <a:t>57</a:t>
            </a:fld>
            <a:endParaRPr lang="en-US"/>
          </a:p>
        </p:txBody>
      </p:sp>
    </p:spTree>
    <p:extLst>
      <p:ext uri="{BB962C8B-B14F-4D97-AF65-F5344CB8AC3E}">
        <p14:creationId xmlns:p14="http://schemas.microsoft.com/office/powerpoint/2010/main" val="15399097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9DEC9-B1F2-F4B6-9F80-CF2F0033FD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2F61ED-A528-04F2-225D-E0B4018CD1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4F2BDA-A539-650C-5334-2D56382EE811}"/>
              </a:ext>
            </a:extLst>
          </p:cNvPr>
          <p:cNvSpPr>
            <a:spLocks noGrp="1"/>
          </p:cNvSpPr>
          <p:nvPr>
            <p:ph type="body" idx="1"/>
          </p:nvPr>
        </p:nvSpPr>
        <p:spPr/>
        <p:txBody>
          <a:bodyPr/>
          <a:lstStyle/>
          <a:p>
            <a:r>
              <a:rPr lang="en-US">
                <a:ea typeface="Calibri"/>
                <a:cs typeface="Calibri"/>
              </a:rPr>
              <a:t>The next chapter offers an insight into tools existing to </a:t>
            </a:r>
            <a:r>
              <a:rPr lang="en-US" err="1">
                <a:ea typeface="Calibri"/>
                <a:cs typeface="Calibri"/>
              </a:rPr>
              <a:t>analyse</a:t>
            </a:r>
            <a:r>
              <a:rPr lang="en-US">
                <a:ea typeface="Calibri"/>
                <a:cs typeface="Calibri"/>
              </a:rPr>
              <a:t> ecological networks and overview of approaches and gives insight into what data needs to be considered</a:t>
            </a:r>
          </a:p>
        </p:txBody>
      </p:sp>
      <p:sp>
        <p:nvSpPr>
          <p:cNvPr id="4" name="Slide Number Placeholder 3">
            <a:extLst>
              <a:ext uri="{FF2B5EF4-FFF2-40B4-BE49-F238E27FC236}">
                <a16:creationId xmlns:a16="http://schemas.microsoft.com/office/drawing/2014/main" id="{6E75FB76-152F-D762-6A4D-FFD0A0C0FD10}"/>
              </a:ext>
            </a:extLst>
          </p:cNvPr>
          <p:cNvSpPr>
            <a:spLocks noGrp="1"/>
          </p:cNvSpPr>
          <p:nvPr>
            <p:ph type="sldNum" sz="quarter" idx="5"/>
          </p:nvPr>
        </p:nvSpPr>
        <p:spPr/>
        <p:txBody>
          <a:bodyPr/>
          <a:lstStyle/>
          <a:p>
            <a:fld id="{E5ADBD6A-F5B4-4542-9FEF-E84347988E5C}" type="slidenum">
              <a:rPr lang="en-US" smtClean="0"/>
              <a:t>58</a:t>
            </a:fld>
            <a:endParaRPr lang="en-US"/>
          </a:p>
        </p:txBody>
      </p:sp>
    </p:spTree>
    <p:extLst>
      <p:ext uri="{BB962C8B-B14F-4D97-AF65-F5344CB8AC3E}">
        <p14:creationId xmlns:p14="http://schemas.microsoft.com/office/powerpoint/2010/main" val="19207041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4CECF0-0250-A8DA-3AA6-A4D58E15CCF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91A1E73-6F49-6B2C-1319-1BF37E1AB2E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052406A-1B9A-9FC5-920B-75960F1C0601}"/>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3C4BC955-E321-C92C-1133-0BAC850F8592}"/>
              </a:ext>
            </a:extLst>
          </p:cNvPr>
          <p:cNvSpPr>
            <a:spLocks noGrp="1"/>
          </p:cNvSpPr>
          <p:nvPr>
            <p:ph type="sldNum" sz="quarter" idx="5"/>
          </p:nvPr>
        </p:nvSpPr>
        <p:spPr/>
        <p:txBody>
          <a:bodyPr/>
          <a:lstStyle/>
          <a:p>
            <a:fld id="{E5ADBD6A-F5B4-4542-9FEF-E84347988E5C}" type="slidenum">
              <a:rPr lang="en-US" smtClean="0"/>
              <a:t>59</a:t>
            </a:fld>
            <a:endParaRPr lang="en-US"/>
          </a:p>
        </p:txBody>
      </p:sp>
    </p:spTree>
    <p:extLst>
      <p:ext uri="{BB962C8B-B14F-4D97-AF65-F5344CB8AC3E}">
        <p14:creationId xmlns:p14="http://schemas.microsoft.com/office/powerpoint/2010/main" val="8859234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D24AC7-CADA-56AC-91C8-2208E661C16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E72804A-2ABD-E162-9FF9-AF7C9FED834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27962E5-1B4E-9F5E-CA13-120050FDA084}"/>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5734DB94-DEB0-4B7F-08B6-59336F6C2B15}"/>
              </a:ext>
            </a:extLst>
          </p:cNvPr>
          <p:cNvSpPr>
            <a:spLocks noGrp="1"/>
          </p:cNvSpPr>
          <p:nvPr>
            <p:ph type="sldNum" sz="quarter" idx="5"/>
          </p:nvPr>
        </p:nvSpPr>
        <p:spPr/>
        <p:txBody>
          <a:bodyPr/>
          <a:lstStyle/>
          <a:p>
            <a:fld id="{E5ADBD6A-F5B4-4542-9FEF-E84347988E5C}" type="slidenum">
              <a:rPr lang="en-US" smtClean="0"/>
              <a:t>60</a:t>
            </a:fld>
            <a:endParaRPr lang="en-US"/>
          </a:p>
        </p:txBody>
      </p:sp>
    </p:spTree>
    <p:extLst>
      <p:ext uri="{BB962C8B-B14F-4D97-AF65-F5344CB8AC3E}">
        <p14:creationId xmlns:p14="http://schemas.microsoft.com/office/powerpoint/2010/main" val="8189568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E28F9-5EB1-0C66-3CF4-56AC4E51CFE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73EDBBB-D87E-982F-F0B3-6B4B33BE815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5A553C1-62F2-B9F3-03DE-585814FF9043}"/>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B21ADDB2-B7FF-F3A0-A10F-F4C9B8B71C85}"/>
              </a:ext>
            </a:extLst>
          </p:cNvPr>
          <p:cNvSpPr>
            <a:spLocks noGrp="1"/>
          </p:cNvSpPr>
          <p:nvPr>
            <p:ph type="sldNum" sz="quarter" idx="5"/>
          </p:nvPr>
        </p:nvSpPr>
        <p:spPr/>
        <p:txBody>
          <a:bodyPr/>
          <a:lstStyle/>
          <a:p>
            <a:fld id="{E5ADBD6A-F5B4-4542-9FEF-E84347988E5C}" type="slidenum">
              <a:rPr lang="en-US" smtClean="0"/>
              <a:t>61</a:t>
            </a:fld>
            <a:endParaRPr lang="en-US"/>
          </a:p>
        </p:txBody>
      </p:sp>
    </p:spTree>
    <p:extLst>
      <p:ext uri="{BB962C8B-B14F-4D97-AF65-F5344CB8AC3E}">
        <p14:creationId xmlns:p14="http://schemas.microsoft.com/office/powerpoint/2010/main" val="16308327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67934-61A1-D88D-5BB9-FB0C922595C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D8ACB8A-4966-6A0A-9EF9-23683880C3F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32C2369-2D24-1792-AA31-8555219232B0}"/>
              </a:ext>
            </a:extLst>
          </p:cNvPr>
          <p:cNvSpPr>
            <a:spLocks noGrp="1"/>
          </p:cNvSpPr>
          <p:nvPr>
            <p:ph type="body" idx="1"/>
          </p:nvPr>
        </p:nvSpPr>
        <p:spPr/>
        <p:txBody>
          <a:bodyPr/>
          <a:lstStyle/>
          <a:p>
            <a:r>
              <a:rPr lang="de-DE" err="1">
                <a:ea typeface="Calibri"/>
                <a:cs typeface="Calibri"/>
              </a:rPr>
              <a:t>Biomass</a:t>
            </a:r>
            <a:r>
              <a:rPr lang="de-DE">
                <a:ea typeface="Calibri"/>
                <a:cs typeface="Calibri"/>
              </a:rPr>
              <a:t> for </a:t>
            </a:r>
            <a:r>
              <a:rPr lang="de-DE" err="1">
                <a:ea typeface="Calibri"/>
                <a:cs typeface="Calibri"/>
              </a:rPr>
              <a:t>energy</a:t>
            </a:r>
            <a:r>
              <a:rPr lang="de-DE">
                <a:ea typeface="Calibri"/>
                <a:cs typeface="Calibri"/>
              </a:rPr>
              <a:t> (</a:t>
            </a:r>
            <a:r>
              <a:rPr lang="de-DE" err="1">
                <a:ea typeface="Calibri"/>
                <a:cs typeface="Calibri"/>
              </a:rPr>
              <a:t>bioenergy</a:t>
            </a:r>
            <a:r>
              <a:rPr lang="de-DE">
                <a:ea typeface="Calibri"/>
                <a:cs typeface="Calibri"/>
              </a:rPr>
              <a:t>) </a:t>
            </a:r>
            <a:r>
              <a:rPr lang="de-DE" err="1">
                <a:ea typeface="Calibri"/>
                <a:cs typeface="Calibri"/>
              </a:rPr>
              <a:t>continues</a:t>
            </a:r>
            <a:r>
              <a:rPr lang="de-DE">
                <a:ea typeface="Calibri"/>
                <a:cs typeface="Calibri"/>
              </a:rPr>
              <a:t> </a:t>
            </a:r>
            <a:r>
              <a:rPr lang="de-DE" err="1">
                <a:ea typeface="Calibri"/>
                <a:cs typeface="Calibri"/>
              </a:rPr>
              <a:t>to</a:t>
            </a:r>
            <a:r>
              <a:rPr lang="de-DE">
                <a:ea typeface="Calibri"/>
                <a:cs typeface="Calibri"/>
              </a:rPr>
              <a:t> </a:t>
            </a:r>
            <a:r>
              <a:rPr lang="de-DE" err="1">
                <a:ea typeface="Calibri"/>
                <a:cs typeface="Calibri"/>
              </a:rPr>
              <a:t>be</a:t>
            </a:r>
            <a:r>
              <a:rPr lang="de-DE">
                <a:ea typeface="Calibri"/>
                <a:cs typeface="Calibri"/>
              </a:rPr>
              <a:t> </a:t>
            </a:r>
            <a:r>
              <a:rPr lang="de-DE" err="1">
                <a:ea typeface="Calibri"/>
                <a:cs typeface="Calibri"/>
              </a:rPr>
              <a:t>the</a:t>
            </a:r>
            <a:r>
              <a:rPr lang="de-DE">
                <a:ea typeface="Calibri"/>
                <a:cs typeface="Calibri"/>
              </a:rPr>
              <a:t> </a:t>
            </a:r>
            <a:r>
              <a:rPr lang="de-DE" err="1">
                <a:ea typeface="Calibri"/>
                <a:cs typeface="Calibri"/>
              </a:rPr>
              <a:t>main</a:t>
            </a:r>
            <a:r>
              <a:rPr lang="de-DE">
                <a:ea typeface="Calibri"/>
                <a:cs typeface="Calibri"/>
              </a:rPr>
              <a:t> source </a:t>
            </a:r>
            <a:r>
              <a:rPr lang="de-DE" err="1">
                <a:ea typeface="Calibri"/>
                <a:cs typeface="Calibri"/>
              </a:rPr>
              <a:t>of</a:t>
            </a:r>
            <a:r>
              <a:rPr lang="de-DE">
                <a:ea typeface="Calibri"/>
                <a:cs typeface="Calibri"/>
              </a:rPr>
              <a:t> </a:t>
            </a:r>
            <a:r>
              <a:rPr lang="de-DE" err="1">
                <a:ea typeface="Calibri"/>
                <a:cs typeface="Calibri"/>
              </a:rPr>
              <a:t>renewable</a:t>
            </a:r>
            <a:r>
              <a:rPr lang="de-DE">
                <a:ea typeface="Calibri"/>
                <a:cs typeface="Calibri"/>
              </a:rPr>
              <a:t> </a:t>
            </a:r>
            <a:r>
              <a:rPr lang="de-DE" err="1">
                <a:ea typeface="Calibri"/>
                <a:cs typeface="Calibri"/>
              </a:rPr>
              <a:t>energy</a:t>
            </a:r>
            <a:r>
              <a:rPr lang="de-DE">
                <a:ea typeface="Calibri"/>
                <a:cs typeface="Calibri"/>
              </a:rPr>
              <a:t> in </a:t>
            </a:r>
            <a:r>
              <a:rPr lang="de-DE" err="1">
                <a:ea typeface="Calibri"/>
                <a:cs typeface="Calibri"/>
              </a:rPr>
              <a:t>the</a:t>
            </a:r>
            <a:r>
              <a:rPr lang="de-DE">
                <a:ea typeface="Calibri"/>
                <a:cs typeface="Calibri"/>
              </a:rPr>
              <a:t> EU and </a:t>
            </a:r>
            <a:r>
              <a:rPr lang="de-DE" err="1">
                <a:ea typeface="Calibri"/>
                <a:cs typeface="Calibri"/>
              </a:rPr>
              <a:t>accounted</a:t>
            </a:r>
            <a:r>
              <a:rPr lang="de-DE">
                <a:ea typeface="Calibri"/>
                <a:cs typeface="Calibri"/>
              </a:rPr>
              <a:t> for </a:t>
            </a:r>
            <a:r>
              <a:rPr lang="de-DE" err="1">
                <a:ea typeface="Calibri"/>
                <a:cs typeface="Calibri"/>
              </a:rPr>
              <a:t>about</a:t>
            </a:r>
            <a:r>
              <a:rPr lang="de-DE">
                <a:ea typeface="Calibri"/>
                <a:cs typeface="Calibri"/>
              </a:rPr>
              <a:t> 59 % </a:t>
            </a:r>
            <a:r>
              <a:rPr lang="de-DE" err="1">
                <a:ea typeface="Calibri"/>
                <a:cs typeface="Calibri"/>
              </a:rPr>
              <a:t>of</a:t>
            </a:r>
            <a:r>
              <a:rPr lang="de-DE">
                <a:ea typeface="Calibri"/>
                <a:cs typeface="Calibri"/>
              </a:rPr>
              <a:t> </a:t>
            </a:r>
            <a:r>
              <a:rPr lang="de-DE" err="1">
                <a:ea typeface="Calibri"/>
                <a:cs typeface="Calibri"/>
              </a:rPr>
              <a:t>the</a:t>
            </a:r>
            <a:r>
              <a:rPr lang="de-DE">
                <a:ea typeface="Calibri"/>
                <a:cs typeface="Calibri"/>
              </a:rPr>
              <a:t> </a:t>
            </a:r>
            <a:r>
              <a:rPr lang="de-DE" err="1">
                <a:ea typeface="Calibri"/>
                <a:cs typeface="Calibri"/>
              </a:rPr>
              <a:t>renewable</a:t>
            </a:r>
            <a:r>
              <a:rPr lang="de-DE">
                <a:ea typeface="Calibri"/>
                <a:cs typeface="Calibri"/>
              </a:rPr>
              <a:t> </a:t>
            </a:r>
            <a:r>
              <a:rPr lang="de-DE" err="1">
                <a:ea typeface="Calibri"/>
                <a:cs typeface="Calibri"/>
              </a:rPr>
              <a:t>energy</a:t>
            </a:r>
            <a:r>
              <a:rPr lang="de-DE">
                <a:ea typeface="Calibri"/>
                <a:cs typeface="Calibri"/>
              </a:rPr>
              <a:t> </a:t>
            </a:r>
            <a:r>
              <a:rPr lang="de-DE" err="1">
                <a:ea typeface="Calibri"/>
                <a:cs typeface="Calibri"/>
              </a:rPr>
              <a:t>consumption</a:t>
            </a:r>
            <a:r>
              <a:rPr lang="de-DE">
                <a:ea typeface="Calibri"/>
                <a:cs typeface="Calibri"/>
              </a:rPr>
              <a:t> in 2021.</a:t>
            </a:r>
            <a:endParaRPr lang="de-DE"/>
          </a:p>
        </p:txBody>
      </p:sp>
      <p:sp>
        <p:nvSpPr>
          <p:cNvPr id="4" name="Foliennummernplatzhalter 3">
            <a:extLst>
              <a:ext uri="{FF2B5EF4-FFF2-40B4-BE49-F238E27FC236}">
                <a16:creationId xmlns:a16="http://schemas.microsoft.com/office/drawing/2014/main" id="{70F4CCCD-A6F2-2C8F-6229-CE239AB0A643}"/>
              </a:ext>
            </a:extLst>
          </p:cNvPr>
          <p:cNvSpPr>
            <a:spLocks noGrp="1"/>
          </p:cNvSpPr>
          <p:nvPr>
            <p:ph type="sldNum" sz="quarter" idx="5"/>
          </p:nvPr>
        </p:nvSpPr>
        <p:spPr/>
        <p:txBody>
          <a:bodyPr/>
          <a:lstStyle/>
          <a:p>
            <a:fld id="{E5ADBD6A-F5B4-4542-9FEF-E84347988E5C}" type="slidenum">
              <a:rPr lang="en-US" smtClean="0"/>
              <a:t>62</a:t>
            </a:fld>
            <a:endParaRPr lang="en-US"/>
          </a:p>
        </p:txBody>
      </p:sp>
    </p:spTree>
    <p:extLst>
      <p:ext uri="{BB962C8B-B14F-4D97-AF65-F5344CB8AC3E}">
        <p14:creationId xmlns:p14="http://schemas.microsoft.com/office/powerpoint/2010/main" val="28822571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D2CF9-4F9D-877D-5D92-D7285F62687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6279377-F16A-BF15-0380-F65F11FEE97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729F9F5-A809-9551-FFE5-000E9119FA62}"/>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2992BAAF-4291-5260-95E1-746682ECDCDF}"/>
              </a:ext>
            </a:extLst>
          </p:cNvPr>
          <p:cNvSpPr>
            <a:spLocks noGrp="1"/>
          </p:cNvSpPr>
          <p:nvPr>
            <p:ph type="sldNum" sz="quarter" idx="5"/>
          </p:nvPr>
        </p:nvSpPr>
        <p:spPr/>
        <p:txBody>
          <a:bodyPr/>
          <a:lstStyle/>
          <a:p>
            <a:fld id="{E5ADBD6A-F5B4-4542-9FEF-E84347988E5C}" type="slidenum">
              <a:rPr lang="en-US" smtClean="0"/>
              <a:t>63</a:t>
            </a:fld>
            <a:endParaRPr lang="en-US"/>
          </a:p>
        </p:txBody>
      </p:sp>
    </p:spTree>
    <p:extLst>
      <p:ext uri="{BB962C8B-B14F-4D97-AF65-F5344CB8AC3E}">
        <p14:creationId xmlns:p14="http://schemas.microsoft.com/office/powerpoint/2010/main" val="25854768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5D4ECE-5D6B-2219-4541-D040C0E92C1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4CF09CF-C7E2-F229-E12E-0FE8860E7E3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F8E955E-21E5-B670-BB21-DF39DB5D3764}"/>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22409FAA-4046-E5AF-E270-7755D7B98B06}"/>
              </a:ext>
            </a:extLst>
          </p:cNvPr>
          <p:cNvSpPr>
            <a:spLocks noGrp="1"/>
          </p:cNvSpPr>
          <p:nvPr>
            <p:ph type="sldNum" sz="quarter" idx="5"/>
          </p:nvPr>
        </p:nvSpPr>
        <p:spPr/>
        <p:txBody>
          <a:bodyPr/>
          <a:lstStyle/>
          <a:p>
            <a:fld id="{E5ADBD6A-F5B4-4542-9FEF-E84347988E5C}" type="slidenum">
              <a:rPr lang="en-US" smtClean="0"/>
              <a:t>64</a:t>
            </a:fld>
            <a:endParaRPr lang="en-US"/>
          </a:p>
        </p:txBody>
      </p:sp>
    </p:spTree>
    <p:extLst>
      <p:ext uri="{BB962C8B-B14F-4D97-AF65-F5344CB8AC3E}">
        <p14:creationId xmlns:p14="http://schemas.microsoft.com/office/powerpoint/2010/main" val="29699959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5506A-86EC-A68E-F6CB-DB85A295078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81C9D82-9728-A13F-CBC0-D2CA234C7FC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E3606CB-7795-39ED-B5B6-A321BB5F76A0}"/>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800D7A6C-CD1A-9663-B2DA-386500163D78}"/>
              </a:ext>
            </a:extLst>
          </p:cNvPr>
          <p:cNvSpPr>
            <a:spLocks noGrp="1"/>
          </p:cNvSpPr>
          <p:nvPr>
            <p:ph type="sldNum" sz="quarter" idx="5"/>
          </p:nvPr>
        </p:nvSpPr>
        <p:spPr/>
        <p:txBody>
          <a:bodyPr/>
          <a:lstStyle/>
          <a:p>
            <a:fld id="{E5ADBD6A-F5B4-4542-9FEF-E84347988E5C}" type="slidenum">
              <a:rPr lang="en-US" smtClean="0"/>
              <a:t>65</a:t>
            </a:fld>
            <a:endParaRPr lang="en-US"/>
          </a:p>
        </p:txBody>
      </p:sp>
    </p:spTree>
    <p:extLst>
      <p:ext uri="{BB962C8B-B14F-4D97-AF65-F5344CB8AC3E}">
        <p14:creationId xmlns:p14="http://schemas.microsoft.com/office/powerpoint/2010/main" val="150721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5ADBD6A-F5B4-4542-9FEF-E84347988E5C}" type="slidenum">
              <a:rPr lang="en-US" smtClean="0"/>
              <a:t>13</a:t>
            </a:fld>
            <a:endParaRPr lang="en-US"/>
          </a:p>
        </p:txBody>
      </p:sp>
    </p:spTree>
    <p:extLst>
      <p:ext uri="{BB962C8B-B14F-4D97-AF65-F5344CB8AC3E}">
        <p14:creationId xmlns:p14="http://schemas.microsoft.com/office/powerpoint/2010/main" val="28933182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763839-B043-9F7C-8314-AEDC81E618B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0618E40-845E-0F82-7FFB-66E241C39CB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13BAD8A-C563-6407-C192-E19FAE781B80}"/>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5A9AC77B-D904-6A69-995A-4C4C3AB0E827}"/>
              </a:ext>
            </a:extLst>
          </p:cNvPr>
          <p:cNvSpPr>
            <a:spLocks noGrp="1"/>
          </p:cNvSpPr>
          <p:nvPr>
            <p:ph type="sldNum" sz="quarter" idx="5"/>
          </p:nvPr>
        </p:nvSpPr>
        <p:spPr/>
        <p:txBody>
          <a:bodyPr/>
          <a:lstStyle/>
          <a:p>
            <a:fld id="{E5ADBD6A-F5B4-4542-9FEF-E84347988E5C}" type="slidenum">
              <a:rPr lang="en-US" smtClean="0"/>
              <a:t>66</a:t>
            </a:fld>
            <a:endParaRPr lang="en-US"/>
          </a:p>
        </p:txBody>
      </p:sp>
    </p:spTree>
    <p:extLst>
      <p:ext uri="{BB962C8B-B14F-4D97-AF65-F5344CB8AC3E}">
        <p14:creationId xmlns:p14="http://schemas.microsoft.com/office/powerpoint/2010/main" val="17478433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CBCB2-2E01-30EA-9051-C797508712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7F7B23-05D6-7C87-FEBD-BF45F489A3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4D9168-C40E-1779-475E-0CDA9EF60631}"/>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264E4F77-519E-48D4-CC26-E132C6CB11CE}"/>
              </a:ext>
            </a:extLst>
          </p:cNvPr>
          <p:cNvSpPr>
            <a:spLocks noGrp="1"/>
          </p:cNvSpPr>
          <p:nvPr>
            <p:ph type="sldNum" sz="quarter" idx="5"/>
          </p:nvPr>
        </p:nvSpPr>
        <p:spPr/>
        <p:txBody>
          <a:bodyPr/>
          <a:lstStyle/>
          <a:p>
            <a:fld id="{E5ADBD6A-F5B4-4542-9FEF-E84347988E5C}" type="slidenum">
              <a:rPr lang="en-US" smtClean="0"/>
              <a:t>67</a:t>
            </a:fld>
            <a:endParaRPr lang="en-US"/>
          </a:p>
        </p:txBody>
      </p:sp>
    </p:spTree>
    <p:extLst>
      <p:ext uri="{BB962C8B-B14F-4D97-AF65-F5344CB8AC3E}">
        <p14:creationId xmlns:p14="http://schemas.microsoft.com/office/powerpoint/2010/main" val="20858678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5ADBD6A-F5B4-4542-9FEF-E84347988E5C}" type="slidenum">
              <a:rPr lang="en-US" smtClean="0"/>
              <a:t>70</a:t>
            </a:fld>
            <a:endParaRPr lang="en-US"/>
          </a:p>
        </p:txBody>
      </p:sp>
    </p:spTree>
    <p:extLst>
      <p:ext uri="{BB962C8B-B14F-4D97-AF65-F5344CB8AC3E}">
        <p14:creationId xmlns:p14="http://schemas.microsoft.com/office/powerpoint/2010/main" val="16730576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40D31A-5E64-5CF3-409A-108B0A2A3FC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11994AC-B1DB-969F-6488-995F61CC8F9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E4FB796-FB20-82DF-8A0F-23AE782AF5EA}"/>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4A434B1B-3927-C31B-6036-4C5300A3F503}"/>
              </a:ext>
            </a:extLst>
          </p:cNvPr>
          <p:cNvSpPr>
            <a:spLocks noGrp="1"/>
          </p:cNvSpPr>
          <p:nvPr>
            <p:ph type="sldNum" sz="quarter" idx="5"/>
          </p:nvPr>
        </p:nvSpPr>
        <p:spPr/>
        <p:txBody>
          <a:bodyPr/>
          <a:lstStyle/>
          <a:p>
            <a:fld id="{E5ADBD6A-F5B4-4542-9FEF-E84347988E5C}" type="slidenum">
              <a:rPr lang="en-US" smtClean="0"/>
              <a:t>71</a:t>
            </a:fld>
            <a:endParaRPr lang="en-US"/>
          </a:p>
        </p:txBody>
      </p:sp>
    </p:spTree>
    <p:extLst>
      <p:ext uri="{BB962C8B-B14F-4D97-AF65-F5344CB8AC3E}">
        <p14:creationId xmlns:p14="http://schemas.microsoft.com/office/powerpoint/2010/main" val="1225963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B6996-2F66-57BF-17B9-429A97C989F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1DF05BD-FA6C-98DF-F28E-E9CE5362B34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2A5B182-5C14-EB06-A0F5-ACF3F2EDBCC7}"/>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E5558F48-487C-8FFB-2762-2E1C22B5EC2D}"/>
              </a:ext>
            </a:extLst>
          </p:cNvPr>
          <p:cNvSpPr>
            <a:spLocks noGrp="1"/>
          </p:cNvSpPr>
          <p:nvPr>
            <p:ph type="sldNum" sz="quarter" idx="5"/>
          </p:nvPr>
        </p:nvSpPr>
        <p:spPr/>
        <p:txBody>
          <a:bodyPr/>
          <a:lstStyle/>
          <a:p>
            <a:fld id="{E5ADBD6A-F5B4-4542-9FEF-E84347988E5C}" type="slidenum">
              <a:rPr lang="en-US" smtClean="0"/>
              <a:t>73</a:t>
            </a:fld>
            <a:endParaRPr lang="en-US"/>
          </a:p>
        </p:txBody>
      </p:sp>
    </p:spTree>
    <p:extLst>
      <p:ext uri="{BB962C8B-B14F-4D97-AF65-F5344CB8AC3E}">
        <p14:creationId xmlns:p14="http://schemas.microsoft.com/office/powerpoint/2010/main" val="20880350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93287-4E1F-06DD-0483-7D726DB32C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6E56BE3-0B03-799E-05A6-E1941C2ECAA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F65DDDA-4930-9959-7C19-57D4DD063B39}"/>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41C8BA96-3DDB-6267-093D-17CDC903B459}"/>
              </a:ext>
            </a:extLst>
          </p:cNvPr>
          <p:cNvSpPr>
            <a:spLocks noGrp="1"/>
          </p:cNvSpPr>
          <p:nvPr>
            <p:ph type="sldNum" sz="quarter" idx="5"/>
          </p:nvPr>
        </p:nvSpPr>
        <p:spPr/>
        <p:txBody>
          <a:bodyPr/>
          <a:lstStyle/>
          <a:p>
            <a:fld id="{E5ADBD6A-F5B4-4542-9FEF-E84347988E5C}" type="slidenum">
              <a:rPr lang="en-US" smtClean="0"/>
              <a:t>74</a:t>
            </a:fld>
            <a:endParaRPr lang="en-US"/>
          </a:p>
        </p:txBody>
      </p:sp>
    </p:spTree>
    <p:extLst>
      <p:ext uri="{BB962C8B-B14F-4D97-AF65-F5344CB8AC3E}">
        <p14:creationId xmlns:p14="http://schemas.microsoft.com/office/powerpoint/2010/main" val="24607514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119A9-9865-FF35-98FD-6EED5B315DC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2A9B04A-7A86-2671-4231-DBE2A0443E5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7E8EBFE-CCA0-93F3-6E55-55397EAFF114}"/>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5646C7F6-AC70-7082-7059-05E0B9C05007}"/>
              </a:ext>
            </a:extLst>
          </p:cNvPr>
          <p:cNvSpPr>
            <a:spLocks noGrp="1"/>
          </p:cNvSpPr>
          <p:nvPr>
            <p:ph type="sldNum" sz="quarter" idx="5"/>
          </p:nvPr>
        </p:nvSpPr>
        <p:spPr/>
        <p:txBody>
          <a:bodyPr/>
          <a:lstStyle/>
          <a:p>
            <a:fld id="{E5ADBD6A-F5B4-4542-9FEF-E84347988E5C}" type="slidenum">
              <a:rPr lang="en-US" smtClean="0"/>
              <a:t>75</a:t>
            </a:fld>
            <a:endParaRPr lang="en-US"/>
          </a:p>
        </p:txBody>
      </p:sp>
    </p:spTree>
    <p:extLst>
      <p:ext uri="{BB962C8B-B14F-4D97-AF65-F5344CB8AC3E}">
        <p14:creationId xmlns:p14="http://schemas.microsoft.com/office/powerpoint/2010/main" val="40529628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AAA2D-7CC0-0217-C56C-8B6B4D0ECBE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4B16952-6C98-7D20-9E8D-12CEED8153C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6E4E4FD-33D7-FF4C-9F95-B0E5F4FFB03B}"/>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851E782B-C1B7-1C63-56C7-2A6A5C9C29BB}"/>
              </a:ext>
            </a:extLst>
          </p:cNvPr>
          <p:cNvSpPr>
            <a:spLocks noGrp="1"/>
          </p:cNvSpPr>
          <p:nvPr>
            <p:ph type="sldNum" sz="quarter" idx="5"/>
          </p:nvPr>
        </p:nvSpPr>
        <p:spPr/>
        <p:txBody>
          <a:bodyPr/>
          <a:lstStyle/>
          <a:p>
            <a:fld id="{E5ADBD6A-F5B4-4542-9FEF-E84347988E5C}" type="slidenum">
              <a:rPr lang="en-US" smtClean="0"/>
              <a:t>78</a:t>
            </a:fld>
            <a:endParaRPr lang="en-US"/>
          </a:p>
        </p:txBody>
      </p:sp>
    </p:spTree>
    <p:extLst>
      <p:ext uri="{BB962C8B-B14F-4D97-AF65-F5344CB8AC3E}">
        <p14:creationId xmlns:p14="http://schemas.microsoft.com/office/powerpoint/2010/main" val="1863220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a:t>„Connectivity comprises two components, structural and functional connectivity. It expresses how landscapes are configurated, allowing species to move“(EUROPEAN COMMISSION - Technical information on Green Infrastructure (GI), 6.5.2013, Glossary)</a:t>
            </a:r>
          </a:p>
          <a:p>
            <a:r>
              <a:rPr lang="en-US"/>
              <a:t>Distinguishing between these two types of connectivity is important because structural connectivity may promote but dies not ensure functional connectivity (</a:t>
            </a:r>
            <a:r>
              <a:rPr lang="en-US" err="1"/>
              <a:t>Estreguil</a:t>
            </a:r>
            <a:r>
              <a:rPr lang="en-US"/>
              <a:t> et al., 2019).</a:t>
            </a:r>
          </a:p>
          <a:p>
            <a:endParaRPr lang="en-US"/>
          </a:p>
          <a:p>
            <a:r>
              <a:rPr lang="en-US"/>
              <a:t>The basis of spatial planning are natural, semi-natural and artificial physical structures. Therefore, the </a:t>
            </a:r>
            <a:r>
              <a:rPr lang="en-US" err="1"/>
              <a:t>PlanToConnect</a:t>
            </a:r>
            <a:r>
              <a:rPr lang="en-US"/>
              <a:t> project proposes to focus on structural connectivity rather than functional connectivity. This means looking at physical structures (various habitats) rather than individual species and their spatial distribution.</a:t>
            </a:r>
            <a:endParaRPr lang="de-DE"/>
          </a:p>
        </p:txBody>
      </p:sp>
      <p:sp>
        <p:nvSpPr>
          <p:cNvPr id="4" name="Foliennummernplatzhalter 3"/>
          <p:cNvSpPr>
            <a:spLocks noGrp="1"/>
          </p:cNvSpPr>
          <p:nvPr>
            <p:ph type="sldNum" sz="quarter" idx="5"/>
          </p:nvPr>
        </p:nvSpPr>
        <p:spPr/>
        <p:txBody>
          <a:bodyPr/>
          <a:lstStyle/>
          <a:p>
            <a:fld id="{E5ADBD6A-F5B4-4542-9FEF-E84347988E5C}" type="slidenum">
              <a:rPr lang="en-US" smtClean="0"/>
              <a:t>15</a:t>
            </a:fld>
            <a:endParaRPr lang="en-US"/>
          </a:p>
        </p:txBody>
      </p:sp>
    </p:spTree>
    <p:extLst>
      <p:ext uri="{BB962C8B-B14F-4D97-AF65-F5344CB8AC3E}">
        <p14:creationId xmlns:p14="http://schemas.microsoft.com/office/powerpoint/2010/main" val="1643595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750"/>
              </a:spcBef>
            </a:pPr>
            <a:endParaRPr lang="en-US">
              <a:ea typeface="Calibri"/>
              <a:cs typeface="Calibri"/>
            </a:endParaRPr>
          </a:p>
        </p:txBody>
      </p:sp>
      <p:sp>
        <p:nvSpPr>
          <p:cNvPr id="4" name="Slide Number Placeholder 3"/>
          <p:cNvSpPr>
            <a:spLocks noGrp="1"/>
          </p:cNvSpPr>
          <p:nvPr>
            <p:ph type="sldNum" sz="quarter" idx="5"/>
          </p:nvPr>
        </p:nvSpPr>
        <p:spPr/>
        <p:txBody>
          <a:bodyPr/>
          <a:lstStyle/>
          <a:p>
            <a:fld id="{E5ADBD6A-F5B4-4542-9FEF-E84347988E5C}" type="slidenum">
              <a:rPr lang="en-US" smtClean="0"/>
              <a:t>16</a:t>
            </a:fld>
            <a:endParaRPr lang="en-US"/>
          </a:p>
        </p:txBody>
      </p:sp>
    </p:spTree>
    <p:extLst>
      <p:ext uri="{BB962C8B-B14F-4D97-AF65-F5344CB8AC3E}">
        <p14:creationId xmlns:p14="http://schemas.microsoft.com/office/powerpoint/2010/main" val="2739959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5ADBD6A-F5B4-4542-9FEF-E84347988E5C}" type="slidenum">
              <a:rPr lang="en-US" smtClean="0"/>
              <a:t>18</a:t>
            </a:fld>
            <a:endParaRPr lang="en-US"/>
          </a:p>
        </p:txBody>
      </p:sp>
    </p:spTree>
    <p:extLst>
      <p:ext uri="{BB962C8B-B14F-4D97-AF65-F5344CB8AC3E}">
        <p14:creationId xmlns:p14="http://schemas.microsoft.com/office/powerpoint/2010/main" val="1761982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a:t>
            </a:r>
            <a:r>
              <a:rPr lang="en-US" err="1"/>
              <a:t>PlanToConnect</a:t>
            </a:r>
            <a:r>
              <a:rPr lang="en-US"/>
              <a:t> project is mainly focusing on core areas of high biodiversity value, restoration zones, sustainable use zones, and natural and artificial connectivity features to assist species movement.</a:t>
            </a:r>
          </a:p>
        </p:txBody>
      </p:sp>
      <p:sp>
        <p:nvSpPr>
          <p:cNvPr id="4" name="Slide Number Placeholder 3"/>
          <p:cNvSpPr>
            <a:spLocks noGrp="1"/>
          </p:cNvSpPr>
          <p:nvPr>
            <p:ph type="sldNum" sz="quarter" idx="5"/>
          </p:nvPr>
        </p:nvSpPr>
        <p:spPr/>
        <p:txBody>
          <a:bodyPr/>
          <a:lstStyle/>
          <a:p>
            <a:fld id="{E5ADBD6A-F5B4-4542-9FEF-E84347988E5C}" type="slidenum">
              <a:rPr lang="en-US" smtClean="0"/>
              <a:t>19</a:t>
            </a:fld>
            <a:endParaRPr lang="en-US"/>
          </a:p>
        </p:txBody>
      </p:sp>
    </p:spTree>
    <p:extLst>
      <p:ext uri="{BB962C8B-B14F-4D97-AF65-F5344CB8AC3E}">
        <p14:creationId xmlns:p14="http://schemas.microsoft.com/office/powerpoint/2010/main" val="325180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5ADBD6A-F5B4-4542-9FEF-E84347988E5C}" type="slidenum">
              <a:rPr lang="en-US" smtClean="0"/>
              <a:t>23</a:t>
            </a:fld>
            <a:endParaRPr lang="en-US"/>
          </a:p>
        </p:txBody>
      </p:sp>
    </p:spTree>
    <p:extLst>
      <p:ext uri="{BB962C8B-B14F-4D97-AF65-F5344CB8AC3E}">
        <p14:creationId xmlns:p14="http://schemas.microsoft.com/office/powerpoint/2010/main" val="2162581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ea typeface="Calibri"/>
                <a:cs typeface="Calibri"/>
              </a:rPr>
              <a:t>The </a:t>
            </a:r>
            <a:r>
              <a:rPr lang="de-DE" err="1">
                <a:ea typeface="Calibri"/>
                <a:cs typeface="Calibri"/>
              </a:rPr>
              <a:t>reading</a:t>
            </a:r>
            <a:r>
              <a:rPr lang="de-DE">
                <a:ea typeface="Calibri"/>
                <a:cs typeface="Calibri"/>
              </a:rPr>
              <a:t> </a:t>
            </a:r>
            <a:r>
              <a:rPr lang="de-DE" err="1">
                <a:ea typeface="Calibri"/>
                <a:cs typeface="Calibri"/>
              </a:rPr>
              <a:t>proposals</a:t>
            </a:r>
            <a:r>
              <a:rPr lang="de-DE">
                <a:ea typeface="Calibri"/>
                <a:cs typeface="Calibri"/>
              </a:rPr>
              <a:t> </a:t>
            </a:r>
            <a:r>
              <a:rPr lang="de-DE" err="1">
                <a:ea typeface="Calibri"/>
                <a:cs typeface="Calibri"/>
              </a:rPr>
              <a:t>are</a:t>
            </a:r>
            <a:r>
              <a:rPr lang="de-DE">
                <a:ea typeface="Calibri"/>
                <a:cs typeface="Calibri"/>
              </a:rPr>
              <a:t> </a:t>
            </a:r>
            <a:r>
              <a:rPr lang="de-DE" err="1">
                <a:ea typeface="Calibri"/>
                <a:cs typeface="Calibri"/>
              </a:rPr>
              <a:t>marked</a:t>
            </a:r>
            <a:r>
              <a:rPr lang="de-DE">
                <a:ea typeface="Calibri"/>
                <a:cs typeface="Calibri"/>
              </a:rPr>
              <a:t> in bold.</a:t>
            </a:r>
            <a:endParaRPr lang="de-DE"/>
          </a:p>
        </p:txBody>
      </p:sp>
      <p:sp>
        <p:nvSpPr>
          <p:cNvPr id="4" name="Foliennummernplatzhalter 3"/>
          <p:cNvSpPr>
            <a:spLocks noGrp="1"/>
          </p:cNvSpPr>
          <p:nvPr>
            <p:ph type="sldNum" sz="quarter" idx="5"/>
          </p:nvPr>
        </p:nvSpPr>
        <p:spPr/>
        <p:txBody>
          <a:bodyPr/>
          <a:lstStyle/>
          <a:p>
            <a:fld id="{E5ADBD6A-F5B4-4542-9FEF-E84347988E5C}" type="slidenum">
              <a:rPr lang="en-US" smtClean="0"/>
              <a:t>31</a:t>
            </a:fld>
            <a:endParaRPr lang="en-US"/>
          </a:p>
        </p:txBody>
      </p:sp>
    </p:spTree>
    <p:extLst>
      <p:ext uri="{BB962C8B-B14F-4D97-AF65-F5344CB8AC3E}">
        <p14:creationId xmlns:p14="http://schemas.microsoft.com/office/powerpoint/2010/main" val="30872236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4FCCC0C-69EC-2B42-8837-39FE2BBB2BF6}"/>
              </a:ext>
            </a:extLst>
          </p:cNvPr>
          <p:cNvSpPr/>
          <p:nvPr userDrawn="1"/>
        </p:nvSpPr>
        <p:spPr>
          <a:xfrm>
            <a:off x="6804248" y="2931790"/>
            <a:ext cx="2339752" cy="2211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555776" y="1176798"/>
            <a:ext cx="6119912" cy="1971016"/>
          </a:xfrm>
        </p:spPr>
        <p:txBody>
          <a:bodyPr anchor="b"/>
          <a:lstStyle>
            <a:lvl1pPr algn="l">
              <a:defRPr sz="4500"/>
            </a:lvl1pPr>
          </a:lstStyle>
          <a:p>
            <a:r>
              <a:rPr lang="en-US"/>
              <a:t>Click to edit Master title style</a:t>
            </a:r>
          </a:p>
        </p:txBody>
      </p:sp>
      <p:sp>
        <p:nvSpPr>
          <p:cNvPr id="3" name="Subtitle 2"/>
          <p:cNvSpPr>
            <a:spLocks noGrp="1"/>
          </p:cNvSpPr>
          <p:nvPr>
            <p:ph type="subTitle" idx="1"/>
          </p:nvPr>
        </p:nvSpPr>
        <p:spPr>
          <a:xfrm>
            <a:off x="2555777" y="3147814"/>
            <a:ext cx="6119912" cy="576064"/>
          </a:xfrm>
        </p:spPr>
        <p:txBody>
          <a:bodyPr anchor="b"/>
          <a:lstStyle>
            <a:lvl1pPr marL="0" indent="0" algn="l">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A531C2E9-1B31-4ACD-8413-FBCC8A9B3F32}" type="datetime1">
              <a:rPr lang="sl-SI" smtClean="0"/>
              <a:t>19. 11. 2025</a:t>
            </a:fld>
            <a:endParaRPr lang="en-US"/>
          </a:p>
        </p:txBody>
      </p:sp>
      <p:sp>
        <p:nvSpPr>
          <p:cNvPr id="5" name="Footer Placeholder 4"/>
          <p:cNvSpPr>
            <a:spLocks noGrp="1"/>
          </p:cNvSpPr>
          <p:nvPr>
            <p:ph type="ftr" sz="quarter" idx="11"/>
          </p:nvPr>
        </p:nvSpPr>
        <p:spPr/>
        <p:txBody>
          <a:bodyPr/>
          <a:lstStyle/>
          <a:p>
            <a:r>
              <a:rPr lang="en-US" err="1"/>
              <a:t>PlanToConnect</a:t>
            </a:r>
            <a:r>
              <a:rPr lang="en-US"/>
              <a:t> / Partner(s) / Name(s)</a:t>
            </a:r>
          </a:p>
        </p:txBody>
      </p:sp>
      <p:sp>
        <p:nvSpPr>
          <p:cNvPr id="6" name="Slide Number Placeholder 5"/>
          <p:cNvSpPr>
            <a:spLocks noGrp="1"/>
          </p:cNvSpPr>
          <p:nvPr>
            <p:ph type="sldNum" sz="quarter" idx="12"/>
          </p:nvPr>
        </p:nvSpPr>
        <p:spPr/>
        <p:txBody>
          <a:bodyPr/>
          <a:lstStyle/>
          <a:p>
            <a:fld id="{5523F345-55CE-7244-BAC6-E4D97AAB72F4}" type="slidenum">
              <a:rPr lang="en-US" smtClean="0"/>
              <a:t>‹#›</a:t>
            </a:fld>
            <a:endParaRPr lang="en-US"/>
          </a:p>
        </p:txBody>
      </p:sp>
      <p:cxnSp>
        <p:nvCxnSpPr>
          <p:cNvPr id="10" name="Straight Connector 9">
            <a:extLst>
              <a:ext uri="{FF2B5EF4-FFF2-40B4-BE49-F238E27FC236}">
                <a16:creationId xmlns:a16="http://schemas.microsoft.com/office/drawing/2014/main" id="{5AC296B4-5926-2C4A-88B8-B62205E34F72}"/>
              </a:ext>
            </a:extLst>
          </p:cNvPr>
          <p:cNvCxnSpPr/>
          <p:nvPr userDrawn="1"/>
        </p:nvCxnSpPr>
        <p:spPr>
          <a:xfrm>
            <a:off x="8244408" y="4767263"/>
            <a:ext cx="0" cy="252412"/>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344ACD67-BB29-3649-92C1-B875C93FAA4B}"/>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0" y="2195185"/>
            <a:ext cx="2195736" cy="2460591"/>
          </a:xfrm>
          <a:prstGeom prst="rect">
            <a:avLst/>
          </a:prstGeom>
        </p:spPr>
      </p:pic>
    </p:spTree>
    <p:extLst>
      <p:ext uri="{BB962C8B-B14F-4D97-AF65-F5344CB8AC3E}">
        <p14:creationId xmlns:p14="http://schemas.microsoft.com/office/powerpoint/2010/main" val="1697399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8312" y="1023938"/>
            <a:ext cx="3455615" cy="984250"/>
          </a:xfrm>
        </p:spPr>
        <p:txBody>
          <a:bodyPr anchor="b"/>
          <a:lstStyle>
            <a:lvl1pPr>
              <a:defRPr sz="2400">
                <a:solidFill>
                  <a:schemeClr val="accent1"/>
                </a:solidFill>
              </a:defRPr>
            </a:lvl1pPr>
          </a:lstStyle>
          <a:p>
            <a:r>
              <a:rPr lang="en-US"/>
              <a:t>Click to edit Master title style</a:t>
            </a:r>
          </a:p>
        </p:txBody>
      </p:sp>
      <p:sp>
        <p:nvSpPr>
          <p:cNvPr id="3" name="Content Placeholder 2"/>
          <p:cNvSpPr>
            <a:spLocks noGrp="1"/>
          </p:cNvSpPr>
          <p:nvPr>
            <p:ph idx="1" hasCustomPrompt="1"/>
          </p:nvPr>
        </p:nvSpPr>
        <p:spPr>
          <a:xfrm>
            <a:off x="4139952" y="1023937"/>
            <a:ext cx="4535737" cy="363537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8312" y="2008188"/>
            <a:ext cx="3455615" cy="265112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6FA2229-E8D8-4BBC-A7C8-6994E3F53DEB}" type="datetime1">
              <a:rPr lang="sl-SI" smtClean="0"/>
              <a:t>19. 11. 2025</a:t>
            </a:fld>
            <a:endParaRPr lang="en-US"/>
          </a:p>
        </p:txBody>
      </p:sp>
      <p:sp>
        <p:nvSpPr>
          <p:cNvPr id="6" name="Footer Placeholder 5"/>
          <p:cNvSpPr>
            <a:spLocks noGrp="1"/>
          </p:cNvSpPr>
          <p:nvPr>
            <p:ph type="ftr" sz="quarter" idx="11"/>
          </p:nvPr>
        </p:nvSpPr>
        <p:spPr/>
        <p:txBody>
          <a:bodyPr/>
          <a:lstStyle/>
          <a:p>
            <a:r>
              <a:rPr lang="en-US" err="1"/>
              <a:t>PlanToConnect</a:t>
            </a:r>
            <a:r>
              <a:rPr lang="en-US"/>
              <a:t> / Partner(s) / Name(s)</a:t>
            </a:r>
          </a:p>
        </p:txBody>
      </p:sp>
      <p:sp>
        <p:nvSpPr>
          <p:cNvPr id="7" name="Slide Number Placeholder 6"/>
          <p:cNvSpPr>
            <a:spLocks noGrp="1"/>
          </p:cNvSpPr>
          <p:nvPr>
            <p:ph type="sldNum" sz="quarter" idx="12"/>
          </p:nvPr>
        </p:nvSpPr>
        <p:spPr/>
        <p:txBody>
          <a:bodyPr/>
          <a:lstStyle/>
          <a:p>
            <a:fld id="{5523F345-55CE-7244-BAC6-E4D97AAB72F4}" type="slidenum">
              <a:rPr lang="en-US" smtClean="0"/>
              <a:t>‹#›</a:t>
            </a:fld>
            <a:endParaRPr lang="en-US"/>
          </a:p>
        </p:txBody>
      </p:sp>
    </p:spTree>
    <p:extLst>
      <p:ext uri="{BB962C8B-B14F-4D97-AF65-F5344CB8AC3E}">
        <p14:creationId xmlns:p14="http://schemas.microsoft.com/office/powerpoint/2010/main" val="3760364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31DD268-AE15-A84D-8BB4-803DD06A5752}"/>
              </a:ext>
            </a:extLst>
          </p:cNvPr>
          <p:cNvSpPr/>
          <p:nvPr userDrawn="1"/>
        </p:nvSpPr>
        <p:spPr>
          <a:xfrm>
            <a:off x="0" y="1023938"/>
            <a:ext cx="3707904" cy="3635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68313" y="1023938"/>
            <a:ext cx="3179181" cy="984250"/>
          </a:xfrm>
        </p:spPr>
        <p:txBody>
          <a:bodyPr anchor="b"/>
          <a:lstStyle>
            <a:lvl1pPr>
              <a:defRPr sz="2400">
                <a:solidFill>
                  <a:schemeClr val="bg1"/>
                </a:solidFill>
              </a:defRPr>
            </a:lvl1pPr>
          </a:lstStyle>
          <a:p>
            <a:r>
              <a:rPr lang="en-US"/>
              <a:t>Click to edit Master title style</a:t>
            </a:r>
          </a:p>
        </p:txBody>
      </p:sp>
      <p:sp>
        <p:nvSpPr>
          <p:cNvPr id="4" name="Text Placeholder 3"/>
          <p:cNvSpPr>
            <a:spLocks noGrp="1"/>
          </p:cNvSpPr>
          <p:nvPr>
            <p:ph type="body" sz="half" idx="2"/>
          </p:nvPr>
        </p:nvSpPr>
        <p:spPr>
          <a:xfrm>
            <a:off x="468313" y="2008188"/>
            <a:ext cx="3179182" cy="2651125"/>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0604CC2-D1E5-4695-8FCE-288D42C25AEF}" type="datetime1">
              <a:rPr lang="sl-SI" smtClean="0"/>
              <a:t>19. 11. 2025</a:t>
            </a:fld>
            <a:endParaRPr lang="en-US"/>
          </a:p>
        </p:txBody>
      </p:sp>
      <p:sp>
        <p:nvSpPr>
          <p:cNvPr id="6" name="Footer Placeholder 5"/>
          <p:cNvSpPr>
            <a:spLocks noGrp="1"/>
          </p:cNvSpPr>
          <p:nvPr>
            <p:ph type="ftr" sz="quarter" idx="11"/>
          </p:nvPr>
        </p:nvSpPr>
        <p:spPr/>
        <p:txBody>
          <a:bodyPr/>
          <a:lstStyle/>
          <a:p>
            <a:r>
              <a:rPr lang="en-US" err="1"/>
              <a:t>PlanToConnect</a:t>
            </a:r>
            <a:r>
              <a:rPr lang="en-US"/>
              <a:t> / Partner(s) / Name(s)</a:t>
            </a:r>
          </a:p>
        </p:txBody>
      </p:sp>
      <p:sp>
        <p:nvSpPr>
          <p:cNvPr id="7" name="Slide Number Placeholder 6"/>
          <p:cNvSpPr>
            <a:spLocks noGrp="1"/>
          </p:cNvSpPr>
          <p:nvPr>
            <p:ph type="sldNum" sz="quarter" idx="12"/>
          </p:nvPr>
        </p:nvSpPr>
        <p:spPr/>
        <p:txBody>
          <a:bodyPr/>
          <a:lstStyle/>
          <a:p>
            <a:fld id="{5523F345-55CE-7244-BAC6-E4D97AAB72F4}" type="slidenum">
              <a:rPr lang="en-US" smtClean="0"/>
              <a:t>‹#›</a:t>
            </a:fld>
            <a:endParaRPr lang="en-US"/>
          </a:p>
        </p:txBody>
      </p:sp>
      <p:sp>
        <p:nvSpPr>
          <p:cNvPr id="9" name="Picture Placeholder 8">
            <a:extLst>
              <a:ext uri="{FF2B5EF4-FFF2-40B4-BE49-F238E27FC236}">
                <a16:creationId xmlns:a16="http://schemas.microsoft.com/office/drawing/2014/main" id="{1A74B1D3-4E54-C843-A2E1-5FB10251E4A5}"/>
              </a:ext>
            </a:extLst>
          </p:cNvPr>
          <p:cNvSpPr>
            <a:spLocks noGrp="1"/>
          </p:cNvSpPr>
          <p:nvPr>
            <p:ph type="pic" sz="quarter" idx="13"/>
          </p:nvPr>
        </p:nvSpPr>
        <p:spPr>
          <a:xfrm>
            <a:off x="3779838" y="1023938"/>
            <a:ext cx="4895851" cy="2124075"/>
          </a:xfrm>
        </p:spPr>
        <p:txBody>
          <a:bodyPr>
            <a:normAutofit/>
          </a:bodyPr>
          <a:lstStyle>
            <a:lvl1pPr marL="0" indent="0">
              <a:buNone/>
              <a:defRPr sz="900">
                <a:solidFill>
                  <a:schemeClr val="bg1">
                    <a:lumMod val="50000"/>
                  </a:schemeClr>
                </a:solidFill>
              </a:defRPr>
            </a:lvl1pPr>
          </a:lstStyle>
          <a:p>
            <a:endParaRPr lang="en-US"/>
          </a:p>
        </p:txBody>
      </p:sp>
      <p:sp>
        <p:nvSpPr>
          <p:cNvPr id="11" name="Picture Placeholder 10">
            <a:extLst>
              <a:ext uri="{FF2B5EF4-FFF2-40B4-BE49-F238E27FC236}">
                <a16:creationId xmlns:a16="http://schemas.microsoft.com/office/drawing/2014/main" id="{6F1586E5-C86D-144B-B8B4-D2ABE3CB8D1B}"/>
              </a:ext>
            </a:extLst>
          </p:cNvPr>
          <p:cNvSpPr>
            <a:spLocks noGrp="1"/>
          </p:cNvSpPr>
          <p:nvPr>
            <p:ph type="pic" sz="quarter" idx="14"/>
          </p:nvPr>
        </p:nvSpPr>
        <p:spPr>
          <a:xfrm>
            <a:off x="3779838" y="3219450"/>
            <a:ext cx="2879725" cy="1439863"/>
          </a:xfrm>
        </p:spPr>
        <p:txBody>
          <a:bodyPr>
            <a:normAutofit/>
          </a:bodyPr>
          <a:lstStyle>
            <a:lvl1pPr marL="0" indent="0">
              <a:buNone/>
              <a:defRPr sz="900">
                <a:solidFill>
                  <a:schemeClr val="bg1">
                    <a:lumMod val="50000"/>
                  </a:schemeClr>
                </a:solidFill>
              </a:defRPr>
            </a:lvl1pPr>
          </a:lstStyle>
          <a:p>
            <a:endParaRPr lang="en-US"/>
          </a:p>
        </p:txBody>
      </p:sp>
      <p:sp>
        <p:nvSpPr>
          <p:cNvPr id="12" name="Picture Placeholder 10">
            <a:extLst>
              <a:ext uri="{FF2B5EF4-FFF2-40B4-BE49-F238E27FC236}">
                <a16:creationId xmlns:a16="http://schemas.microsoft.com/office/drawing/2014/main" id="{D64BD60C-9859-264A-9CFF-350FD742195D}"/>
              </a:ext>
            </a:extLst>
          </p:cNvPr>
          <p:cNvSpPr>
            <a:spLocks noGrp="1"/>
          </p:cNvSpPr>
          <p:nvPr>
            <p:ph type="pic" sz="quarter" idx="15"/>
          </p:nvPr>
        </p:nvSpPr>
        <p:spPr>
          <a:xfrm>
            <a:off x="6732240" y="3222248"/>
            <a:ext cx="1943449" cy="1439863"/>
          </a:xfrm>
        </p:spPr>
        <p:txBody>
          <a:bodyPr>
            <a:normAutofit/>
          </a:bodyPr>
          <a:lstStyle>
            <a:lvl1pPr marL="0" indent="0">
              <a:buNone/>
              <a:defRPr sz="900">
                <a:solidFill>
                  <a:schemeClr val="bg1">
                    <a:lumMod val="50000"/>
                  </a:schemeClr>
                </a:solidFill>
              </a:defRPr>
            </a:lvl1pPr>
          </a:lstStyle>
          <a:p>
            <a:endParaRPr lang="en-US"/>
          </a:p>
        </p:txBody>
      </p:sp>
    </p:spTree>
    <p:extLst>
      <p:ext uri="{BB962C8B-B14F-4D97-AF65-F5344CB8AC3E}">
        <p14:creationId xmlns:p14="http://schemas.microsoft.com/office/powerpoint/2010/main" val="488005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261426" y="1023938"/>
            <a:ext cx="4414263" cy="363537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5" name="Date Placeholder 4"/>
          <p:cNvSpPr>
            <a:spLocks noGrp="1"/>
          </p:cNvSpPr>
          <p:nvPr>
            <p:ph type="dt" sz="half" idx="10"/>
          </p:nvPr>
        </p:nvSpPr>
        <p:spPr/>
        <p:txBody>
          <a:bodyPr/>
          <a:lstStyle/>
          <a:p>
            <a:fld id="{5A79A409-C939-4E2F-A515-4E1DAC851742}" type="datetime1">
              <a:rPr lang="sl-SI" smtClean="0"/>
              <a:t>19. 11. 2025</a:t>
            </a:fld>
            <a:endParaRPr lang="en-US"/>
          </a:p>
        </p:txBody>
      </p:sp>
      <p:sp>
        <p:nvSpPr>
          <p:cNvPr id="6" name="Footer Placeholder 5"/>
          <p:cNvSpPr>
            <a:spLocks noGrp="1"/>
          </p:cNvSpPr>
          <p:nvPr>
            <p:ph type="ftr" sz="quarter" idx="11"/>
          </p:nvPr>
        </p:nvSpPr>
        <p:spPr/>
        <p:txBody>
          <a:bodyPr/>
          <a:lstStyle/>
          <a:p>
            <a:r>
              <a:rPr lang="en-US" err="1"/>
              <a:t>PlanToConnect</a:t>
            </a:r>
            <a:r>
              <a:rPr lang="en-US"/>
              <a:t> / Partner(s) / Name(s)</a:t>
            </a:r>
          </a:p>
        </p:txBody>
      </p:sp>
      <p:sp>
        <p:nvSpPr>
          <p:cNvPr id="7" name="Slide Number Placeholder 6"/>
          <p:cNvSpPr>
            <a:spLocks noGrp="1"/>
          </p:cNvSpPr>
          <p:nvPr>
            <p:ph type="sldNum" sz="quarter" idx="12"/>
          </p:nvPr>
        </p:nvSpPr>
        <p:spPr/>
        <p:txBody>
          <a:bodyPr/>
          <a:lstStyle/>
          <a:p>
            <a:fld id="{5523F345-55CE-7244-BAC6-E4D97AAB72F4}" type="slidenum">
              <a:rPr lang="en-US" smtClean="0"/>
              <a:t>‹#›</a:t>
            </a:fld>
            <a:endParaRPr lang="en-US"/>
          </a:p>
        </p:txBody>
      </p:sp>
      <p:sp>
        <p:nvSpPr>
          <p:cNvPr id="8" name="Title 1">
            <a:extLst>
              <a:ext uri="{FF2B5EF4-FFF2-40B4-BE49-F238E27FC236}">
                <a16:creationId xmlns:a16="http://schemas.microsoft.com/office/drawing/2014/main" id="{655DDE6B-BFD0-8CF4-DB87-369CD7F6CD2E}"/>
              </a:ext>
            </a:extLst>
          </p:cNvPr>
          <p:cNvSpPr>
            <a:spLocks noGrp="1"/>
          </p:cNvSpPr>
          <p:nvPr>
            <p:ph type="title"/>
          </p:nvPr>
        </p:nvSpPr>
        <p:spPr>
          <a:xfrm>
            <a:off x="468312" y="1023938"/>
            <a:ext cx="3455615" cy="984250"/>
          </a:xfrm>
        </p:spPr>
        <p:txBody>
          <a:bodyPr anchor="b"/>
          <a:lstStyle>
            <a:lvl1pPr>
              <a:defRPr sz="2400">
                <a:solidFill>
                  <a:schemeClr val="accent1"/>
                </a:solidFill>
              </a:defRPr>
            </a:lvl1pPr>
          </a:lstStyle>
          <a:p>
            <a:r>
              <a:rPr lang="en-US"/>
              <a:t>Click to edit Master title style</a:t>
            </a:r>
          </a:p>
        </p:txBody>
      </p:sp>
      <p:sp>
        <p:nvSpPr>
          <p:cNvPr id="9" name="Text Placeholder 3">
            <a:extLst>
              <a:ext uri="{FF2B5EF4-FFF2-40B4-BE49-F238E27FC236}">
                <a16:creationId xmlns:a16="http://schemas.microsoft.com/office/drawing/2014/main" id="{37269B88-CDEB-D867-A9BB-95C8507BA415}"/>
              </a:ext>
            </a:extLst>
          </p:cNvPr>
          <p:cNvSpPr>
            <a:spLocks noGrp="1"/>
          </p:cNvSpPr>
          <p:nvPr>
            <p:ph type="body" sz="half" idx="2"/>
          </p:nvPr>
        </p:nvSpPr>
        <p:spPr>
          <a:xfrm>
            <a:off x="468312" y="2008188"/>
            <a:ext cx="3455615" cy="265112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107667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91201" y="1023937"/>
            <a:ext cx="3584487" cy="1119187"/>
          </a:xfrm>
        </p:spPr>
        <p:txBody>
          <a:bodyPr anchor="b"/>
          <a:lstStyle>
            <a:lvl1pPr>
              <a:defRPr sz="2400">
                <a:solidFill>
                  <a:schemeClr val="accent1"/>
                </a:solidFill>
              </a:defRPr>
            </a:lvl1pPr>
          </a:lstStyle>
          <a:p>
            <a:r>
              <a:rPr lang="en-US"/>
              <a:t>Click to edit Master title style</a:t>
            </a:r>
          </a:p>
        </p:txBody>
      </p:sp>
      <p:sp>
        <p:nvSpPr>
          <p:cNvPr id="3" name="Picture Placeholder 2"/>
          <p:cNvSpPr>
            <a:spLocks noGrp="1" noChangeAspect="1"/>
          </p:cNvSpPr>
          <p:nvPr>
            <p:ph type="pic" idx="1"/>
          </p:nvPr>
        </p:nvSpPr>
        <p:spPr>
          <a:xfrm>
            <a:off x="0" y="1023938"/>
            <a:ext cx="4967536" cy="363537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5091200" y="2182435"/>
            <a:ext cx="3584487" cy="247687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45CF786-756C-41FC-B44C-46CEC2BBE334}" type="datetime1">
              <a:rPr lang="sl-SI" smtClean="0"/>
              <a:t>19. 11. 2025</a:t>
            </a:fld>
            <a:endParaRPr lang="en-US"/>
          </a:p>
        </p:txBody>
      </p:sp>
      <p:sp>
        <p:nvSpPr>
          <p:cNvPr id="6" name="Footer Placeholder 5"/>
          <p:cNvSpPr>
            <a:spLocks noGrp="1"/>
          </p:cNvSpPr>
          <p:nvPr>
            <p:ph type="ftr" sz="quarter" idx="11"/>
          </p:nvPr>
        </p:nvSpPr>
        <p:spPr/>
        <p:txBody>
          <a:bodyPr/>
          <a:lstStyle/>
          <a:p>
            <a:r>
              <a:rPr lang="en-US" err="1"/>
              <a:t>PlanToConnect</a:t>
            </a:r>
            <a:r>
              <a:rPr lang="en-US"/>
              <a:t> / Partner(s) / Name(s)</a:t>
            </a:r>
          </a:p>
        </p:txBody>
      </p:sp>
      <p:sp>
        <p:nvSpPr>
          <p:cNvPr id="7" name="Slide Number Placeholder 6"/>
          <p:cNvSpPr>
            <a:spLocks noGrp="1"/>
          </p:cNvSpPr>
          <p:nvPr>
            <p:ph type="sldNum" sz="quarter" idx="12"/>
          </p:nvPr>
        </p:nvSpPr>
        <p:spPr/>
        <p:txBody>
          <a:bodyPr/>
          <a:lstStyle/>
          <a:p>
            <a:fld id="{5523F345-55CE-7244-BAC6-E4D97AAB72F4}" type="slidenum">
              <a:rPr lang="en-US" smtClean="0"/>
              <a:t>‹#›</a:t>
            </a:fld>
            <a:endParaRPr lang="en-US"/>
          </a:p>
        </p:txBody>
      </p:sp>
    </p:spTree>
    <p:extLst>
      <p:ext uri="{BB962C8B-B14F-4D97-AF65-F5344CB8AC3E}">
        <p14:creationId xmlns:p14="http://schemas.microsoft.com/office/powerpoint/2010/main" val="3924022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Picture - whole page">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68313" y="1023938"/>
            <a:ext cx="8207376" cy="363537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5" name="Date Placeholder 4"/>
          <p:cNvSpPr>
            <a:spLocks noGrp="1"/>
          </p:cNvSpPr>
          <p:nvPr>
            <p:ph type="dt" sz="half" idx="10"/>
          </p:nvPr>
        </p:nvSpPr>
        <p:spPr/>
        <p:txBody>
          <a:bodyPr/>
          <a:lstStyle/>
          <a:p>
            <a:fld id="{98A88560-B12D-4116-9CDA-477841D0870D}" type="datetime1">
              <a:rPr lang="sl-SI" smtClean="0"/>
              <a:t>19. 11. 2025</a:t>
            </a:fld>
            <a:endParaRPr lang="en-US"/>
          </a:p>
        </p:txBody>
      </p:sp>
      <p:sp>
        <p:nvSpPr>
          <p:cNvPr id="6" name="Footer Placeholder 5"/>
          <p:cNvSpPr>
            <a:spLocks noGrp="1"/>
          </p:cNvSpPr>
          <p:nvPr>
            <p:ph type="ftr" sz="quarter" idx="11"/>
          </p:nvPr>
        </p:nvSpPr>
        <p:spPr/>
        <p:txBody>
          <a:bodyPr/>
          <a:lstStyle/>
          <a:p>
            <a:r>
              <a:rPr lang="en-US" err="1"/>
              <a:t>PlanToConnect</a:t>
            </a:r>
            <a:r>
              <a:rPr lang="en-US"/>
              <a:t> / Partner(s) / Name(s)</a:t>
            </a:r>
          </a:p>
        </p:txBody>
      </p:sp>
      <p:sp>
        <p:nvSpPr>
          <p:cNvPr id="7" name="Slide Number Placeholder 6"/>
          <p:cNvSpPr>
            <a:spLocks noGrp="1"/>
          </p:cNvSpPr>
          <p:nvPr>
            <p:ph type="sldNum" sz="quarter" idx="12"/>
          </p:nvPr>
        </p:nvSpPr>
        <p:spPr/>
        <p:txBody>
          <a:bodyPr/>
          <a:lstStyle/>
          <a:p>
            <a:fld id="{5523F345-55CE-7244-BAC6-E4D97AAB72F4}" type="slidenum">
              <a:rPr lang="en-US" smtClean="0"/>
              <a:t>‹#›</a:t>
            </a:fld>
            <a:endParaRPr lang="en-US"/>
          </a:p>
        </p:txBody>
      </p:sp>
    </p:spTree>
    <p:extLst>
      <p:ext uri="{BB962C8B-B14F-4D97-AF65-F5344CB8AC3E}">
        <p14:creationId xmlns:p14="http://schemas.microsoft.com/office/powerpoint/2010/main" val="14116725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Picture - whole pag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DED1507-BB3D-42A2-8862-27B834F8CB1D}" type="datetime1">
              <a:rPr lang="sl-SI" smtClean="0"/>
              <a:t>19. 11. 2025</a:t>
            </a:fld>
            <a:endParaRPr lang="en-US"/>
          </a:p>
        </p:txBody>
      </p:sp>
      <p:sp>
        <p:nvSpPr>
          <p:cNvPr id="6" name="Footer Placeholder 5"/>
          <p:cNvSpPr>
            <a:spLocks noGrp="1"/>
          </p:cNvSpPr>
          <p:nvPr>
            <p:ph type="ftr" sz="quarter" idx="11"/>
          </p:nvPr>
        </p:nvSpPr>
        <p:spPr/>
        <p:txBody>
          <a:bodyPr/>
          <a:lstStyle/>
          <a:p>
            <a:r>
              <a:rPr lang="en-GB"/>
              <a:t>PlanToConnect / Partner(s) / Name(s)</a:t>
            </a:r>
            <a:endParaRPr lang="en-US"/>
          </a:p>
        </p:txBody>
      </p:sp>
      <p:sp>
        <p:nvSpPr>
          <p:cNvPr id="7" name="Slide Number Placeholder 6"/>
          <p:cNvSpPr>
            <a:spLocks noGrp="1"/>
          </p:cNvSpPr>
          <p:nvPr>
            <p:ph type="sldNum" sz="quarter" idx="12"/>
          </p:nvPr>
        </p:nvSpPr>
        <p:spPr/>
        <p:txBody>
          <a:bodyPr/>
          <a:lstStyle/>
          <a:p>
            <a:fld id="{5523F345-55CE-7244-BAC6-E4D97AAB72F4}" type="slidenum">
              <a:rPr lang="en-US" smtClean="0"/>
              <a:t>‹#›</a:t>
            </a:fld>
            <a:endParaRPr lang="en-US"/>
          </a:p>
        </p:txBody>
      </p:sp>
      <p:sp>
        <p:nvSpPr>
          <p:cNvPr id="2" name="Rectangle 1">
            <a:extLst>
              <a:ext uri="{FF2B5EF4-FFF2-40B4-BE49-F238E27FC236}">
                <a16:creationId xmlns:a16="http://schemas.microsoft.com/office/drawing/2014/main" id="{3FD42662-5702-7640-B786-06C24570928C}"/>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noChangeAspect="1"/>
          </p:cNvSpPr>
          <p:nvPr>
            <p:ph type="pic" idx="1"/>
          </p:nvPr>
        </p:nvSpPr>
        <p:spPr>
          <a:xfrm>
            <a:off x="0" y="0"/>
            <a:ext cx="9144000" cy="5143500"/>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Tree>
    <p:extLst>
      <p:ext uri="{BB962C8B-B14F-4D97-AF65-F5344CB8AC3E}">
        <p14:creationId xmlns:p14="http://schemas.microsoft.com/office/powerpoint/2010/main" val="4264974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EE1F677-6253-7B45-8052-58684472362F}"/>
              </a:ext>
            </a:extLst>
          </p:cNvPr>
          <p:cNvSpPr/>
          <p:nvPr userDrawn="1"/>
        </p:nvSpPr>
        <p:spPr>
          <a:xfrm>
            <a:off x="6156176" y="2931791"/>
            <a:ext cx="2987824" cy="2211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834E0C1-3463-48D4-87B1-0B7733F7A2BF}" type="datetime1">
              <a:rPr lang="sl-SI" smtClean="0"/>
              <a:t>19. 11. 2025</a:t>
            </a:fld>
            <a:endParaRPr lang="en-US"/>
          </a:p>
        </p:txBody>
      </p:sp>
      <p:sp>
        <p:nvSpPr>
          <p:cNvPr id="6" name="Footer Placeholder 5"/>
          <p:cNvSpPr>
            <a:spLocks noGrp="1"/>
          </p:cNvSpPr>
          <p:nvPr>
            <p:ph type="ftr" sz="quarter" idx="11"/>
          </p:nvPr>
        </p:nvSpPr>
        <p:spPr/>
        <p:txBody>
          <a:bodyPr/>
          <a:lstStyle/>
          <a:p>
            <a:r>
              <a:rPr lang="en-US" err="1"/>
              <a:t>PlanToConnect</a:t>
            </a:r>
            <a:r>
              <a:rPr lang="en-US"/>
              <a:t> / Partner(s) / Name(s)</a:t>
            </a:r>
          </a:p>
        </p:txBody>
      </p:sp>
      <p:sp>
        <p:nvSpPr>
          <p:cNvPr id="7" name="Slide Number Placeholder 6"/>
          <p:cNvSpPr>
            <a:spLocks noGrp="1"/>
          </p:cNvSpPr>
          <p:nvPr>
            <p:ph type="sldNum" sz="quarter" idx="12"/>
          </p:nvPr>
        </p:nvSpPr>
        <p:spPr/>
        <p:txBody>
          <a:bodyPr/>
          <a:lstStyle/>
          <a:p>
            <a:fld id="{5523F345-55CE-7244-BAC6-E4D97AAB72F4}" type="slidenum">
              <a:rPr lang="en-US" smtClean="0"/>
              <a:t>‹#›</a:t>
            </a:fld>
            <a:endParaRPr lang="en-US"/>
          </a:p>
        </p:txBody>
      </p:sp>
      <p:sp>
        <p:nvSpPr>
          <p:cNvPr id="11" name="Text Placeholder 10">
            <a:extLst>
              <a:ext uri="{FF2B5EF4-FFF2-40B4-BE49-F238E27FC236}">
                <a16:creationId xmlns:a16="http://schemas.microsoft.com/office/drawing/2014/main" id="{E73373E5-A851-ED40-A0B8-297D035E5BE0}"/>
              </a:ext>
            </a:extLst>
          </p:cNvPr>
          <p:cNvSpPr>
            <a:spLocks noGrp="1"/>
          </p:cNvSpPr>
          <p:nvPr>
            <p:ph type="body" sz="quarter" idx="13" hasCustomPrompt="1"/>
          </p:nvPr>
        </p:nvSpPr>
        <p:spPr>
          <a:xfrm>
            <a:off x="1979613" y="1347788"/>
            <a:ext cx="647700" cy="631825"/>
          </a:xfrm>
        </p:spPr>
        <p:txBody>
          <a:bodyPr>
            <a:noAutofit/>
          </a:bodyPr>
          <a:lstStyle>
            <a:lvl1pPr marL="0" indent="0">
              <a:buNone/>
              <a:defRPr sz="7200">
                <a:solidFill>
                  <a:schemeClr val="accent2"/>
                </a:solidFill>
              </a:defRPr>
            </a:lvl1pPr>
          </a:lstStyle>
          <a:p>
            <a:pPr lvl="0"/>
            <a:r>
              <a:rPr lang="en-US"/>
              <a:t>“</a:t>
            </a:r>
          </a:p>
        </p:txBody>
      </p:sp>
      <p:sp>
        <p:nvSpPr>
          <p:cNvPr id="12" name="Text Placeholder 10">
            <a:extLst>
              <a:ext uri="{FF2B5EF4-FFF2-40B4-BE49-F238E27FC236}">
                <a16:creationId xmlns:a16="http://schemas.microsoft.com/office/drawing/2014/main" id="{61C2C1F5-22A0-8944-9A1D-92A387F2C30D}"/>
              </a:ext>
            </a:extLst>
          </p:cNvPr>
          <p:cNvSpPr>
            <a:spLocks noGrp="1"/>
          </p:cNvSpPr>
          <p:nvPr>
            <p:ph type="body" sz="quarter" idx="14" hasCustomPrompt="1"/>
          </p:nvPr>
        </p:nvSpPr>
        <p:spPr>
          <a:xfrm>
            <a:off x="6442278" y="3664881"/>
            <a:ext cx="647700" cy="631825"/>
          </a:xfrm>
        </p:spPr>
        <p:txBody>
          <a:bodyPr>
            <a:noAutofit/>
          </a:bodyPr>
          <a:lstStyle>
            <a:lvl1pPr marL="0" indent="0">
              <a:buNone/>
              <a:defRPr sz="7200">
                <a:solidFill>
                  <a:schemeClr val="accent2"/>
                </a:solidFill>
              </a:defRPr>
            </a:lvl1pPr>
          </a:lstStyle>
          <a:p>
            <a:pPr lvl="0"/>
            <a:r>
              <a:rPr lang="en-US"/>
              <a:t>“</a:t>
            </a:r>
          </a:p>
        </p:txBody>
      </p:sp>
      <p:pic>
        <p:nvPicPr>
          <p:cNvPr id="2" name="Picture 8">
            <a:extLst>
              <a:ext uri="{FF2B5EF4-FFF2-40B4-BE49-F238E27FC236}">
                <a16:creationId xmlns:a16="http://schemas.microsoft.com/office/drawing/2014/main" id="{66CE1017-C045-AD18-2743-BDD0E0F8BB6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0" y="2195185"/>
            <a:ext cx="2195736" cy="2460591"/>
          </a:xfrm>
          <a:prstGeom prst="rect">
            <a:avLst/>
          </a:prstGeom>
        </p:spPr>
      </p:pic>
      <p:cxnSp>
        <p:nvCxnSpPr>
          <p:cNvPr id="14" name="Straight Connector 13">
            <a:extLst>
              <a:ext uri="{FF2B5EF4-FFF2-40B4-BE49-F238E27FC236}">
                <a16:creationId xmlns:a16="http://schemas.microsoft.com/office/drawing/2014/main" id="{EF0BE72B-DF76-D44F-B19B-1293732188F9}"/>
              </a:ext>
            </a:extLst>
          </p:cNvPr>
          <p:cNvCxnSpPr/>
          <p:nvPr userDrawn="1"/>
        </p:nvCxnSpPr>
        <p:spPr>
          <a:xfrm>
            <a:off x="8244408" y="4767610"/>
            <a:ext cx="0" cy="252412"/>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 Placeholder 3"/>
          <p:cNvSpPr>
            <a:spLocks noGrp="1"/>
          </p:cNvSpPr>
          <p:nvPr>
            <p:ph type="body" sz="half" idx="2" hasCustomPrompt="1"/>
          </p:nvPr>
        </p:nvSpPr>
        <p:spPr>
          <a:xfrm>
            <a:off x="1979712" y="1979422"/>
            <a:ext cx="5112567" cy="1685459"/>
          </a:xfrm>
        </p:spPr>
        <p:txBody>
          <a:bodyPr anchor="ctr">
            <a:normAutofit/>
          </a:bodyPr>
          <a:lstStyle>
            <a:lvl1pPr marL="0" indent="0" algn="ctr">
              <a:lnSpc>
                <a:spcPct val="150000"/>
              </a:lnSpc>
              <a:buNone/>
              <a:defRPr sz="1800" b="0">
                <a:solidFill>
                  <a:schemeClr val="accent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add text</a:t>
            </a:r>
          </a:p>
        </p:txBody>
      </p:sp>
    </p:spTree>
    <p:extLst>
      <p:ext uri="{BB962C8B-B14F-4D97-AF65-F5344CB8AC3E}">
        <p14:creationId xmlns:p14="http://schemas.microsoft.com/office/powerpoint/2010/main" val="35198261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C4F968-93F8-4949-B934-0B965781EA12}" type="datetime1">
              <a:rPr lang="sl-SI" smtClean="0"/>
              <a:t>19. 11. 2025</a:t>
            </a:fld>
            <a:endParaRPr lang="en-US"/>
          </a:p>
        </p:txBody>
      </p:sp>
      <p:sp>
        <p:nvSpPr>
          <p:cNvPr id="5" name="Footer Placeholder 4"/>
          <p:cNvSpPr>
            <a:spLocks noGrp="1"/>
          </p:cNvSpPr>
          <p:nvPr>
            <p:ph type="ftr" sz="quarter" idx="11"/>
          </p:nvPr>
        </p:nvSpPr>
        <p:spPr/>
        <p:txBody>
          <a:bodyPr/>
          <a:lstStyle/>
          <a:p>
            <a:r>
              <a:rPr lang="en-US" err="1"/>
              <a:t>PlanToConnect</a:t>
            </a:r>
            <a:r>
              <a:rPr lang="en-US"/>
              <a:t> / Partner(s) / Name(s)</a:t>
            </a:r>
          </a:p>
        </p:txBody>
      </p:sp>
      <p:sp>
        <p:nvSpPr>
          <p:cNvPr id="6" name="Slide Number Placeholder 5"/>
          <p:cNvSpPr>
            <a:spLocks noGrp="1"/>
          </p:cNvSpPr>
          <p:nvPr>
            <p:ph type="sldNum" sz="quarter" idx="12"/>
          </p:nvPr>
        </p:nvSpPr>
        <p:spPr/>
        <p:txBody>
          <a:bodyPr/>
          <a:lstStyle/>
          <a:p>
            <a:fld id="{5523F345-55CE-7244-BAC6-E4D97AAB72F4}" type="slidenum">
              <a:rPr lang="en-US" smtClean="0"/>
              <a:t>‹#›</a:t>
            </a:fld>
            <a:endParaRPr lang="en-US"/>
          </a:p>
        </p:txBody>
      </p:sp>
      <p:sp>
        <p:nvSpPr>
          <p:cNvPr id="8" name="Title 1">
            <a:extLst>
              <a:ext uri="{FF2B5EF4-FFF2-40B4-BE49-F238E27FC236}">
                <a16:creationId xmlns:a16="http://schemas.microsoft.com/office/drawing/2014/main" id="{D3C6E009-42BB-10C0-08E9-E45B57CEF7A7}"/>
              </a:ext>
            </a:extLst>
          </p:cNvPr>
          <p:cNvSpPr>
            <a:spLocks noGrp="1"/>
          </p:cNvSpPr>
          <p:nvPr>
            <p:ph type="title"/>
          </p:nvPr>
        </p:nvSpPr>
        <p:spPr>
          <a:xfrm>
            <a:off x="468313" y="1023942"/>
            <a:ext cx="8207376" cy="744235"/>
          </a:xfrm>
        </p:spPr>
        <p:txBody>
          <a:bodyPr anchor="t"/>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42316733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1023938"/>
            <a:ext cx="2132014" cy="3635375"/>
          </a:xfrm>
        </p:spPr>
        <p:txBody>
          <a:bodyPr vert="eaVert"/>
          <a:lstStyle>
            <a:lvl1pPr>
              <a:defRPr>
                <a:solidFill>
                  <a:schemeClr val="accent1"/>
                </a:solidFill>
              </a:defRPr>
            </a:lvl1pPr>
          </a:lstStyle>
          <a:p>
            <a:r>
              <a:rPr lang="en-US"/>
              <a:t>Click to edit Master title style</a:t>
            </a:r>
          </a:p>
        </p:txBody>
      </p:sp>
      <p:sp>
        <p:nvSpPr>
          <p:cNvPr id="3" name="Vertical Text Placeholder 2"/>
          <p:cNvSpPr>
            <a:spLocks noGrp="1"/>
          </p:cNvSpPr>
          <p:nvPr>
            <p:ph type="body" orient="vert" idx="1" hasCustomPrompt="1"/>
          </p:nvPr>
        </p:nvSpPr>
        <p:spPr>
          <a:xfrm>
            <a:off x="468312" y="1023938"/>
            <a:ext cx="5961063" cy="36353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85CD8E-0952-4E85-AA7B-3E70CBF2ED4B}" type="datetime1">
              <a:rPr lang="sl-SI" smtClean="0"/>
              <a:t>19. 11. 2025</a:t>
            </a:fld>
            <a:endParaRPr lang="en-US"/>
          </a:p>
        </p:txBody>
      </p:sp>
      <p:sp>
        <p:nvSpPr>
          <p:cNvPr id="5" name="Footer Placeholder 4"/>
          <p:cNvSpPr>
            <a:spLocks noGrp="1"/>
          </p:cNvSpPr>
          <p:nvPr>
            <p:ph type="ftr" sz="quarter" idx="11"/>
          </p:nvPr>
        </p:nvSpPr>
        <p:spPr/>
        <p:txBody>
          <a:bodyPr/>
          <a:lstStyle/>
          <a:p>
            <a:r>
              <a:rPr lang="en-US" err="1"/>
              <a:t>PlanToConnect</a:t>
            </a:r>
            <a:r>
              <a:rPr lang="en-US"/>
              <a:t> / Partner(s) / Name(s)</a:t>
            </a:r>
          </a:p>
        </p:txBody>
      </p:sp>
      <p:sp>
        <p:nvSpPr>
          <p:cNvPr id="6" name="Slide Number Placeholder 5"/>
          <p:cNvSpPr>
            <a:spLocks noGrp="1"/>
          </p:cNvSpPr>
          <p:nvPr>
            <p:ph type="sldNum" sz="quarter" idx="12"/>
          </p:nvPr>
        </p:nvSpPr>
        <p:spPr/>
        <p:txBody>
          <a:bodyPr/>
          <a:lstStyle/>
          <a:p>
            <a:fld id="{5523F345-55CE-7244-BAC6-E4D97AAB72F4}" type="slidenum">
              <a:rPr lang="en-US" smtClean="0"/>
              <a:t>‹#›</a:t>
            </a:fld>
            <a:endParaRPr lang="en-US"/>
          </a:p>
        </p:txBody>
      </p:sp>
    </p:spTree>
    <p:extLst>
      <p:ext uri="{BB962C8B-B14F-4D97-AF65-F5344CB8AC3E}">
        <p14:creationId xmlns:p14="http://schemas.microsoft.com/office/powerpoint/2010/main" val="27398885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2596ED2-2BC0-B846-B992-9E701852A15A}"/>
              </a:ext>
            </a:extLst>
          </p:cNvPr>
          <p:cNvSpPr/>
          <p:nvPr userDrawn="1"/>
        </p:nvSpPr>
        <p:spPr>
          <a:xfrm>
            <a:off x="532656" y="1768087"/>
            <a:ext cx="2599184" cy="137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34506BC9-AD83-6A40-B9BB-1F79070CBB9D}"/>
              </a:ext>
            </a:extLst>
          </p:cNvPr>
          <p:cNvSpPr>
            <a:spLocks noGrp="1"/>
          </p:cNvSpPr>
          <p:nvPr>
            <p:ph type="dt" sz="half" idx="10"/>
          </p:nvPr>
        </p:nvSpPr>
        <p:spPr/>
        <p:txBody>
          <a:bodyPr/>
          <a:lstStyle/>
          <a:p>
            <a:fld id="{102BE5DB-16AE-4E12-9E5A-B24318BC6F5B}" type="datetime1">
              <a:rPr lang="sl-SI" smtClean="0"/>
              <a:t>19. 11. 2025</a:t>
            </a:fld>
            <a:endParaRPr lang="en-US"/>
          </a:p>
        </p:txBody>
      </p:sp>
      <p:sp>
        <p:nvSpPr>
          <p:cNvPr id="5" name="Slide Number Placeholder 4">
            <a:extLst>
              <a:ext uri="{FF2B5EF4-FFF2-40B4-BE49-F238E27FC236}">
                <a16:creationId xmlns:a16="http://schemas.microsoft.com/office/drawing/2014/main" id="{DC4B4568-62F6-A04F-99B9-5C8C667AEB59}"/>
              </a:ext>
            </a:extLst>
          </p:cNvPr>
          <p:cNvSpPr>
            <a:spLocks noGrp="1"/>
          </p:cNvSpPr>
          <p:nvPr>
            <p:ph type="sldNum" sz="quarter" idx="12"/>
          </p:nvPr>
        </p:nvSpPr>
        <p:spPr/>
        <p:txBody>
          <a:bodyPr/>
          <a:lstStyle/>
          <a:p>
            <a:fld id="{5523F345-55CE-7244-BAC6-E4D97AAB72F4}" type="slidenum">
              <a:rPr lang="en-US" smtClean="0"/>
              <a:pPr/>
              <a:t>‹#›</a:t>
            </a:fld>
            <a:endParaRPr lang="en-US"/>
          </a:p>
        </p:txBody>
      </p:sp>
      <p:sp>
        <p:nvSpPr>
          <p:cNvPr id="24" name="Text Placeholder 23">
            <a:extLst>
              <a:ext uri="{FF2B5EF4-FFF2-40B4-BE49-F238E27FC236}">
                <a16:creationId xmlns:a16="http://schemas.microsoft.com/office/drawing/2014/main" id="{257DC194-1E6E-DF42-85F3-6B45AD8FA696}"/>
              </a:ext>
            </a:extLst>
          </p:cNvPr>
          <p:cNvSpPr>
            <a:spLocks noGrp="1"/>
          </p:cNvSpPr>
          <p:nvPr>
            <p:ph type="body" sz="quarter" idx="13" hasCustomPrompt="1"/>
          </p:nvPr>
        </p:nvSpPr>
        <p:spPr>
          <a:xfrm>
            <a:off x="532656" y="3169361"/>
            <a:ext cx="2592288" cy="235867"/>
          </a:xfrm>
        </p:spPr>
        <p:txBody>
          <a:bodyPr anchor="b">
            <a:noAutofit/>
          </a:bodyPr>
          <a:lstStyle>
            <a:lvl1pPr marL="0" indent="0">
              <a:buNone/>
              <a:defRPr sz="1200" b="1"/>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25" name="Text Placeholder 23">
            <a:extLst>
              <a:ext uri="{FF2B5EF4-FFF2-40B4-BE49-F238E27FC236}">
                <a16:creationId xmlns:a16="http://schemas.microsoft.com/office/drawing/2014/main" id="{10848A31-E5AA-3345-A225-7BBDA223C6B2}"/>
              </a:ext>
            </a:extLst>
          </p:cNvPr>
          <p:cNvSpPr>
            <a:spLocks noGrp="1"/>
          </p:cNvSpPr>
          <p:nvPr>
            <p:ph type="body" sz="quarter" idx="14" hasCustomPrompt="1"/>
          </p:nvPr>
        </p:nvSpPr>
        <p:spPr>
          <a:xfrm>
            <a:off x="532656" y="3414187"/>
            <a:ext cx="2592288" cy="1245126"/>
          </a:xfrm>
        </p:spPr>
        <p:txBody>
          <a:bodyPr anchor="t">
            <a:noAutofit/>
          </a:bodyPr>
          <a:lstStyle>
            <a:lvl1pPr marL="0" indent="0">
              <a:buNone/>
              <a:defRPr sz="12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53" name="Picture Placeholder 52">
            <a:extLst>
              <a:ext uri="{FF2B5EF4-FFF2-40B4-BE49-F238E27FC236}">
                <a16:creationId xmlns:a16="http://schemas.microsoft.com/office/drawing/2014/main" id="{099E8A72-A1E6-174A-AA28-6A5AE6F52DAB}"/>
              </a:ext>
            </a:extLst>
          </p:cNvPr>
          <p:cNvSpPr>
            <a:spLocks noGrp="1"/>
          </p:cNvSpPr>
          <p:nvPr>
            <p:ph type="pic" sz="quarter" idx="15"/>
          </p:nvPr>
        </p:nvSpPr>
        <p:spPr>
          <a:xfrm>
            <a:off x="1111853" y="1768087"/>
            <a:ext cx="1440790" cy="1378800"/>
          </a:xfrm>
        </p:spPr>
        <p:txBody>
          <a:bodyPr>
            <a:normAutofit/>
          </a:bodyPr>
          <a:lstStyle>
            <a:lvl1pPr marL="0" indent="0">
              <a:buNone/>
              <a:defRPr sz="1200">
                <a:solidFill>
                  <a:schemeClr val="bg1">
                    <a:lumMod val="50000"/>
                  </a:schemeClr>
                </a:solidFill>
              </a:defRPr>
            </a:lvl1pPr>
          </a:lstStyle>
          <a:p>
            <a:endParaRPr lang="en-US"/>
          </a:p>
        </p:txBody>
      </p:sp>
      <p:cxnSp>
        <p:nvCxnSpPr>
          <p:cNvPr id="8" name="Straight Connector 7">
            <a:extLst>
              <a:ext uri="{FF2B5EF4-FFF2-40B4-BE49-F238E27FC236}">
                <a16:creationId xmlns:a16="http://schemas.microsoft.com/office/drawing/2014/main" id="{D0323710-155A-9946-9A49-7E63AA033D0E}"/>
              </a:ext>
            </a:extLst>
          </p:cNvPr>
          <p:cNvCxnSpPr/>
          <p:nvPr userDrawn="1"/>
        </p:nvCxnSpPr>
        <p:spPr>
          <a:xfrm>
            <a:off x="525760" y="3405228"/>
            <a:ext cx="2599184" cy="0"/>
          </a:xfrm>
          <a:prstGeom prst="line">
            <a:avLst/>
          </a:prstGeom>
          <a:ln/>
        </p:spPr>
        <p:style>
          <a:lnRef idx="2">
            <a:schemeClr val="accent5"/>
          </a:lnRef>
          <a:fillRef idx="0">
            <a:schemeClr val="accent5"/>
          </a:fillRef>
          <a:effectRef idx="1">
            <a:schemeClr val="accent5"/>
          </a:effectRef>
          <a:fontRef idx="minor">
            <a:schemeClr val="tx1"/>
          </a:fontRef>
        </p:style>
      </p:cxnSp>
      <p:sp>
        <p:nvSpPr>
          <p:cNvPr id="43" name="Text Placeholder 23">
            <a:extLst>
              <a:ext uri="{FF2B5EF4-FFF2-40B4-BE49-F238E27FC236}">
                <a16:creationId xmlns:a16="http://schemas.microsoft.com/office/drawing/2014/main" id="{760D17F7-D23B-E24E-A4F9-74DBC5AD1724}"/>
              </a:ext>
            </a:extLst>
          </p:cNvPr>
          <p:cNvSpPr>
            <a:spLocks noGrp="1"/>
          </p:cNvSpPr>
          <p:nvPr>
            <p:ph type="body" sz="quarter" idx="16" hasCustomPrompt="1"/>
          </p:nvPr>
        </p:nvSpPr>
        <p:spPr>
          <a:xfrm>
            <a:off x="3275856" y="3169361"/>
            <a:ext cx="2592288" cy="235867"/>
          </a:xfrm>
        </p:spPr>
        <p:txBody>
          <a:bodyPr anchor="b">
            <a:noAutofit/>
          </a:bodyPr>
          <a:lstStyle>
            <a:lvl1pPr marL="0" indent="0">
              <a:buNone/>
              <a:defRPr sz="1200" b="1"/>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44" name="Text Placeholder 23">
            <a:extLst>
              <a:ext uri="{FF2B5EF4-FFF2-40B4-BE49-F238E27FC236}">
                <a16:creationId xmlns:a16="http://schemas.microsoft.com/office/drawing/2014/main" id="{EA628D44-8A9C-A14E-ABF5-D4AC139D499F}"/>
              </a:ext>
            </a:extLst>
          </p:cNvPr>
          <p:cNvSpPr>
            <a:spLocks noGrp="1"/>
          </p:cNvSpPr>
          <p:nvPr>
            <p:ph type="body" sz="quarter" idx="17" hasCustomPrompt="1"/>
          </p:nvPr>
        </p:nvSpPr>
        <p:spPr>
          <a:xfrm>
            <a:off x="3275856" y="3414187"/>
            <a:ext cx="2592288" cy="1245126"/>
          </a:xfrm>
        </p:spPr>
        <p:txBody>
          <a:bodyPr anchor="t">
            <a:noAutofit/>
          </a:bodyPr>
          <a:lstStyle>
            <a:lvl1pPr marL="0" indent="0">
              <a:buNone/>
              <a:defRPr sz="12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cxnSp>
        <p:nvCxnSpPr>
          <p:cNvPr id="46" name="Straight Connector 45">
            <a:extLst>
              <a:ext uri="{FF2B5EF4-FFF2-40B4-BE49-F238E27FC236}">
                <a16:creationId xmlns:a16="http://schemas.microsoft.com/office/drawing/2014/main" id="{E84AB820-41CE-6142-8EF1-66131B30070C}"/>
              </a:ext>
            </a:extLst>
          </p:cNvPr>
          <p:cNvCxnSpPr/>
          <p:nvPr userDrawn="1"/>
        </p:nvCxnSpPr>
        <p:spPr>
          <a:xfrm>
            <a:off x="3268960" y="3405228"/>
            <a:ext cx="2599184" cy="0"/>
          </a:xfrm>
          <a:prstGeom prst="line">
            <a:avLst/>
          </a:prstGeom>
          <a:ln/>
        </p:spPr>
        <p:style>
          <a:lnRef idx="2">
            <a:schemeClr val="accent5"/>
          </a:lnRef>
          <a:fillRef idx="0">
            <a:schemeClr val="accent5"/>
          </a:fillRef>
          <a:effectRef idx="1">
            <a:schemeClr val="accent5"/>
          </a:effectRef>
          <a:fontRef idx="minor">
            <a:schemeClr val="tx1"/>
          </a:fontRef>
        </p:style>
      </p:cxnSp>
      <p:sp>
        <p:nvSpPr>
          <p:cNvPr id="48" name="Text Placeholder 23">
            <a:extLst>
              <a:ext uri="{FF2B5EF4-FFF2-40B4-BE49-F238E27FC236}">
                <a16:creationId xmlns:a16="http://schemas.microsoft.com/office/drawing/2014/main" id="{1969FD01-4FFC-D843-9891-D2F4041B7891}"/>
              </a:ext>
            </a:extLst>
          </p:cNvPr>
          <p:cNvSpPr>
            <a:spLocks noGrp="1"/>
          </p:cNvSpPr>
          <p:nvPr>
            <p:ph type="body" sz="quarter" idx="19" hasCustomPrompt="1"/>
          </p:nvPr>
        </p:nvSpPr>
        <p:spPr>
          <a:xfrm>
            <a:off x="6019056" y="3171596"/>
            <a:ext cx="2592288" cy="235867"/>
          </a:xfrm>
        </p:spPr>
        <p:txBody>
          <a:bodyPr anchor="b">
            <a:noAutofit/>
          </a:bodyPr>
          <a:lstStyle>
            <a:lvl1pPr marL="0" indent="0">
              <a:buNone/>
              <a:defRPr sz="1200" b="1"/>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49" name="Text Placeholder 23">
            <a:extLst>
              <a:ext uri="{FF2B5EF4-FFF2-40B4-BE49-F238E27FC236}">
                <a16:creationId xmlns:a16="http://schemas.microsoft.com/office/drawing/2014/main" id="{E4CFA169-3638-4443-BF41-D54034103550}"/>
              </a:ext>
            </a:extLst>
          </p:cNvPr>
          <p:cNvSpPr>
            <a:spLocks noGrp="1"/>
          </p:cNvSpPr>
          <p:nvPr>
            <p:ph type="body" sz="quarter" idx="20" hasCustomPrompt="1"/>
          </p:nvPr>
        </p:nvSpPr>
        <p:spPr>
          <a:xfrm>
            <a:off x="6019056" y="3416422"/>
            <a:ext cx="2592288" cy="1245126"/>
          </a:xfrm>
        </p:spPr>
        <p:txBody>
          <a:bodyPr anchor="t">
            <a:noAutofit/>
          </a:bodyPr>
          <a:lstStyle>
            <a:lvl1pPr marL="0" indent="0">
              <a:buNone/>
              <a:defRPr sz="12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cxnSp>
        <p:nvCxnSpPr>
          <p:cNvPr id="51" name="Straight Connector 50">
            <a:extLst>
              <a:ext uri="{FF2B5EF4-FFF2-40B4-BE49-F238E27FC236}">
                <a16:creationId xmlns:a16="http://schemas.microsoft.com/office/drawing/2014/main" id="{3F6392E3-587C-4A44-BCB5-DC4780503B83}"/>
              </a:ext>
            </a:extLst>
          </p:cNvPr>
          <p:cNvCxnSpPr/>
          <p:nvPr userDrawn="1"/>
        </p:nvCxnSpPr>
        <p:spPr>
          <a:xfrm>
            <a:off x="6012160" y="3407463"/>
            <a:ext cx="2599184" cy="0"/>
          </a:xfrm>
          <a:prstGeom prst="line">
            <a:avLst/>
          </a:prstGeom>
          <a:ln/>
        </p:spPr>
        <p:style>
          <a:lnRef idx="2">
            <a:schemeClr val="accent5"/>
          </a:lnRef>
          <a:fillRef idx="0">
            <a:schemeClr val="accent5"/>
          </a:fillRef>
          <a:effectRef idx="1">
            <a:schemeClr val="accent5"/>
          </a:effectRef>
          <a:fontRef idx="minor">
            <a:schemeClr val="tx1"/>
          </a:fontRef>
        </p:style>
      </p:cxnSp>
      <p:sp>
        <p:nvSpPr>
          <p:cNvPr id="52" name="Rectangle 51">
            <a:extLst>
              <a:ext uri="{FF2B5EF4-FFF2-40B4-BE49-F238E27FC236}">
                <a16:creationId xmlns:a16="http://schemas.microsoft.com/office/drawing/2014/main" id="{BC40DD8C-6C71-3340-8818-4D2138321046}"/>
              </a:ext>
            </a:extLst>
          </p:cNvPr>
          <p:cNvSpPr/>
          <p:nvPr userDrawn="1"/>
        </p:nvSpPr>
        <p:spPr>
          <a:xfrm>
            <a:off x="3268960" y="1768177"/>
            <a:ext cx="2599184" cy="137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Picture Placeholder 52">
            <a:extLst>
              <a:ext uri="{FF2B5EF4-FFF2-40B4-BE49-F238E27FC236}">
                <a16:creationId xmlns:a16="http://schemas.microsoft.com/office/drawing/2014/main" id="{8EF8D9DE-FDF8-1C41-AD42-681566D080C7}"/>
              </a:ext>
            </a:extLst>
          </p:cNvPr>
          <p:cNvSpPr>
            <a:spLocks noGrp="1"/>
          </p:cNvSpPr>
          <p:nvPr>
            <p:ph type="pic" sz="quarter" idx="22"/>
          </p:nvPr>
        </p:nvSpPr>
        <p:spPr>
          <a:xfrm>
            <a:off x="3848157" y="1768177"/>
            <a:ext cx="1440790" cy="1378800"/>
          </a:xfrm>
        </p:spPr>
        <p:txBody>
          <a:bodyPr>
            <a:normAutofit/>
          </a:bodyPr>
          <a:lstStyle>
            <a:lvl1pPr marL="0" indent="0">
              <a:buNone/>
              <a:defRPr sz="1200">
                <a:solidFill>
                  <a:schemeClr val="bg1">
                    <a:lumMod val="50000"/>
                  </a:schemeClr>
                </a:solidFill>
              </a:defRPr>
            </a:lvl1pPr>
          </a:lstStyle>
          <a:p>
            <a:endParaRPr lang="en-US"/>
          </a:p>
        </p:txBody>
      </p:sp>
      <p:sp>
        <p:nvSpPr>
          <p:cNvPr id="57" name="Rectangle 56">
            <a:extLst>
              <a:ext uri="{FF2B5EF4-FFF2-40B4-BE49-F238E27FC236}">
                <a16:creationId xmlns:a16="http://schemas.microsoft.com/office/drawing/2014/main" id="{2E76F2C4-EF3A-E34F-B085-E31A036B8E0E}"/>
              </a:ext>
            </a:extLst>
          </p:cNvPr>
          <p:cNvSpPr/>
          <p:nvPr userDrawn="1"/>
        </p:nvSpPr>
        <p:spPr>
          <a:xfrm>
            <a:off x="6013698" y="1768177"/>
            <a:ext cx="2599184" cy="137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Picture Placeholder 52">
            <a:extLst>
              <a:ext uri="{FF2B5EF4-FFF2-40B4-BE49-F238E27FC236}">
                <a16:creationId xmlns:a16="http://schemas.microsoft.com/office/drawing/2014/main" id="{060F20B9-A1D9-A443-9931-49D0E6984838}"/>
              </a:ext>
            </a:extLst>
          </p:cNvPr>
          <p:cNvSpPr>
            <a:spLocks noGrp="1"/>
          </p:cNvSpPr>
          <p:nvPr>
            <p:ph type="pic" sz="quarter" idx="24"/>
          </p:nvPr>
        </p:nvSpPr>
        <p:spPr>
          <a:xfrm>
            <a:off x="6592895" y="1768177"/>
            <a:ext cx="1440790" cy="1378800"/>
          </a:xfrm>
        </p:spPr>
        <p:txBody>
          <a:bodyPr>
            <a:normAutofit/>
          </a:bodyPr>
          <a:lstStyle>
            <a:lvl1pPr marL="0" indent="0">
              <a:buNone/>
              <a:defRPr sz="1200">
                <a:solidFill>
                  <a:schemeClr val="bg1">
                    <a:lumMod val="50000"/>
                  </a:schemeClr>
                </a:solidFill>
              </a:defRPr>
            </a:lvl1pPr>
          </a:lstStyle>
          <a:p>
            <a:endParaRPr lang="en-US"/>
          </a:p>
        </p:txBody>
      </p:sp>
      <p:sp>
        <p:nvSpPr>
          <p:cNvPr id="21" name="Footer Placeholder 4">
            <a:extLst>
              <a:ext uri="{FF2B5EF4-FFF2-40B4-BE49-F238E27FC236}">
                <a16:creationId xmlns:a16="http://schemas.microsoft.com/office/drawing/2014/main" id="{896A2A3F-2650-7A41-B98F-FC8C3EDFF541}"/>
              </a:ext>
            </a:extLst>
          </p:cNvPr>
          <p:cNvSpPr>
            <a:spLocks noGrp="1"/>
          </p:cNvSpPr>
          <p:nvPr>
            <p:ph type="ftr" sz="quarter" idx="3"/>
          </p:nvPr>
        </p:nvSpPr>
        <p:spPr>
          <a:xfrm>
            <a:off x="468419" y="4767263"/>
            <a:ext cx="5745538" cy="252412"/>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err="1"/>
              <a:t>PlanToConnect</a:t>
            </a:r>
            <a:r>
              <a:rPr lang="en-US"/>
              <a:t> / Partner(s) / Name(s)</a:t>
            </a:r>
          </a:p>
        </p:txBody>
      </p:sp>
      <p:sp>
        <p:nvSpPr>
          <p:cNvPr id="6" name="Title 1">
            <a:extLst>
              <a:ext uri="{FF2B5EF4-FFF2-40B4-BE49-F238E27FC236}">
                <a16:creationId xmlns:a16="http://schemas.microsoft.com/office/drawing/2014/main" id="{CA7EFB84-EA4F-A2E3-362E-97A7A0EE637C}"/>
              </a:ext>
            </a:extLst>
          </p:cNvPr>
          <p:cNvSpPr>
            <a:spLocks noGrp="1"/>
          </p:cNvSpPr>
          <p:nvPr>
            <p:ph type="title"/>
          </p:nvPr>
        </p:nvSpPr>
        <p:spPr>
          <a:xfrm>
            <a:off x="468313" y="1023942"/>
            <a:ext cx="8207376" cy="744235"/>
          </a:xfrm>
        </p:spPr>
        <p:txBody>
          <a:bodyPr anchor="t"/>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2298888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B2C0DBA-5B4D-40CD-A4AF-72C126B3BC40}" type="datetime1">
              <a:rPr lang="sl-SI" smtClean="0"/>
              <a:t>19. 11. 2025</a:t>
            </a:fld>
            <a:endParaRPr lang="en-US"/>
          </a:p>
        </p:txBody>
      </p:sp>
      <p:sp>
        <p:nvSpPr>
          <p:cNvPr id="5" name="Footer Placeholder 4"/>
          <p:cNvSpPr>
            <a:spLocks noGrp="1"/>
          </p:cNvSpPr>
          <p:nvPr>
            <p:ph type="ftr" sz="quarter" idx="11"/>
          </p:nvPr>
        </p:nvSpPr>
        <p:spPr/>
        <p:txBody>
          <a:bodyPr/>
          <a:lstStyle/>
          <a:p>
            <a:r>
              <a:rPr lang="en-US" err="1"/>
              <a:t>PlanToConnect</a:t>
            </a:r>
            <a:r>
              <a:rPr lang="en-US"/>
              <a:t> / Partner(s) / Name(s)</a:t>
            </a:r>
          </a:p>
        </p:txBody>
      </p:sp>
      <p:sp>
        <p:nvSpPr>
          <p:cNvPr id="6" name="Slide Number Placeholder 5"/>
          <p:cNvSpPr>
            <a:spLocks noGrp="1"/>
          </p:cNvSpPr>
          <p:nvPr>
            <p:ph type="sldNum" sz="quarter" idx="12"/>
          </p:nvPr>
        </p:nvSpPr>
        <p:spPr/>
        <p:txBody>
          <a:bodyPr/>
          <a:lstStyle/>
          <a:p>
            <a:fld id="{5523F345-55CE-7244-BAC6-E4D97AAB72F4}" type="slidenum">
              <a:rPr lang="en-US" smtClean="0"/>
              <a:t>‹#›</a:t>
            </a:fld>
            <a:endParaRPr lang="en-US"/>
          </a:p>
        </p:txBody>
      </p:sp>
      <p:sp>
        <p:nvSpPr>
          <p:cNvPr id="8" name="Title 1">
            <a:extLst>
              <a:ext uri="{FF2B5EF4-FFF2-40B4-BE49-F238E27FC236}">
                <a16:creationId xmlns:a16="http://schemas.microsoft.com/office/drawing/2014/main" id="{1DBB1024-4F12-C169-9C4D-06E2CCA3B718}"/>
              </a:ext>
            </a:extLst>
          </p:cNvPr>
          <p:cNvSpPr>
            <a:spLocks noGrp="1"/>
          </p:cNvSpPr>
          <p:nvPr>
            <p:ph type="title"/>
          </p:nvPr>
        </p:nvSpPr>
        <p:spPr>
          <a:xfrm>
            <a:off x="468313" y="1023942"/>
            <a:ext cx="8207376" cy="744235"/>
          </a:xfrm>
        </p:spPr>
        <p:txBody>
          <a:bodyPr anchor="t"/>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15883009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4506BC9-AD83-6A40-B9BB-1F79070CBB9D}"/>
              </a:ext>
            </a:extLst>
          </p:cNvPr>
          <p:cNvSpPr>
            <a:spLocks noGrp="1"/>
          </p:cNvSpPr>
          <p:nvPr>
            <p:ph type="dt" sz="half" idx="10"/>
          </p:nvPr>
        </p:nvSpPr>
        <p:spPr/>
        <p:txBody>
          <a:bodyPr/>
          <a:lstStyle/>
          <a:p>
            <a:fld id="{FDD6C9E1-FE12-4B66-A9DB-F58EA1DCA12F}" type="datetime1">
              <a:rPr lang="sl-SI" smtClean="0"/>
              <a:t>19. 11. 2025</a:t>
            </a:fld>
            <a:endParaRPr lang="en-US"/>
          </a:p>
        </p:txBody>
      </p:sp>
      <p:sp>
        <p:nvSpPr>
          <p:cNvPr id="4" name="Footer Placeholder 3">
            <a:extLst>
              <a:ext uri="{FF2B5EF4-FFF2-40B4-BE49-F238E27FC236}">
                <a16:creationId xmlns:a16="http://schemas.microsoft.com/office/drawing/2014/main" id="{2DF0FB9A-21CC-EB4C-A17F-5583962FF0C9}"/>
              </a:ext>
            </a:extLst>
          </p:cNvPr>
          <p:cNvSpPr>
            <a:spLocks noGrp="1"/>
          </p:cNvSpPr>
          <p:nvPr>
            <p:ph type="ftr" sz="quarter" idx="11"/>
          </p:nvPr>
        </p:nvSpPr>
        <p:spPr>
          <a:xfrm>
            <a:off x="467543" y="4767263"/>
            <a:ext cx="5544617" cy="252412"/>
          </a:xfrm>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DC4B4568-62F6-A04F-99B9-5C8C667AEB59}"/>
              </a:ext>
            </a:extLst>
          </p:cNvPr>
          <p:cNvSpPr>
            <a:spLocks noGrp="1"/>
          </p:cNvSpPr>
          <p:nvPr>
            <p:ph type="sldNum" sz="quarter" idx="12"/>
          </p:nvPr>
        </p:nvSpPr>
        <p:spPr/>
        <p:txBody>
          <a:bodyPr/>
          <a:lstStyle/>
          <a:p>
            <a:fld id="{5523F345-55CE-7244-BAC6-E4D97AAB72F4}" type="slidenum">
              <a:rPr lang="en-US" smtClean="0"/>
              <a:pPr/>
              <a:t>‹#›</a:t>
            </a:fld>
            <a:endParaRPr lang="en-US"/>
          </a:p>
        </p:txBody>
      </p:sp>
      <p:sp>
        <p:nvSpPr>
          <p:cNvPr id="7" name="Text Placeholder 23">
            <a:extLst>
              <a:ext uri="{FF2B5EF4-FFF2-40B4-BE49-F238E27FC236}">
                <a16:creationId xmlns:a16="http://schemas.microsoft.com/office/drawing/2014/main" id="{BD8B85D4-3636-E60E-648A-95E173DEB994}"/>
              </a:ext>
            </a:extLst>
          </p:cNvPr>
          <p:cNvSpPr>
            <a:spLocks noGrp="1"/>
          </p:cNvSpPr>
          <p:nvPr>
            <p:ph type="body" sz="quarter" idx="14" hasCustomPrompt="1"/>
          </p:nvPr>
        </p:nvSpPr>
        <p:spPr>
          <a:xfrm>
            <a:off x="971600" y="1923678"/>
            <a:ext cx="2149301" cy="720080"/>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8" name="Text Placeholder 23">
            <a:extLst>
              <a:ext uri="{FF2B5EF4-FFF2-40B4-BE49-F238E27FC236}">
                <a16:creationId xmlns:a16="http://schemas.microsoft.com/office/drawing/2014/main" id="{0FD1614F-BAEA-0E74-0EE3-A15473840768}"/>
              </a:ext>
            </a:extLst>
          </p:cNvPr>
          <p:cNvSpPr>
            <a:spLocks noGrp="1"/>
          </p:cNvSpPr>
          <p:nvPr>
            <p:ph type="body" sz="quarter" idx="16" hasCustomPrompt="1"/>
          </p:nvPr>
        </p:nvSpPr>
        <p:spPr>
          <a:xfrm>
            <a:off x="971600" y="2792138"/>
            <a:ext cx="2149301" cy="720080"/>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9" name="Text Placeholder 23">
            <a:extLst>
              <a:ext uri="{FF2B5EF4-FFF2-40B4-BE49-F238E27FC236}">
                <a16:creationId xmlns:a16="http://schemas.microsoft.com/office/drawing/2014/main" id="{A202F3DC-2BEA-575C-5595-D0FED631BE18}"/>
              </a:ext>
            </a:extLst>
          </p:cNvPr>
          <p:cNvSpPr>
            <a:spLocks noGrp="1"/>
          </p:cNvSpPr>
          <p:nvPr>
            <p:ph type="body" sz="quarter" idx="18" hasCustomPrompt="1"/>
          </p:nvPr>
        </p:nvSpPr>
        <p:spPr>
          <a:xfrm>
            <a:off x="971600" y="3657048"/>
            <a:ext cx="2149301" cy="720080"/>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10" name="Oval 9">
            <a:extLst>
              <a:ext uri="{FF2B5EF4-FFF2-40B4-BE49-F238E27FC236}">
                <a16:creationId xmlns:a16="http://schemas.microsoft.com/office/drawing/2014/main" id="{F55C34D1-2E9E-DF5D-C3FB-692D22B8CEC4}"/>
              </a:ext>
            </a:extLst>
          </p:cNvPr>
          <p:cNvSpPr/>
          <p:nvPr userDrawn="1"/>
        </p:nvSpPr>
        <p:spPr>
          <a:xfrm>
            <a:off x="467544" y="2029794"/>
            <a:ext cx="502030" cy="50203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ln>
                <a:noFill/>
              </a:ln>
              <a:solidFill>
                <a:schemeClr val="accent5"/>
              </a:solidFill>
            </a:endParaRPr>
          </a:p>
        </p:txBody>
      </p:sp>
      <p:sp>
        <p:nvSpPr>
          <p:cNvPr id="11" name="Text Placeholder 23">
            <a:extLst>
              <a:ext uri="{FF2B5EF4-FFF2-40B4-BE49-F238E27FC236}">
                <a16:creationId xmlns:a16="http://schemas.microsoft.com/office/drawing/2014/main" id="{C72452E6-EC84-E6CA-8275-0915A371B6F5}"/>
              </a:ext>
            </a:extLst>
          </p:cNvPr>
          <p:cNvSpPr>
            <a:spLocks noGrp="1"/>
          </p:cNvSpPr>
          <p:nvPr>
            <p:ph type="body" sz="quarter" idx="13" hasCustomPrompt="1"/>
          </p:nvPr>
        </p:nvSpPr>
        <p:spPr>
          <a:xfrm>
            <a:off x="467544" y="2029794"/>
            <a:ext cx="502799" cy="499249"/>
          </a:xfrm>
        </p:spPr>
        <p:txBody>
          <a:bodyPr anchor="ctr">
            <a:noAutofit/>
          </a:bodyPr>
          <a:lstStyle>
            <a:lvl1pPr marL="0" indent="0" algn="ctr">
              <a:buNone/>
              <a:defRPr sz="1400" b="1">
                <a:solidFill>
                  <a:schemeClr val="accent1"/>
                </a:solidFill>
              </a:defRPr>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a:t>
            </a:r>
          </a:p>
        </p:txBody>
      </p:sp>
      <p:sp>
        <p:nvSpPr>
          <p:cNvPr id="12" name="Oval 11">
            <a:extLst>
              <a:ext uri="{FF2B5EF4-FFF2-40B4-BE49-F238E27FC236}">
                <a16:creationId xmlns:a16="http://schemas.microsoft.com/office/drawing/2014/main" id="{19B10BF1-2B10-55CD-B65B-D13E960EB838}"/>
              </a:ext>
            </a:extLst>
          </p:cNvPr>
          <p:cNvSpPr/>
          <p:nvPr userDrawn="1"/>
        </p:nvSpPr>
        <p:spPr>
          <a:xfrm>
            <a:off x="467544" y="2868099"/>
            <a:ext cx="502030" cy="50203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ln>
                <a:noFill/>
              </a:ln>
              <a:solidFill>
                <a:schemeClr val="accent5"/>
              </a:solidFill>
            </a:endParaRPr>
          </a:p>
        </p:txBody>
      </p:sp>
      <p:sp>
        <p:nvSpPr>
          <p:cNvPr id="13" name="Text Placeholder 23">
            <a:extLst>
              <a:ext uri="{FF2B5EF4-FFF2-40B4-BE49-F238E27FC236}">
                <a16:creationId xmlns:a16="http://schemas.microsoft.com/office/drawing/2014/main" id="{1F4A852F-668B-D799-AE88-E3C5BF7F753F}"/>
              </a:ext>
            </a:extLst>
          </p:cNvPr>
          <p:cNvSpPr>
            <a:spLocks noGrp="1"/>
          </p:cNvSpPr>
          <p:nvPr>
            <p:ph type="body" sz="quarter" idx="31" hasCustomPrompt="1"/>
          </p:nvPr>
        </p:nvSpPr>
        <p:spPr>
          <a:xfrm>
            <a:off x="467544" y="2868099"/>
            <a:ext cx="502799" cy="499249"/>
          </a:xfrm>
        </p:spPr>
        <p:txBody>
          <a:bodyPr anchor="ctr">
            <a:noAutofit/>
          </a:bodyPr>
          <a:lstStyle>
            <a:lvl1pPr marL="0" indent="0" algn="ctr">
              <a:buNone/>
              <a:defRPr sz="1400" b="1">
                <a:solidFill>
                  <a:schemeClr val="accent1"/>
                </a:solidFill>
              </a:defRPr>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a:t>
            </a:r>
          </a:p>
        </p:txBody>
      </p:sp>
      <p:sp>
        <p:nvSpPr>
          <p:cNvPr id="14" name="Oval 13">
            <a:extLst>
              <a:ext uri="{FF2B5EF4-FFF2-40B4-BE49-F238E27FC236}">
                <a16:creationId xmlns:a16="http://schemas.microsoft.com/office/drawing/2014/main" id="{A4BC511F-3C51-EC1D-F85B-029844FCCAAA}"/>
              </a:ext>
            </a:extLst>
          </p:cNvPr>
          <p:cNvSpPr/>
          <p:nvPr userDrawn="1"/>
        </p:nvSpPr>
        <p:spPr>
          <a:xfrm>
            <a:off x="467544" y="3789877"/>
            <a:ext cx="502030" cy="50203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ln>
                <a:noFill/>
              </a:ln>
              <a:solidFill>
                <a:schemeClr val="accent5"/>
              </a:solidFill>
            </a:endParaRPr>
          </a:p>
        </p:txBody>
      </p:sp>
      <p:sp>
        <p:nvSpPr>
          <p:cNvPr id="15" name="Text Placeholder 23">
            <a:extLst>
              <a:ext uri="{FF2B5EF4-FFF2-40B4-BE49-F238E27FC236}">
                <a16:creationId xmlns:a16="http://schemas.microsoft.com/office/drawing/2014/main" id="{878B38AE-C292-68D1-D3CC-98CF54114268}"/>
              </a:ext>
            </a:extLst>
          </p:cNvPr>
          <p:cNvSpPr>
            <a:spLocks noGrp="1"/>
          </p:cNvSpPr>
          <p:nvPr>
            <p:ph type="body" sz="quarter" idx="32" hasCustomPrompt="1"/>
          </p:nvPr>
        </p:nvSpPr>
        <p:spPr>
          <a:xfrm>
            <a:off x="467544" y="3789877"/>
            <a:ext cx="502799" cy="499249"/>
          </a:xfrm>
        </p:spPr>
        <p:txBody>
          <a:bodyPr anchor="ctr">
            <a:noAutofit/>
          </a:bodyPr>
          <a:lstStyle>
            <a:lvl1pPr marL="0" indent="0" algn="ctr">
              <a:buNone/>
              <a:defRPr sz="1400" b="1">
                <a:solidFill>
                  <a:schemeClr val="accent1"/>
                </a:solidFill>
              </a:defRPr>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a:t>
            </a:r>
          </a:p>
        </p:txBody>
      </p:sp>
      <p:sp>
        <p:nvSpPr>
          <p:cNvPr id="16" name="Text Placeholder 23">
            <a:extLst>
              <a:ext uri="{FF2B5EF4-FFF2-40B4-BE49-F238E27FC236}">
                <a16:creationId xmlns:a16="http://schemas.microsoft.com/office/drawing/2014/main" id="{25E692B5-4255-0B2F-6D19-25AB65A9BAC1}"/>
              </a:ext>
            </a:extLst>
          </p:cNvPr>
          <p:cNvSpPr>
            <a:spLocks noGrp="1"/>
          </p:cNvSpPr>
          <p:nvPr>
            <p:ph type="body" sz="quarter" idx="33" hasCustomPrompt="1"/>
          </p:nvPr>
        </p:nvSpPr>
        <p:spPr>
          <a:xfrm>
            <a:off x="3761330" y="1934879"/>
            <a:ext cx="2149301" cy="720080"/>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17" name="Text Placeholder 23">
            <a:extLst>
              <a:ext uri="{FF2B5EF4-FFF2-40B4-BE49-F238E27FC236}">
                <a16:creationId xmlns:a16="http://schemas.microsoft.com/office/drawing/2014/main" id="{5B4E150A-AB56-5995-D64B-AA4360341696}"/>
              </a:ext>
            </a:extLst>
          </p:cNvPr>
          <p:cNvSpPr>
            <a:spLocks noGrp="1"/>
          </p:cNvSpPr>
          <p:nvPr>
            <p:ph type="body" sz="quarter" idx="34" hasCustomPrompt="1"/>
          </p:nvPr>
        </p:nvSpPr>
        <p:spPr>
          <a:xfrm>
            <a:off x="3761330" y="2803339"/>
            <a:ext cx="2149301" cy="720080"/>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18" name="Text Placeholder 23">
            <a:extLst>
              <a:ext uri="{FF2B5EF4-FFF2-40B4-BE49-F238E27FC236}">
                <a16:creationId xmlns:a16="http://schemas.microsoft.com/office/drawing/2014/main" id="{FBC087C4-0F51-11B0-E334-313BF0E9AE45}"/>
              </a:ext>
            </a:extLst>
          </p:cNvPr>
          <p:cNvSpPr>
            <a:spLocks noGrp="1"/>
          </p:cNvSpPr>
          <p:nvPr>
            <p:ph type="body" sz="quarter" idx="35" hasCustomPrompt="1"/>
          </p:nvPr>
        </p:nvSpPr>
        <p:spPr>
          <a:xfrm>
            <a:off x="3761330" y="3668249"/>
            <a:ext cx="2149301" cy="720080"/>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33" name="Text Placeholder 23">
            <a:extLst>
              <a:ext uri="{FF2B5EF4-FFF2-40B4-BE49-F238E27FC236}">
                <a16:creationId xmlns:a16="http://schemas.microsoft.com/office/drawing/2014/main" id="{219A8E3E-AEC4-ADAB-CA47-3FE8D67E31E4}"/>
              </a:ext>
            </a:extLst>
          </p:cNvPr>
          <p:cNvSpPr>
            <a:spLocks noGrp="1"/>
          </p:cNvSpPr>
          <p:nvPr>
            <p:ph type="body" sz="quarter" idx="39" hasCustomPrompt="1"/>
          </p:nvPr>
        </p:nvSpPr>
        <p:spPr>
          <a:xfrm>
            <a:off x="6527157" y="1923678"/>
            <a:ext cx="2149301" cy="720080"/>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34" name="Text Placeholder 23">
            <a:extLst>
              <a:ext uri="{FF2B5EF4-FFF2-40B4-BE49-F238E27FC236}">
                <a16:creationId xmlns:a16="http://schemas.microsoft.com/office/drawing/2014/main" id="{11851C55-7B47-29D4-AC04-A10D9A3F4F53}"/>
              </a:ext>
            </a:extLst>
          </p:cNvPr>
          <p:cNvSpPr>
            <a:spLocks noGrp="1"/>
          </p:cNvSpPr>
          <p:nvPr>
            <p:ph type="body" sz="quarter" idx="40" hasCustomPrompt="1"/>
          </p:nvPr>
        </p:nvSpPr>
        <p:spPr>
          <a:xfrm>
            <a:off x="6527157" y="2792138"/>
            <a:ext cx="2149301" cy="720080"/>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35" name="Text Placeholder 23">
            <a:extLst>
              <a:ext uri="{FF2B5EF4-FFF2-40B4-BE49-F238E27FC236}">
                <a16:creationId xmlns:a16="http://schemas.microsoft.com/office/drawing/2014/main" id="{DC4D9DA6-193E-C6C3-99D6-7B54B974BC2F}"/>
              </a:ext>
            </a:extLst>
          </p:cNvPr>
          <p:cNvSpPr>
            <a:spLocks noGrp="1"/>
          </p:cNvSpPr>
          <p:nvPr>
            <p:ph type="body" sz="quarter" idx="41" hasCustomPrompt="1"/>
          </p:nvPr>
        </p:nvSpPr>
        <p:spPr>
          <a:xfrm>
            <a:off x="6527157" y="3657048"/>
            <a:ext cx="2149301" cy="720080"/>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26" name="Oval 25">
            <a:extLst>
              <a:ext uri="{FF2B5EF4-FFF2-40B4-BE49-F238E27FC236}">
                <a16:creationId xmlns:a16="http://schemas.microsoft.com/office/drawing/2014/main" id="{39952B00-1C5F-99DA-DF0C-493DF191CBEA}"/>
              </a:ext>
            </a:extLst>
          </p:cNvPr>
          <p:cNvSpPr/>
          <p:nvPr userDrawn="1"/>
        </p:nvSpPr>
        <p:spPr>
          <a:xfrm>
            <a:off x="3254592" y="2029794"/>
            <a:ext cx="502030" cy="50203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ln>
                <a:noFill/>
              </a:ln>
              <a:solidFill>
                <a:schemeClr val="accent5"/>
              </a:solidFill>
            </a:endParaRPr>
          </a:p>
        </p:txBody>
      </p:sp>
      <p:sp>
        <p:nvSpPr>
          <p:cNvPr id="27" name="Text Placeholder 23">
            <a:extLst>
              <a:ext uri="{FF2B5EF4-FFF2-40B4-BE49-F238E27FC236}">
                <a16:creationId xmlns:a16="http://schemas.microsoft.com/office/drawing/2014/main" id="{1975D37F-07A2-3B6B-B903-3BC9960AF350}"/>
              </a:ext>
            </a:extLst>
          </p:cNvPr>
          <p:cNvSpPr>
            <a:spLocks noGrp="1"/>
          </p:cNvSpPr>
          <p:nvPr>
            <p:ph type="body" sz="quarter" idx="42" hasCustomPrompt="1"/>
          </p:nvPr>
        </p:nvSpPr>
        <p:spPr>
          <a:xfrm>
            <a:off x="3254592" y="2029794"/>
            <a:ext cx="502799" cy="499249"/>
          </a:xfrm>
        </p:spPr>
        <p:txBody>
          <a:bodyPr anchor="ctr">
            <a:noAutofit/>
          </a:bodyPr>
          <a:lstStyle>
            <a:lvl1pPr marL="0" indent="0" algn="ctr">
              <a:buNone/>
              <a:defRPr sz="1400" b="1">
                <a:solidFill>
                  <a:schemeClr val="accent1"/>
                </a:solidFill>
              </a:defRPr>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a:t>
            </a:r>
          </a:p>
        </p:txBody>
      </p:sp>
      <p:sp>
        <p:nvSpPr>
          <p:cNvPr id="28" name="Oval 27">
            <a:extLst>
              <a:ext uri="{FF2B5EF4-FFF2-40B4-BE49-F238E27FC236}">
                <a16:creationId xmlns:a16="http://schemas.microsoft.com/office/drawing/2014/main" id="{DB570AD5-E8A6-BBCE-485E-134FF5892859}"/>
              </a:ext>
            </a:extLst>
          </p:cNvPr>
          <p:cNvSpPr/>
          <p:nvPr userDrawn="1"/>
        </p:nvSpPr>
        <p:spPr>
          <a:xfrm>
            <a:off x="3254592" y="2868099"/>
            <a:ext cx="502030" cy="50203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ln>
                <a:noFill/>
              </a:ln>
              <a:solidFill>
                <a:schemeClr val="accent5"/>
              </a:solidFill>
            </a:endParaRPr>
          </a:p>
        </p:txBody>
      </p:sp>
      <p:sp>
        <p:nvSpPr>
          <p:cNvPr id="29" name="Text Placeholder 23">
            <a:extLst>
              <a:ext uri="{FF2B5EF4-FFF2-40B4-BE49-F238E27FC236}">
                <a16:creationId xmlns:a16="http://schemas.microsoft.com/office/drawing/2014/main" id="{E2B9EC1E-9C21-63F1-1F2E-79F099AECD4F}"/>
              </a:ext>
            </a:extLst>
          </p:cNvPr>
          <p:cNvSpPr>
            <a:spLocks noGrp="1"/>
          </p:cNvSpPr>
          <p:nvPr>
            <p:ph type="body" sz="quarter" idx="43" hasCustomPrompt="1"/>
          </p:nvPr>
        </p:nvSpPr>
        <p:spPr>
          <a:xfrm>
            <a:off x="3254592" y="2868099"/>
            <a:ext cx="502799" cy="499249"/>
          </a:xfrm>
        </p:spPr>
        <p:txBody>
          <a:bodyPr anchor="ctr">
            <a:noAutofit/>
          </a:bodyPr>
          <a:lstStyle>
            <a:lvl1pPr marL="0" indent="0" algn="ctr">
              <a:buNone/>
              <a:defRPr sz="1400" b="1">
                <a:solidFill>
                  <a:schemeClr val="accent1"/>
                </a:solidFill>
              </a:defRPr>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a:t>
            </a:r>
          </a:p>
        </p:txBody>
      </p:sp>
      <p:sp>
        <p:nvSpPr>
          <p:cNvPr id="30" name="Oval 29">
            <a:extLst>
              <a:ext uri="{FF2B5EF4-FFF2-40B4-BE49-F238E27FC236}">
                <a16:creationId xmlns:a16="http://schemas.microsoft.com/office/drawing/2014/main" id="{7DE1533F-A916-EF9C-AD8C-82CC78C6B82A}"/>
              </a:ext>
            </a:extLst>
          </p:cNvPr>
          <p:cNvSpPr/>
          <p:nvPr userDrawn="1"/>
        </p:nvSpPr>
        <p:spPr>
          <a:xfrm>
            <a:off x="3254592" y="3789877"/>
            <a:ext cx="502030" cy="50203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ln>
                <a:noFill/>
              </a:ln>
              <a:solidFill>
                <a:schemeClr val="accent5"/>
              </a:solidFill>
            </a:endParaRPr>
          </a:p>
        </p:txBody>
      </p:sp>
      <p:sp>
        <p:nvSpPr>
          <p:cNvPr id="31" name="Text Placeholder 23">
            <a:extLst>
              <a:ext uri="{FF2B5EF4-FFF2-40B4-BE49-F238E27FC236}">
                <a16:creationId xmlns:a16="http://schemas.microsoft.com/office/drawing/2014/main" id="{267315EC-E519-50BD-039A-17BF23F93498}"/>
              </a:ext>
            </a:extLst>
          </p:cNvPr>
          <p:cNvSpPr>
            <a:spLocks noGrp="1"/>
          </p:cNvSpPr>
          <p:nvPr>
            <p:ph type="body" sz="quarter" idx="44" hasCustomPrompt="1"/>
          </p:nvPr>
        </p:nvSpPr>
        <p:spPr>
          <a:xfrm>
            <a:off x="3254592" y="3789877"/>
            <a:ext cx="502799" cy="499249"/>
          </a:xfrm>
        </p:spPr>
        <p:txBody>
          <a:bodyPr anchor="ctr">
            <a:noAutofit/>
          </a:bodyPr>
          <a:lstStyle>
            <a:lvl1pPr marL="0" indent="0" algn="ctr">
              <a:buNone/>
              <a:defRPr sz="1400" b="1">
                <a:solidFill>
                  <a:schemeClr val="accent1"/>
                </a:solidFill>
              </a:defRPr>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a:t>
            </a:r>
          </a:p>
        </p:txBody>
      </p:sp>
      <p:sp>
        <p:nvSpPr>
          <p:cNvPr id="42" name="Oval 41">
            <a:extLst>
              <a:ext uri="{FF2B5EF4-FFF2-40B4-BE49-F238E27FC236}">
                <a16:creationId xmlns:a16="http://schemas.microsoft.com/office/drawing/2014/main" id="{5384794C-461A-915B-29B4-D7CE470E2D9D}"/>
              </a:ext>
            </a:extLst>
          </p:cNvPr>
          <p:cNvSpPr/>
          <p:nvPr userDrawn="1"/>
        </p:nvSpPr>
        <p:spPr>
          <a:xfrm>
            <a:off x="6016479" y="2034710"/>
            <a:ext cx="502030" cy="50203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ln>
                <a:noFill/>
              </a:ln>
              <a:solidFill>
                <a:schemeClr val="accent5"/>
              </a:solidFill>
            </a:endParaRPr>
          </a:p>
        </p:txBody>
      </p:sp>
      <p:sp>
        <p:nvSpPr>
          <p:cNvPr id="43" name="Text Placeholder 23">
            <a:extLst>
              <a:ext uri="{FF2B5EF4-FFF2-40B4-BE49-F238E27FC236}">
                <a16:creationId xmlns:a16="http://schemas.microsoft.com/office/drawing/2014/main" id="{73A0F457-E1BA-6B57-61FC-48A4A1171B4A}"/>
              </a:ext>
            </a:extLst>
          </p:cNvPr>
          <p:cNvSpPr>
            <a:spLocks noGrp="1"/>
          </p:cNvSpPr>
          <p:nvPr>
            <p:ph type="body" sz="quarter" idx="45" hasCustomPrompt="1"/>
          </p:nvPr>
        </p:nvSpPr>
        <p:spPr>
          <a:xfrm>
            <a:off x="6016479" y="2034710"/>
            <a:ext cx="502799" cy="499249"/>
          </a:xfrm>
        </p:spPr>
        <p:txBody>
          <a:bodyPr anchor="ctr">
            <a:noAutofit/>
          </a:bodyPr>
          <a:lstStyle>
            <a:lvl1pPr marL="0" indent="0" algn="ctr">
              <a:buNone/>
              <a:defRPr sz="1400" b="1">
                <a:solidFill>
                  <a:schemeClr val="accent1"/>
                </a:solidFill>
              </a:defRPr>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a:t>
            </a:r>
          </a:p>
        </p:txBody>
      </p:sp>
      <p:sp>
        <p:nvSpPr>
          <p:cNvPr id="44" name="Oval 43">
            <a:extLst>
              <a:ext uri="{FF2B5EF4-FFF2-40B4-BE49-F238E27FC236}">
                <a16:creationId xmlns:a16="http://schemas.microsoft.com/office/drawing/2014/main" id="{6EB0B31D-05B8-2FFE-C51B-DE7D775867BB}"/>
              </a:ext>
            </a:extLst>
          </p:cNvPr>
          <p:cNvSpPr/>
          <p:nvPr userDrawn="1"/>
        </p:nvSpPr>
        <p:spPr>
          <a:xfrm>
            <a:off x="6016479" y="2873015"/>
            <a:ext cx="502030" cy="50203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ln>
                <a:noFill/>
              </a:ln>
              <a:solidFill>
                <a:schemeClr val="accent5"/>
              </a:solidFill>
            </a:endParaRPr>
          </a:p>
        </p:txBody>
      </p:sp>
      <p:sp>
        <p:nvSpPr>
          <p:cNvPr id="45" name="Text Placeholder 23">
            <a:extLst>
              <a:ext uri="{FF2B5EF4-FFF2-40B4-BE49-F238E27FC236}">
                <a16:creationId xmlns:a16="http://schemas.microsoft.com/office/drawing/2014/main" id="{E248F855-1FF2-4A6D-B5E2-0856379E095E}"/>
              </a:ext>
            </a:extLst>
          </p:cNvPr>
          <p:cNvSpPr>
            <a:spLocks noGrp="1"/>
          </p:cNvSpPr>
          <p:nvPr>
            <p:ph type="body" sz="quarter" idx="46" hasCustomPrompt="1"/>
          </p:nvPr>
        </p:nvSpPr>
        <p:spPr>
          <a:xfrm>
            <a:off x="6016479" y="2873015"/>
            <a:ext cx="502799" cy="499249"/>
          </a:xfrm>
        </p:spPr>
        <p:txBody>
          <a:bodyPr anchor="ctr">
            <a:noAutofit/>
          </a:bodyPr>
          <a:lstStyle>
            <a:lvl1pPr marL="0" indent="0" algn="ctr">
              <a:buNone/>
              <a:defRPr sz="1400" b="1">
                <a:solidFill>
                  <a:schemeClr val="accent1"/>
                </a:solidFill>
              </a:defRPr>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a:t>
            </a:r>
          </a:p>
        </p:txBody>
      </p:sp>
      <p:sp>
        <p:nvSpPr>
          <p:cNvPr id="46" name="Oval 45">
            <a:extLst>
              <a:ext uri="{FF2B5EF4-FFF2-40B4-BE49-F238E27FC236}">
                <a16:creationId xmlns:a16="http://schemas.microsoft.com/office/drawing/2014/main" id="{85D9E9FB-EC4E-2841-7163-C8A44726D9EA}"/>
              </a:ext>
            </a:extLst>
          </p:cNvPr>
          <p:cNvSpPr/>
          <p:nvPr userDrawn="1"/>
        </p:nvSpPr>
        <p:spPr>
          <a:xfrm>
            <a:off x="6016479" y="3794793"/>
            <a:ext cx="502030" cy="50203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ln>
                <a:noFill/>
              </a:ln>
              <a:solidFill>
                <a:schemeClr val="accent5"/>
              </a:solidFill>
            </a:endParaRPr>
          </a:p>
        </p:txBody>
      </p:sp>
      <p:sp>
        <p:nvSpPr>
          <p:cNvPr id="47" name="Text Placeholder 23">
            <a:extLst>
              <a:ext uri="{FF2B5EF4-FFF2-40B4-BE49-F238E27FC236}">
                <a16:creationId xmlns:a16="http://schemas.microsoft.com/office/drawing/2014/main" id="{A1896805-1A02-3CC4-9877-C76C89F9C4BB}"/>
              </a:ext>
            </a:extLst>
          </p:cNvPr>
          <p:cNvSpPr>
            <a:spLocks noGrp="1"/>
          </p:cNvSpPr>
          <p:nvPr>
            <p:ph type="body" sz="quarter" idx="47" hasCustomPrompt="1"/>
          </p:nvPr>
        </p:nvSpPr>
        <p:spPr>
          <a:xfrm>
            <a:off x="6016479" y="3794793"/>
            <a:ext cx="502799" cy="499249"/>
          </a:xfrm>
        </p:spPr>
        <p:txBody>
          <a:bodyPr anchor="ctr">
            <a:noAutofit/>
          </a:bodyPr>
          <a:lstStyle>
            <a:lvl1pPr marL="0" indent="0" algn="ctr">
              <a:buNone/>
              <a:defRPr sz="1400" b="1">
                <a:solidFill>
                  <a:schemeClr val="accent1"/>
                </a:solidFill>
              </a:defRPr>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a:t>
            </a:r>
          </a:p>
        </p:txBody>
      </p:sp>
      <p:sp>
        <p:nvSpPr>
          <p:cNvPr id="49" name="Title 1">
            <a:extLst>
              <a:ext uri="{FF2B5EF4-FFF2-40B4-BE49-F238E27FC236}">
                <a16:creationId xmlns:a16="http://schemas.microsoft.com/office/drawing/2014/main" id="{0E1331A8-C955-6430-382E-E9C845FC86B4}"/>
              </a:ext>
            </a:extLst>
          </p:cNvPr>
          <p:cNvSpPr>
            <a:spLocks noGrp="1"/>
          </p:cNvSpPr>
          <p:nvPr>
            <p:ph type="title"/>
          </p:nvPr>
        </p:nvSpPr>
        <p:spPr>
          <a:xfrm>
            <a:off x="468313" y="1023942"/>
            <a:ext cx="8207376" cy="744235"/>
          </a:xfrm>
        </p:spPr>
        <p:txBody>
          <a:bodyPr anchor="t"/>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24785718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4506BC9-AD83-6A40-B9BB-1F79070CBB9D}"/>
              </a:ext>
            </a:extLst>
          </p:cNvPr>
          <p:cNvSpPr>
            <a:spLocks noGrp="1"/>
          </p:cNvSpPr>
          <p:nvPr>
            <p:ph type="dt" sz="half" idx="10"/>
          </p:nvPr>
        </p:nvSpPr>
        <p:spPr/>
        <p:txBody>
          <a:bodyPr/>
          <a:lstStyle/>
          <a:p>
            <a:fld id="{8AB178F6-CA8A-436E-8F06-47D6D279CB95}" type="datetime1">
              <a:rPr lang="sl-SI" smtClean="0"/>
              <a:t>19. 11. 2025</a:t>
            </a:fld>
            <a:endParaRPr lang="en-US"/>
          </a:p>
        </p:txBody>
      </p:sp>
      <p:sp>
        <p:nvSpPr>
          <p:cNvPr id="4" name="Footer Placeholder 3">
            <a:extLst>
              <a:ext uri="{FF2B5EF4-FFF2-40B4-BE49-F238E27FC236}">
                <a16:creationId xmlns:a16="http://schemas.microsoft.com/office/drawing/2014/main" id="{2DF0FB9A-21CC-EB4C-A17F-5583962FF0C9}"/>
              </a:ext>
            </a:extLst>
          </p:cNvPr>
          <p:cNvSpPr>
            <a:spLocks noGrp="1"/>
          </p:cNvSpPr>
          <p:nvPr>
            <p:ph type="ftr" sz="quarter" idx="11"/>
          </p:nvPr>
        </p:nvSpPr>
        <p:spPr>
          <a:xfrm>
            <a:off x="467543" y="4767263"/>
            <a:ext cx="5544617" cy="252412"/>
          </a:xfrm>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DC4B4568-62F6-A04F-99B9-5C8C667AEB59}"/>
              </a:ext>
            </a:extLst>
          </p:cNvPr>
          <p:cNvSpPr>
            <a:spLocks noGrp="1"/>
          </p:cNvSpPr>
          <p:nvPr>
            <p:ph type="sldNum" sz="quarter" idx="12"/>
          </p:nvPr>
        </p:nvSpPr>
        <p:spPr/>
        <p:txBody>
          <a:bodyPr/>
          <a:lstStyle/>
          <a:p>
            <a:fld id="{5523F345-55CE-7244-BAC6-E4D97AAB72F4}" type="slidenum">
              <a:rPr lang="en-US" smtClean="0"/>
              <a:pPr/>
              <a:t>‹#›</a:t>
            </a:fld>
            <a:endParaRPr lang="en-US"/>
          </a:p>
        </p:txBody>
      </p:sp>
      <p:sp>
        <p:nvSpPr>
          <p:cNvPr id="19" name="Text Placeholder 23">
            <a:extLst>
              <a:ext uri="{FF2B5EF4-FFF2-40B4-BE49-F238E27FC236}">
                <a16:creationId xmlns:a16="http://schemas.microsoft.com/office/drawing/2014/main" id="{59EB0363-EA87-B24D-3D7B-444434030097}"/>
              </a:ext>
            </a:extLst>
          </p:cNvPr>
          <p:cNvSpPr>
            <a:spLocks noGrp="1"/>
          </p:cNvSpPr>
          <p:nvPr>
            <p:ph type="body" sz="quarter" idx="20" hasCustomPrompt="1"/>
          </p:nvPr>
        </p:nvSpPr>
        <p:spPr>
          <a:xfrm>
            <a:off x="1655082" y="1781421"/>
            <a:ext cx="2772902" cy="540342"/>
          </a:xfrm>
        </p:spPr>
        <p:txBody>
          <a:bodyPr anchor="ctr">
            <a:noAutofit/>
          </a:bodyPr>
          <a:lstStyle>
            <a:lvl1pPr marL="0" indent="0" algn="l">
              <a:lnSpc>
                <a:spcPct val="100000"/>
              </a:lnSpc>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20" name="Text Placeholder 23">
            <a:extLst>
              <a:ext uri="{FF2B5EF4-FFF2-40B4-BE49-F238E27FC236}">
                <a16:creationId xmlns:a16="http://schemas.microsoft.com/office/drawing/2014/main" id="{C40257CF-BDC8-1B17-186B-4F4BA0131D7F}"/>
              </a:ext>
            </a:extLst>
          </p:cNvPr>
          <p:cNvSpPr>
            <a:spLocks noGrp="1"/>
          </p:cNvSpPr>
          <p:nvPr>
            <p:ph type="body" sz="quarter" idx="21" hasCustomPrompt="1"/>
          </p:nvPr>
        </p:nvSpPr>
        <p:spPr>
          <a:xfrm>
            <a:off x="1655082" y="2342093"/>
            <a:ext cx="2772902" cy="540342"/>
          </a:xfrm>
        </p:spPr>
        <p:txBody>
          <a:bodyPr anchor="ctr">
            <a:noAutofit/>
          </a:bodyPr>
          <a:lstStyle>
            <a:lvl1pPr marL="0" indent="0" algn="l">
              <a:lnSpc>
                <a:spcPct val="100000"/>
              </a:lnSpc>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21" name="Text Placeholder 23">
            <a:extLst>
              <a:ext uri="{FF2B5EF4-FFF2-40B4-BE49-F238E27FC236}">
                <a16:creationId xmlns:a16="http://schemas.microsoft.com/office/drawing/2014/main" id="{85C78AF1-76B4-ADE5-8302-ECA9ACCC1F2D}"/>
              </a:ext>
            </a:extLst>
          </p:cNvPr>
          <p:cNvSpPr>
            <a:spLocks noGrp="1"/>
          </p:cNvSpPr>
          <p:nvPr>
            <p:ph type="body" sz="quarter" idx="22" hasCustomPrompt="1"/>
          </p:nvPr>
        </p:nvSpPr>
        <p:spPr>
          <a:xfrm>
            <a:off x="1655082" y="2902765"/>
            <a:ext cx="2772902" cy="540342"/>
          </a:xfrm>
        </p:spPr>
        <p:txBody>
          <a:bodyPr anchor="ctr">
            <a:noAutofit/>
          </a:bodyPr>
          <a:lstStyle>
            <a:lvl1pPr marL="0" indent="0" algn="l">
              <a:lnSpc>
                <a:spcPct val="100000"/>
              </a:lnSpc>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22" name="Text Placeholder 23">
            <a:extLst>
              <a:ext uri="{FF2B5EF4-FFF2-40B4-BE49-F238E27FC236}">
                <a16:creationId xmlns:a16="http://schemas.microsoft.com/office/drawing/2014/main" id="{17985886-0BE8-B75C-6993-D321C2E9307A}"/>
              </a:ext>
            </a:extLst>
          </p:cNvPr>
          <p:cNvSpPr>
            <a:spLocks noGrp="1"/>
          </p:cNvSpPr>
          <p:nvPr>
            <p:ph type="body" sz="quarter" idx="23" hasCustomPrompt="1"/>
          </p:nvPr>
        </p:nvSpPr>
        <p:spPr>
          <a:xfrm>
            <a:off x="1655082" y="3463437"/>
            <a:ext cx="2772902" cy="540342"/>
          </a:xfrm>
        </p:spPr>
        <p:txBody>
          <a:bodyPr anchor="ctr">
            <a:noAutofit/>
          </a:bodyPr>
          <a:lstStyle>
            <a:lvl1pPr marL="0" indent="0" algn="l">
              <a:lnSpc>
                <a:spcPct val="100000"/>
              </a:lnSpc>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23" name="Text Placeholder 23">
            <a:extLst>
              <a:ext uri="{FF2B5EF4-FFF2-40B4-BE49-F238E27FC236}">
                <a16:creationId xmlns:a16="http://schemas.microsoft.com/office/drawing/2014/main" id="{1F9976A6-0C25-7429-CC40-A85827AC0F78}"/>
              </a:ext>
            </a:extLst>
          </p:cNvPr>
          <p:cNvSpPr>
            <a:spLocks noGrp="1"/>
          </p:cNvSpPr>
          <p:nvPr>
            <p:ph type="body" sz="quarter" idx="24" hasCustomPrompt="1"/>
          </p:nvPr>
        </p:nvSpPr>
        <p:spPr>
          <a:xfrm>
            <a:off x="1655082" y="4024108"/>
            <a:ext cx="2772902" cy="540342"/>
          </a:xfrm>
        </p:spPr>
        <p:txBody>
          <a:bodyPr anchor="ctr">
            <a:noAutofit/>
          </a:bodyPr>
          <a:lstStyle>
            <a:lvl1pPr marL="0" indent="0" algn="l">
              <a:lnSpc>
                <a:spcPct val="100000"/>
              </a:lnSpc>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24" name="Picture Placeholder 52">
            <a:extLst>
              <a:ext uri="{FF2B5EF4-FFF2-40B4-BE49-F238E27FC236}">
                <a16:creationId xmlns:a16="http://schemas.microsoft.com/office/drawing/2014/main" id="{AE66FEFC-D043-1F3B-913F-CFCFFC56ADCE}"/>
              </a:ext>
            </a:extLst>
          </p:cNvPr>
          <p:cNvSpPr>
            <a:spLocks noGrp="1"/>
          </p:cNvSpPr>
          <p:nvPr>
            <p:ph type="pic" sz="quarter" idx="15"/>
          </p:nvPr>
        </p:nvSpPr>
        <p:spPr>
          <a:xfrm>
            <a:off x="467545" y="1781421"/>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25" name="Picture Placeholder 52">
            <a:extLst>
              <a:ext uri="{FF2B5EF4-FFF2-40B4-BE49-F238E27FC236}">
                <a16:creationId xmlns:a16="http://schemas.microsoft.com/office/drawing/2014/main" id="{EF368351-6ED6-B0E2-C21A-DAE9E6AC81CE}"/>
              </a:ext>
            </a:extLst>
          </p:cNvPr>
          <p:cNvSpPr>
            <a:spLocks noGrp="1"/>
          </p:cNvSpPr>
          <p:nvPr>
            <p:ph type="pic" sz="quarter" idx="25"/>
          </p:nvPr>
        </p:nvSpPr>
        <p:spPr>
          <a:xfrm>
            <a:off x="467545" y="2342093"/>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32" name="Picture Placeholder 52">
            <a:extLst>
              <a:ext uri="{FF2B5EF4-FFF2-40B4-BE49-F238E27FC236}">
                <a16:creationId xmlns:a16="http://schemas.microsoft.com/office/drawing/2014/main" id="{6D175D99-9E46-C8E8-7C97-6CC2595486FD}"/>
              </a:ext>
            </a:extLst>
          </p:cNvPr>
          <p:cNvSpPr>
            <a:spLocks noGrp="1"/>
          </p:cNvSpPr>
          <p:nvPr>
            <p:ph type="pic" sz="quarter" idx="26"/>
          </p:nvPr>
        </p:nvSpPr>
        <p:spPr>
          <a:xfrm>
            <a:off x="467545" y="2902765"/>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36" name="Picture Placeholder 52">
            <a:extLst>
              <a:ext uri="{FF2B5EF4-FFF2-40B4-BE49-F238E27FC236}">
                <a16:creationId xmlns:a16="http://schemas.microsoft.com/office/drawing/2014/main" id="{2CCFFB38-F92D-73F4-0C4F-E6C3C5614FE1}"/>
              </a:ext>
            </a:extLst>
          </p:cNvPr>
          <p:cNvSpPr>
            <a:spLocks noGrp="1"/>
          </p:cNvSpPr>
          <p:nvPr>
            <p:ph type="pic" sz="quarter" idx="27"/>
          </p:nvPr>
        </p:nvSpPr>
        <p:spPr>
          <a:xfrm>
            <a:off x="467545" y="3463437"/>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37" name="Picture Placeholder 52">
            <a:extLst>
              <a:ext uri="{FF2B5EF4-FFF2-40B4-BE49-F238E27FC236}">
                <a16:creationId xmlns:a16="http://schemas.microsoft.com/office/drawing/2014/main" id="{D004E02F-6DD3-F2F6-B8C4-41EAE47A74C0}"/>
              </a:ext>
            </a:extLst>
          </p:cNvPr>
          <p:cNvSpPr>
            <a:spLocks noGrp="1"/>
          </p:cNvSpPr>
          <p:nvPr>
            <p:ph type="pic" sz="quarter" idx="28"/>
          </p:nvPr>
        </p:nvSpPr>
        <p:spPr>
          <a:xfrm>
            <a:off x="467545" y="4024108"/>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54" name="Text Placeholder 23">
            <a:extLst>
              <a:ext uri="{FF2B5EF4-FFF2-40B4-BE49-F238E27FC236}">
                <a16:creationId xmlns:a16="http://schemas.microsoft.com/office/drawing/2014/main" id="{32DC8635-6477-1530-C466-17FED9FB1C17}"/>
              </a:ext>
            </a:extLst>
          </p:cNvPr>
          <p:cNvSpPr>
            <a:spLocks noGrp="1"/>
          </p:cNvSpPr>
          <p:nvPr>
            <p:ph type="body" sz="quarter" idx="29" hasCustomPrompt="1"/>
          </p:nvPr>
        </p:nvSpPr>
        <p:spPr>
          <a:xfrm>
            <a:off x="5904636" y="1781421"/>
            <a:ext cx="2772902" cy="540342"/>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55" name="Text Placeholder 23">
            <a:extLst>
              <a:ext uri="{FF2B5EF4-FFF2-40B4-BE49-F238E27FC236}">
                <a16:creationId xmlns:a16="http://schemas.microsoft.com/office/drawing/2014/main" id="{3E6CF813-0F8F-ECDE-AC25-C00A8CC4BCC9}"/>
              </a:ext>
            </a:extLst>
          </p:cNvPr>
          <p:cNvSpPr>
            <a:spLocks noGrp="1"/>
          </p:cNvSpPr>
          <p:nvPr>
            <p:ph type="body" sz="quarter" idx="30" hasCustomPrompt="1"/>
          </p:nvPr>
        </p:nvSpPr>
        <p:spPr>
          <a:xfrm>
            <a:off x="5904636" y="2342093"/>
            <a:ext cx="2772902" cy="540342"/>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56" name="Text Placeholder 23">
            <a:extLst>
              <a:ext uri="{FF2B5EF4-FFF2-40B4-BE49-F238E27FC236}">
                <a16:creationId xmlns:a16="http://schemas.microsoft.com/office/drawing/2014/main" id="{13975E3B-A2C2-51DE-EF81-A61A23FD49A8}"/>
              </a:ext>
            </a:extLst>
          </p:cNvPr>
          <p:cNvSpPr>
            <a:spLocks noGrp="1"/>
          </p:cNvSpPr>
          <p:nvPr>
            <p:ph type="body" sz="quarter" idx="31" hasCustomPrompt="1"/>
          </p:nvPr>
        </p:nvSpPr>
        <p:spPr>
          <a:xfrm>
            <a:off x="5904636" y="2902765"/>
            <a:ext cx="2772902" cy="540342"/>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57" name="Text Placeholder 23">
            <a:extLst>
              <a:ext uri="{FF2B5EF4-FFF2-40B4-BE49-F238E27FC236}">
                <a16:creationId xmlns:a16="http://schemas.microsoft.com/office/drawing/2014/main" id="{90FD3064-F303-463D-54CA-0E0E589B4202}"/>
              </a:ext>
            </a:extLst>
          </p:cNvPr>
          <p:cNvSpPr>
            <a:spLocks noGrp="1"/>
          </p:cNvSpPr>
          <p:nvPr>
            <p:ph type="body" sz="quarter" idx="32" hasCustomPrompt="1"/>
          </p:nvPr>
        </p:nvSpPr>
        <p:spPr>
          <a:xfrm>
            <a:off x="5904636" y="3463437"/>
            <a:ext cx="2772902" cy="540342"/>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58" name="Text Placeholder 23">
            <a:extLst>
              <a:ext uri="{FF2B5EF4-FFF2-40B4-BE49-F238E27FC236}">
                <a16:creationId xmlns:a16="http://schemas.microsoft.com/office/drawing/2014/main" id="{9968BD55-C0DF-BB54-2A09-325F24E32BC1}"/>
              </a:ext>
            </a:extLst>
          </p:cNvPr>
          <p:cNvSpPr>
            <a:spLocks noGrp="1"/>
          </p:cNvSpPr>
          <p:nvPr>
            <p:ph type="body" sz="quarter" idx="33" hasCustomPrompt="1"/>
          </p:nvPr>
        </p:nvSpPr>
        <p:spPr>
          <a:xfrm>
            <a:off x="5904636" y="4024108"/>
            <a:ext cx="2772902" cy="540342"/>
          </a:xfrm>
        </p:spPr>
        <p:txBody>
          <a:bodyPr anchor="ctr">
            <a:noAutofit/>
          </a:bodyPr>
          <a:lstStyle>
            <a:lvl1pPr marL="0" indent="0" algn="l">
              <a:buNone/>
              <a:defRPr sz="1400"/>
            </a:lvl1pPr>
            <a:lvl2pPr marL="180975" indent="0">
              <a:buNone/>
              <a:defRPr sz="1800"/>
            </a:lvl2pPr>
            <a:lvl3pPr marL="357187" indent="0">
              <a:buNone/>
              <a:defRPr sz="1800"/>
            </a:lvl3pPr>
            <a:lvl4pPr marL="533400" indent="0">
              <a:buNone/>
              <a:defRPr sz="1800"/>
            </a:lvl4pPr>
            <a:lvl5pPr marL="714375" indent="0">
              <a:buNone/>
              <a:defRPr sz="1800"/>
            </a:lvl5pPr>
          </a:lstStyle>
          <a:p>
            <a:pPr lvl="0"/>
            <a:r>
              <a:rPr lang="en-US"/>
              <a:t>Click to add text</a:t>
            </a:r>
          </a:p>
        </p:txBody>
      </p:sp>
      <p:sp>
        <p:nvSpPr>
          <p:cNvPr id="59" name="Picture Placeholder 52">
            <a:extLst>
              <a:ext uri="{FF2B5EF4-FFF2-40B4-BE49-F238E27FC236}">
                <a16:creationId xmlns:a16="http://schemas.microsoft.com/office/drawing/2014/main" id="{D888F776-369B-13F5-FF57-6A8B7F22343B}"/>
              </a:ext>
            </a:extLst>
          </p:cNvPr>
          <p:cNvSpPr>
            <a:spLocks noGrp="1"/>
          </p:cNvSpPr>
          <p:nvPr>
            <p:ph type="pic" sz="quarter" idx="34"/>
          </p:nvPr>
        </p:nvSpPr>
        <p:spPr>
          <a:xfrm>
            <a:off x="4717099" y="1781421"/>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60" name="Picture Placeholder 52">
            <a:extLst>
              <a:ext uri="{FF2B5EF4-FFF2-40B4-BE49-F238E27FC236}">
                <a16:creationId xmlns:a16="http://schemas.microsoft.com/office/drawing/2014/main" id="{3B3002DF-58C0-06DD-8D95-49C7E705DFDE}"/>
              </a:ext>
            </a:extLst>
          </p:cNvPr>
          <p:cNvSpPr>
            <a:spLocks noGrp="1"/>
          </p:cNvSpPr>
          <p:nvPr>
            <p:ph type="pic" sz="quarter" idx="35"/>
          </p:nvPr>
        </p:nvSpPr>
        <p:spPr>
          <a:xfrm>
            <a:off x="4717099" y="2342093"/>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61" name="Picture Placeholder 52">
            <a:extLst>
              <a:ext uri="{FF2B5EF4-FFF2-40B4-BE49-F238E27FC236}">
                <a16:creationId xmlns:a16="http://schemas.microsoft.com/office/drawing/2014/main" id="{92F78B68-1F19-2892-CC5A-CAAF28E10CDE}"/>
              </a:ext>
            </a:extLst>
          </p:cNvPr>
          <p:cNvSpPr>
            <a:spLocks noGrp="1"/>
          </p:cNvSpPr>
          <p:nvPr>
            <p:ph type="pic" sz="quarter" idx="36"/>
          </p:nvPr>
        </p:nvSpPr>
        <p:spPr>
          <a:xfrm>
            <a:off x="4717099" y="2902765"/>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62" name="Picture Placeholder 52">
            <a:extLst>
              <a:ext uri="{FF2B5EF4-FFF2-40B4-BE49-F238E27FC236}">
                <a16:creationId xmlns:a16="http://schemas.microsoft.com/office/drawing/2014/main" id="{2132E95E-2EB9-6154-EDCD-4F2CA895F61B}"/>
              </a:ext>
            </a:extLst>
          </p:cNvPr>
          <p:cNvSpPr>
            <a:spLocks noGrp="1"/>
          </p:cNvSpPr>
          <p:nvPr>
            <p:ph type="pic" sz="quarter" idx="37"/>
          </p:nvPr>
        </p:nvSpPr>
        <p:spPr>
          <a:xfrm>
            <a:off x="4717099" y="3463437"/>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63" name="Picture Placeholder 52">
            <a:extLst>
              <a:ext uri="{FF2B5EF4-FFF2-40B4-BE49-F238E27FC236}">
                <a16:creationId xmlns:a16="http://schemas.microsoft.com/office/drawing/2014/main" id="{F3BD3F85-19B2-AE8B-D741-5234F493D89F}"/>
              </a:ext>
            </a:extLst>
          </p:cNvPr>
          <p:cNvSpPr>
            <a:spLocks noGrp="1"/>
          </p:cNvSpPr>
          <p:nvPr>
            <p:ph type="pic" sz="quarter" idx="38"/>
          </p:nvPr>
        </p:nvSpPr>
        <p:spPr>
          <a:xfrm>
            <a:off x="4717099" y="4024108"/>
            <a:ext cx="1152128" cy="540342"/>
          </a:xfrm>
        </p:spPr>
        <p:txBody>
          <a:bodyPr>
            <a:normAutofit/>
          </a:bodyPr>
          <a:lstStyle>
            <a:lvl1pPr marL="0" indent="0">
              <a:buNone/>
              <a:defRPr sz="1200">
                <a:solidFill>
                  <a:schemeClr val="bg1">
                    <a:lumMod val="50000"/>
                  </a:schemeClr>
                </a:solidFill>
              </a:defRPr>
            </a:lvl1pPr>
          </a:lstStyle>
          <a:p>
            <a:endParaRPr lang="en-US"/>
          </a:p>
        </p:txBody>
      </p:sp>
      <p:sp>
        <p:nvSpPr>
          <p:cNvPr id="65" name="Title 1">
            <a:extLst>
              <a:ext uri="{FF2B5EF4-FFF2-40B4-BE49-F238E27FC236}">
                <a16:creationId xmlns:a16="http://schemas.microsoft.com/office/drawing/2014/main" id="{E9B95510-922D-1295-DEB6-6165E7F525F7}"/>
              </a:ext>
            </a:extLst>
          </p:cNvPr>
          <p:cNvSpPr>
            <a:spLocks noGrp="1"/>
          </p:cNvSpPr>
          <p:nvPr>
            <p:ph type="title"/>
          </p:nvPr>
        </p:nvSpPr>
        <p:spPr>
          <a:xfrm>
            <a:off x="468313" y="1023942"/>
            <a:ext cx="8207376" cy="744235"/>
          </a:xfrm>
        </p:spPr>
        <p:txBody>
          <a:bodyPr anchor="t"/>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28291440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DB7651A-577B-124E-997F-5614C5267B81}"/>
              </a:ext>
            </a:extLst>
          </p:cNvPr>
          <p:cNvSpPr/>
          <p:nvPr userDrawn="1"/>
        </p:nvSpPr>
        <p:spPr>
          <a:xfrm>
            <a:off x="6156176" y="4659313"/>
            <a:ext cx="2987824" cy="48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115E49F-BA11-FE4B-B443-EC341E764C5C}"/>
              </a:ext>
            </a:extLst>
          </p:cNvPr>
          <p:cNvSpPr/>
          <p:nvPr userDrawn="1"/>
        </p:nvSpPr>
        <p:spPr>
          <a:xfrm>
            <a:off x="0" y="1031175"/>
            <a:ext cx="9144000" cy="363134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Text Placeholder 2"/>
          <p:cNvSpPr>
            <a:spLocks noGrp="1"/>
          </p:cNvSpPr>
          <p:nvPr>
            <p:ph type="body" idx="1"/>
          </p:nvPr>
        </p:nvSpPr>
        <p:spPr>
          <a:xfrm>
            <a:off x="468314" y="1023939"/>
            <a:ext cx="8207376" cy="3645816"/>
          </a:xfrm>
        </p:spPr>
        <p:txBody>
          <a:bodyPr anchor="ctr">
            <a:normAutofit/>
          </a:bodyPr>
          <a:lstStyle>
            <a:lvl1pPr marL="0" indent="0" algn="ctr">
              <a:buNone/>
              <a:defRPr sz="2200" b="1">
                <a:solidFill>
                  <a:schemeClr val="accent4"/>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79F654-9A48-4131-BA33-BA61F1CEA0BA}" type="datetime1">
              <a:rPr lang="sl-SI" smtClean="0"/>
              <a:t>19. 11. 2025</a:t>
            </a:fld>
            <a:endParaRPr lang="en-US"/>
          </a:p>
        </p:txBody>
      </p:sp>
      <p:sp>
        <p:nvSpPr>
          <p:cNvPr id="6" name="Slide Number Placeholder 5"/>
          <p:cNvSpPr>
            <a:spLocks noGrp="1"/>
          </p:cNvSpPr>
          <p:nvPr>
            <p:ph type="sldNum" sz="quarter" idx="12"/>
          </p:nvPr>
        </p:nvSpPr>
        <p:spPr/>
        <p:txBody>
          <a:bodyPr/>
          <a:lstStyle/>
          <a:p>
            <a:fld id="{5523F345-55CE-7244-BAC6-E4D97AAB72F4}" type="slidenum">
              <a:rPr lang="en-US" smtClean="0"/>
              <a:t>‹#›</a:t>
            </a:fld>
            <a:endParaRPr lang="en-US"/>
          </a:p>
        </p:txBody>
      </p:sp>
      <p:cxnSp>
        <p:nvCxnSpPr>
          <p:cNvPr id="11" name="Straight Connector 10">
            <a:extLst>
              <a:ext uri="{FF2B5EF4-FFF2-40B4-BE49-F238E27FC236}">
                <a16:creationId xmlns:a16="http://schemas.microsoft.com/office/drawing/2014/main" id="{87CC19E9-EF42-5F48-9653-1FDBA603AAFD}"/>
              </a:ext>
            </a:extLst>
          </p:cNvPr>
          <p:cNvCxnSpPr/>
          <p:nvPr userDrawn="1"/>
        </p:nvCxnSpPr>
        <p:spPr>
          <a:xfrm>
            <a:off x="8244408" y="4767263"/>
            <a:ext cx="0" cy="252412"/>
          </a:xfrm>
          <a:prstGeom prst="line">
            <a:avLst/>
          </a:prstGeom>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DEA1308E-8F5B-2D49-A11F-BD433529EFA9}"/>
              </a:ext>
            </a:extLst>
          </p:cNvPr>
          <p:cNvSpPr>
            <a:spLocks noGrp="1"/>
          </p:cNvSpPr>
          <p:nvPr>
            <p:ph type="ftr" sz="quarter" idx="3"/>
          </p:nvPr>
        </p:nvSpPr>
        <p:spPr>
          <a:xfrm>
            <a:off x="468419" y="4767263"/>
            <a:ext cx="5745538" cy="252412"/>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err="1"/>
              <a:t>PlanToConnect</a:t>
            </a:r>
            <a:r>
              <a:rPr lang="en-US"/>
              <a:t> / Partner(s) / Name(s)</a:t>
            </a:r>
          </a:p>
        </p:txBody>
      </p:sp>
      <p:pic>
        <p:nvPicPr>
          <p:cNvPr id="2" name="Picture 11">
            <a:extLst>
              <a:ext uri="{FF2B5EF4-FFF2-40B4-BE49-F238E27FC236}">
                <a16:creationId xmlns:a16="http://schemas.microsoft.com/office/drawing/2014/main" id="{EAC04A4D-60BB-89CC-15FF-83FFA1BC356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16024" y="2499742"/>
            <a:ext cx="1763688" cy="1976428"/>
          </a:xfrm>
          <a:prstGeom prst="rect">
            <a:avLst/>
          </a:prstGeom>
        </p:spPr>
      </p:pic>
    </p:spTree>
    <p:extLst>
      <p:ext uri="{BB962C8B-B14F-4D97-AF65-F5344CB8AC3E}">
        <p14:creationId xmlns:p14="http://schemas.microsoft.com/office/powerpoint/2010/main" val="1205493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FDFB56-6BD0-7043-B25C-E8825F392325}"/>
              </a:ext>
            </a:extLst>
          </p:cNvPr>
          <p:cNvSpPr/>
          <p:nvPr userDrawn="1"/>
        </p:nvSpPr>
        <p:spPr>
          <a:xfrm>
            <a:off x="6156176" y="4659313"/>
            <a:ext cx="2987824" cy="48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115E49F-BA11-FE4B-B443-EC341E764C5C}"/>
              </a:ext>
            </a:extLst>
          </p:cNvPr>
          <p:cNvSpPr/>
          <p:nvPr userDrawn="1"/>
        </p:nvSpPr>
        <p:spPr>
          <a:xfrm>
            <a:off x="0" y="1027969"/>
            <a:ext cx="9144000" cy="36313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Text Placeholder 2"/>
          <p:cNvSpPr>
            <a:spLocks noGrp="1"/>
          </p:cNvSpPr>
          <p:nvPr>
            <p:ph type="body" idx="1"/>
          </p:nvPr>
        </p:nvSpPr>
        <p:spPr>
          <a:xfrm>
            <a:off x="2483768" y="3432299"/>
            <a:ext cx="6400732" cy="1237455"/>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575183D-8C92-4927-B38A-B06C42A2F4EA}" type="datetime1">
              <a:rPr lang="sl-SI" smtClean="0"/>
              <a:t>19. 11. 2025</a:t>
            </a:fld>
            <a:endParaRPr lang="en-US"/>
          </a:p>
        </p:txBody>
      </p:sp>
      <p:sp>
        <p:nvSpPr>
          <p:cNvPr id="5" name="Footer Placeholder 4"/>
          <p:cNvSpPr>
            <a:spLocks noGrp="1"/>
          </p:cNvSpPr>
          <p:nvPr>
            <p:ph type="ftr" sz="quarter" idx="11"/>
          </p:nvPr>
        </p:nvSpPr>
        <p:spPr/>
        <p:txBody>
          <a:bodyPr/>
          <a:lstStyle/>
          <a:p>
            <a:r>
              <a:rPr lang="en-US" err="1"/>
              <a:t>PlanToConnect</a:t>
            </a:r>
            <a:r>
              <a:rPr lang="en-US"/>
              <a:t> / Partner(s) / Name(s)</a:t>
            </a:r>
          </a:p>
        </p:txBody>
      </p:sp>
      <p:sp>
        <p:nvSpPr>
          <p:cNvPr id="6" name="Slide Number Placeholder 5"/>
          <p:cNvSpPr>
            <a:spLocks noGrp="1"/>
          </p:cNvSpPr>
          <p:nvPr>
            <p:ph type="sldNum" sz="quarter" idx="12"/>
          </p:nvPr>
        </p:nvSpPr>
        <p:spPr/>
        <p:txBody>
          <a:bodyPr/>
          <a:lstStyle/>
          <a:p>
            <a:fld id="{5523F345-55CE-7244-BAC6-E4D97AAB72F4}" type="slidenum">
              <a:rPr lang="en-US" smtClean="0"/>
              <a:t>‹#›</a:t>
            </a:fld>
            <a:endParaRPr lang="en-US"/>
          </a:p>
        </p:txBody>
      </p:sp>
      <p:sp>
        <p:nvSpPr>
          <p:cNvPr id="2" name="Title 1"/>
          <p:cNvSpPr>
            <a:spLocks noGrp="1"/>
          </p:cNvSpPr>
          <p:nvPr>
            <p:ph type="title"/>
          </p:nvPr>
        </p:nvSpPr>
        <p:spPr>
          <a:xfrm>
            <a:off x="2483768" y="1034380"/>
            <a:ext cx="6393649" cy="2397919"/>
          </a:xfrm>
        </p:spPr>
        <p:txBody>
          <a:bodyPr anchor="b"/>
          <a:lstStyle>
            <a:lvl1pPr>
              <a:defRPr sz="4500">
                <a:solidFill>
                  <a:schemeClr val="bg1"/>
                </a:solidFill>
              </a:defRPr>
            </a:lvl1pPr>
          </a:lstStyle>
          <a:p>
            <a:r>
              <a:rPr lang="en-US"/>
              <a:t>Click to edit Master title style</a:t>
            </a:r>
          </a:p>
        </p:txBody>
      </p:sp>
      <p:cxnSp>
        <p:nvCxnSpPr>
          <p:cNvPr id="11" name="Straight Connector 10">
            <a:extLst>
              <a:ext uri="{FF2B5EF4-FFF2-40B4-BE49-F238E27FC236}">
                <a16:creationId xmlns:a16="http://schemas.microsoft.com/office/drawing/2014/main" id="{49630F21-88BA-514F-A10E-88BD28A3F128}"/>
              </a:ext>
            </a:extLst>
          </p:cNvPr>
          <p:cNvCxnSpPr/>
          <p:nvPr userDrawn="1"/>
        </p:nvCxnSpPr>
        <p:spPr>
          <a:xfrm>
            <a:off x="8244408" y="4767263"/>
            <a:ext cx="0" cy="252412"/>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11">
            <a:extLst>
              <a:ext uri="{FF2B5EF4-FFF2-40B4-BE49-F238E27FC236}">
                <a16:creationId xmlns:a16="http://schemas.microsoft.com/office/drawing/2014/main" id="{CE69FF99-04E6-4F14-8426-FE0EE0FC314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16024" y="2499742"/>
            <a:ext cx="1763688" cy="1976428"/>
          </a:xfrm>
          <a:prstGeom prst="rect">
            <a:avLst/>
          </a:prstGeom>
        </p:spPr>
      </p:pic>
    </p:spTree>
    <p:extLst>
      <p:ext uri="{BB962C8B-B14F-4D97-AF65-F5344CB8AC3E}">
        <p14:creationId xmlns:p14="http://schemas.microsoft.com/office/powerpoint/2010/main" val="1251150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16A201B-3CA0-3D40-9113-9CFE728F4866}"/>
              </a:ext>
            </a:extLst>
          </p:cNvPr>
          <p:cNvSpPr/>
          <p:nvPr userDrawn="1"/>
        </p:nvSpPr>
        <p:spPr>
          <a:xfrm>
            <a:off x="6156176" y="4659313"/>
            <a:ext cx="2987824" cy="48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115E49F-BA11-FE4B-B443-EC341E764C5C}"/>
              </a:ext>
            </a:extLst>
          </p:cNvPr>
          <p:cNvSpPr/>
          <p:nvPr userDrawn="1"/>
        </p:nvSpPr>
        <p:spPr>
          <a:xfrm>
            <a:off x="0" y="1027969"/>
            <a:ext cx="9144000" cy="36313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Text Placeholder 2"/>
          <p:cNvSpPr>
            <a:spLocks noGrp="1"/>
          </p:cNvSpPr>
          <p:nvPr>
            <p:ph type="body" idx="1"/>
          </p:nvPr>
        </p:nvSpPr>
        <p:spPr>
          <a:xfrm>
            <a:off x="2483768" y="3432299"/>
            <a:ext cx="6400732" cy="1237455"/>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B9115A0-66C8-45BB-BC5C-60213E00DBDF}" type="datetime1">
              <a:rPr lang="sl-SI" smtClean="0"/>
              <a:t>19. 11. 2025</a:t>
            </a:fld>
            <a:endParaRPr lang="en-US"/>
          </a:p>
        </p:txBody>
      </p:sp>
      <p:sp>
        <p:nvSpPr>
          <p:cNvPr id="5" name="Footer Placeholder 4"/>
          <p:cNvSpPr>
            <a:spLocks noGrp="1"/>
          </p:cNvSpPr>
          <p:nvPr>
            <p:ph type="ftr" sz="quarter" idx="11"/>
          </p:nvPr>
        </p:nvSpPr>
        <p:spPr/>
        <p:txBody>
          <a:bodyPr/>
          <a:lstStyle/>
          <a:p>
            <a:r>
              <a:rPr lang="en-US" err="1"/>
              <a:t>PlanToConnect</a:t>
            </a:r>
            <a:r>
              <a:rPr lang="en-US"/>
              <a:t> / Partner(s) / Name(s)</a:t>
            </a:r>
          </a:p>
        </p:txBody>
      </p:sp>
      <p:sp>
        <p:nvSpPr>
          <p:cNvPr id="6" name="Slide Number Placeholder 5"/>
          <p:cNvSpPr>
            <a:spLocks noGrp="1"/>
          </p:cNvSpPr>
          <p:nvPr>
            <p:ph type="sldNum" sz="quarter" idx="12"/>
          </p:nvPr>
        </p:nvSpPr>
        <p:spPr/>
        <p:txBody>
          <a:bodyPr/>
          <a:lstStyle/>
          <a:p>
            <a:fld id="{5523F345-55CE-7244-BAC6-E4D97AAB72F4}" type="slidenum">
              <a:rPr lang="en-US" smtClean="0"/>
              <a:t>‹#›</a:t>
            </a:fld>
            <a:endParaRPr lang="en-US"/>
          </a:p>
        </p:txBody>
      </p:sp>
      <p:sp>
        <p:nvSpPr>
          <p:cNvPr id="2" name="Title 1"/>
          <p:cNvSpPr>
            <a:spLocks noGrp="1"/>
          </p:cNvSpPr>
          <p:nvPr>
            <p:ph type="title"/>
          </p:nvPr>
        </p:nvSpPr>
        <p:spPr>
          <a:xfrm>
            <a:off x="2483768" y="1034380"/>
            <a:ext cx="6393649" cy="2397919"/>
          </a:xfrm>
        </p:spPr>
        <p:txBody>
          <a:bodyPr anchor="b"/>
          <a:lstStyle>
            <a:lvl1pPr>
              <a:defRPr sz="4500">
                <a:solidFill>
                  <a:schemeClr val="bg1"/>
                </a:solidFill>
              </a:defRPr>
            </a:lvl1pPr>
          </a:lstStyle>
          <a:p>
            <a:r>
              <a:rPr lang="en-US"/>
              <a:t>Click to edit Master title style</a:t>
            </a:r>
          </a:p>
        </p:txBody>
      </p:sp>
      <p:cxnSp>
        <p:nvCxnSpPr>
          <p:cNvPr id="13" name="Straight Connector 12">
            <a:extLst>
              <a:ext uri="{FF2B5EF4-FFF2-40B4-BE49-F238E27FC236}">
                <a16:creationId xmlns:a16="http://schemas.microsoft.com/office/drawing/2014/main" id="{7239A84B-4C6F-524F-8BC7-2CA2CEE57127}"/>
              </a:ext>
            </a:extLst>
          </p:cNvPr>
          <p:cNvCxnSpPr/>
          <p:nvPr userDrawn="1"/>
        </p:nvCxnSpPr>
        <p:spPr>
          <a:xfrm>
            <a:off x="8244408" y="4767263"/>
            <a:ext cx="0" cy="252412"/>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11">
            <a:extLst>
              <a:ext uri="{FF2B5EF4-FFF2-40B4-BE49-F238E27FC236}">
                <a16:creationId xmlns:a16="http://schemas.microsoft.com/office/drawing/2014/main" id="{ADAEC969-D5DB-5E5F-9103-9B6213EB437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16024" y="2499742"/>
            <a:ext cx="1763688" cy="1976428"/>
          </a:xfrm>
          <a:prstGeom prst="rect">
            <a:avLst/>
          </a:prstGeom>
        </p:spPr>
      </p:pic>
    </p:spTree>
    <p:extLst>
      <p:ext uri="{BB962C8B-B14F-4D97-AF65-F5344CB8AC3E}">
        <p14:creationId xmlns:p14="http://schemas.microsoft.com/office/powerpoint/2010/main" val="3309037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53E78ED-8CBA-3045-888C-03B11C2E52C8}"/>
              </a:ext>
            </a:extLst>
          </p:cNvPr>
          <p:cNvSpPr/>
          <p:nvPr userDrawn="1"/>
        </p:nvSpPr>
        <p:spPr>
          <a:xfrm>
            <a:off x="6156176" y="4659313"/>
            <a:ext cx="2987824" cy="484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115E49F-BA11-FE4B-B443-EC341E764C5C}"/>
              </a:ext>
            </a:extLst>
          </p:cNvPr>
          <p:cNvSpPr/>
          <p:nvPr userDrawn="1"/>
        </p:nvSpPr>
        <p:spPr>
          <a:xfrm>
            <a:off x="0" y="1027969"/>
            <a:ext cx="9144000" cy="36313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Text Placeholder 2"/>
          <p:cNvSpPr>
            <a:spLocks noGrp="1"/>
          </p:cNvSpPr>
          <p:nvPr>
            <p:ph type="body" idx="1"/>
          </p:nvPr>
        </p:nvSpPr>
        <p:spPr>
          <a:xfrm>
            <a:off x="2483768" y="3432299"/>
            <a:ext cx="6400732" cy="1237455"/>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3C3D16D-26F6-4224-8269-C77597539125}" type="datetime1">
              <a:rPr lang="sl-SI" smtClean="0"/>
              <a:t>19. 11. 2025</a:t>
            </a:fld>
            <a:endParaRPr lang="en-US"/>
          </a:p>
        </p:txBody>
      </p:sp>
      <p:sp>
        <p:nvSpPr>
          <p:cNvPr id="5" name="Footer Placeholder 4"/>
          <p:cNvSpPr>
            <a:spLocks noGrp="1"/>
          </p:cNvSpPr>
          <p:nvPr>
            <p:ph type="ftr" sz="quarter" idx="11"/>
          </p:nvPr>
        </p:nvSpPr>
        <p:spPr/>
        <p:txBody>
          <a:bodyPr/>
          <a:lstStyle/>
          <a:p>
            <a:r>
              <a:rPr lang="en-US" err="1"/>
              <a:t>PlanToConnect</a:t>
            </a:r>
            <a:r>
              <a:rPr lang="en-US"/>
              <a:t> / Partner(s) / Name(s)</a:t>
            </a:r>
          </a:p>
        </p:txBody>
      </p:sp>
      <p:sp>
        <p:nvSpPr>
          <p:cNvPr id="6" name="Slide Number Placeholder 5"/>
          <p:cNvSpPr>
            <a:spLocks noGrp="1"/>
          </p:cNvSpPr>
          <p:nvPr>
            <p:ph type="sldNum" sz="quarter" idx="12"/>
          </p:nvPr>
        </p:nvSpPr>
        <p:spPr/>
        <p:txBody>
          <a:bodyPr/>
          <a:lstStyle/>
          <a:p>
            <a:fld id="{5523F345-55CE-7244-BAC6-E4D97AAB72F4}" type="slidenum">
              <a:rPr lang="en-US" smtClean="0"/>
              <a:t>‹#›</a:t>
            </a:fld>
            <a:endParaRPr lang="en-US"/>
          </a:p>
        </p:txBody>
      </p:sp>
      <p:sp>
        <p:nvSpPr>
          <p:cNvPr id="2" name="Title 1"/>
          <p:cNvSpPr>
            <a:spLocks noGrp="1"/>
          </p:cNvSpPr>
          <p:nvPr>
            <p:ph type="title"/>
          </p:nvPr>
        </p:nvSpPr>
        <p:spPr>
          <a:xfrm>
            <a:off x="2483768" y="1034380"/>
            <a:ext cx="6393649" cy="2397919"/>
          </a:xfrm>
        </p:spPr>
        <p:txBody>
          <a:bodyPr anchor="b"/>
          <a:lstStyle>
            <a:lvl1pPr>
              <a:defRPr sz="4500">
                <a:solidFill>
                  <a:schemeClr val="bg1"/>
                </a:solidFill>
              </a:defRPr>
            </a:lvl1pPr>
          </a:lstStyle>
          <a:p>
            <a:r>
              <a:rPr lang="en-US"/>
              <a:t>Click to edit Master title style</a:t>
            </a:r>
          </a:p>
        </p:txBody>
      </p:sp>
      <p:cxnSp>
        <p:nvCxnSpPr>
          <p:cNvPr id="11" name="Straight Connector 10">
            <a:extLst>
              <a:ext uri="{FF2B5EF4-FFF2-40B4-BE49-F238E27FC236}">
                <a16:creationId xmlns:a16="http://schemas.microsoft.com/office/drawing/2014/main" id="{733A8D84-CC0F-7249-8C16-AF618AA613D5}"/>
              </a:ext>
            </a:extLst>
          </p:cNvPr>
          <p:cNvCxnSpPr/>
          <p:nvPr userDrawn="1"/>
        </p:nvCxnSpPr>
        <p:spPr>
          <a:xfrm>
            <a:off x="8244408" y="4767263"/>
            <a:ext cx="0" cy="252412"/>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11">
            <a:extLst>
              <a:ext uri="{FF2B5EF4-FFF2-40B4-BE49-F238E27FC236}">
                <a16:creationId xmlns:a16="http://schemas.microsoft.com/office/drawing/2014/main" id="{9E744336-F26B-1ED2-2924-661713E843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16024" y="2499742"/>
            <a:ext cx="1763688" cy="1976428"/>
          </a:xfrm>
          <a:prstGeom prst="rect">
            <a:avLst/>
          </a:prstGeom>
        </p:spPr>
      </p:pic>
    </p:spTree>
    <p:extLst>
      <p:ext uri="{BB962C8B-B14F-4D97-AF65-F5344CB8AC3E}">
        <p14:creationId xmlns:p14="http://schemas.microsoft.com/office/powerpoint/2010/main" val="842594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8419" y="1768177"/>
            <a:ext cx="4046431" cy="28911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hasCustomPrompt="1"/>
          </p:nvPr>
        </p:nvSpPr>
        <p:spPr>
          <a:xfrm>
            <a:off x="4629150" y="1768177"/>
            <a:ext cx="4046539" cy="28911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BF2CC7-2BFE-4CFA-BF42-F065BF67557E}" type="datetime1">
              <a:rPr lang="sl-SI" smtClean="0"/>
              <a:t>19. 11. 2025</a:t>
            </a:fld>
            <a:endParaRPr lang="en-US"/>
          </a:p>
        </p:txBody>
      </p:sp>
      <p:sp>
        <p:nvSpPr>
          <p:cNvPr id="6" name="Footer Placeholder 5"/>
          <p:cNvSpPr>
            <a:spLocks noGrp="1"/>
          </p:cNvSpPr>
          <p:nvPr>
            <p:ph type="ftr" sz="quarter" idx="11"/>
          </p:nvPr>
        </p:nvSpPr>
        <p:spPr/>
        <p:txBody>
          <a:bodyPr/>
          <a:lstStyle/>
          <a:p>
            <a:r>
              <a:rPr lang="en-US" err="1"/>
              <a:t>PlanToConnect</a:t>
            </a:r>
            <a:r>
              <a:rPr lang="en-US"/>
              <a:t> / Partner(s) / Name(s)</a:t>
            </a:r>
          </a:p>
        </p:txBody>
      </p:sp>
      <p:sp>
        <p:nvSpPr>
          <p:cNvPr id="7" name="Slide Number Placeholder 6"/>
          <p:cNvSpPr>
            <a:spLocks noGrp="1"/>
          </p:cNvSpPr>
          <p:nvPr>
            <p:ph type="sldNum" sz="quarter" idx="12"/>
          </p:nvPr>
        </p:nvSpPr>
        <p:spPr/>
        <p:txBody>
          <a:bodyPr/>
          <a:lstStyle/>
          <a:p>
            <a:fld id="{5523F345-55CE-7244-BAC6-E4D97AAB72F4}" type="slidenum">
              <a:rPr lang="en-US" smtClean="0"/>
              <a:t>‹#›</a:t>
            </a:fld>
            <a:endParaRPr lang="en-US"/>
          </a:p>
        </p:txBody>
      </p:sp>
      <p:sp>
        <p:nvSpPr>
          <p:cNvPr id="9" name="Title 1">
            <a:extLst>
              <a:ext uri="{FF2B5EF4-FFF2-40B4-BE49-F238E27FC236}">
                <a16:creationId xmlns:a16="http://schemas.microsoft.com/office/drawing/2014/main" id="{C3F6588E-E53A-1CD0-C1DA-B9BCB2B7F05B}"/>
              </a:ext>
            </a:extLst>
          </p:cNvPr>
          <p:cNvSpPr>
            <a:spLocks noGrp="1"/>
          </p:cNvSpPr>
          <p:nvPr>
            <p:ph type="title"/>
          </p:nvPr>
        </p:nvSpPr>
        <p:spPr>
          <a:xfrm>
            <a:off x="468313" y="1023942"/>
            <a:ext cx="8207376" cy="744235"/>
          </a:xfrm>
        </p:spPr>
        <p:txBody>
          <a:bodyPr anchor="t"/>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1843937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8313" y="1779662"/>
            <a:ext cx="4029869"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hasCustomPrompt="1"/>
          </p:nvPr>
        </p:nvSpPr>
        <p:spPr>
          <a:xfrm>
            <a:off x="468313" y="2397595"/>
            <a:ext cx="4029869" cy="22446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779662"/>
            <a:ext cx="4046539" cy="61793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hasCustomPrompt="1"/>
          </p:nvPr>
        </p:nvSpPr>
        <p:spPr>
          <a:xfrm>
            <a:off x="4629150" y="2409080"/>
            <a:ext cx="4046539" cy="223316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26AE7E5-1AAF-455D-B38C-09EC6F4C8A3B}" type="datetime1">
              <a:rPr lang="sl-SI" smtClean="0"/>
              <a:t>19. 11. 2025</a:t>
            </a:fld>
            <a:endParaRPr lang="en-US"/>
          </a:p>
        </p:txBody>
      </p:sp>
      <p:sp>
        <p:nvSpPr>
          <p:cNvPr id="8" name="Footer Placeholder 7"/>
          <p:cNvSpPr>
            <a:spLocks noGrp="1"/>
          </p:cNvSpPr>
          <p:nvPr>
            <p:ph type="ftr" sz="quarter" idx="11"/>
          </p:nvPr>
        </p:nvSpPr>
        <p:spPr/>
        <p:txBody>
          <a:bodyPr/>
          <a:lstStyle/>
          <a:p>
            <a:r>
              <a:rPr lang="en-US" err="1"/>
              <a:t>PlanToConnect</a:t>
            </a:r>
            <a:r>
              <a:rPr lang="en-US"/>
              <a:t> / Partner(s) / Name(s)</a:t>
            </a:r>
          </a:p>
        </p:txBody>
      </p:sp>
      <p:sp>
        <p:nvSpPr>
          <p:cNvPr id="9" name="Slide Number Placeholder 8"/>
          <p:cNvSpPr>
            <a:spLocks noGrp="1"/>
          </p:cNvSpPr>
          <p:nvPr>
            <p:ph type="sldNum" sz="quarter" idx="12"/>
          </p:nvPr>
        </p:nvSpPr>
        <p:spPr/>
        <p:txBody>
          <a:bodyPr/>
          <a:lstStyle/>
          <a:p>
            <a:fld id="{5523F345-55CE-7244-BAC6-E4D97AAB72F4}" type="slidenum">
              <a:rPr lang="en-US" smtClean="0"/>
              <a:t>‹#›</a:t>
            </a:fld>
            <a:endParaRPr lang="en-US"/>
          </a:p>
        </p:txBody>
      </p:sp>
      <p:sp>
        <p:nvSpPr>
          <p:cNvPr id="11" name="Title 1">
            <a:extLst>
              <a:ext uri="{FF2B5EF4-FFF2-40B4-BE49-F238E27FC236}">
                <a16:creationId xmlns:a16="http://schemas.microsoft.com/office/drawing/2014/main" id="{88C77D97-FE8D-1B43-52D2-7DD3A8580C7B}"/>
              </a:ext>
            </a:extLst>
          </p:cNvPr>
          <p:cNvSpPr>
            <a:spLocks noGrp="1"/>
          </p:cNvSpPr>
          <p:nvPr>
            <p:ph type="title"/>
          </p:nvPr>
        </p:nvSpPr>
        <p:spPr>
          <a:xfrm>
            <a:off x="468313" y="1023942"/>
            <a:ext cx="8207376" cy="744235"/>
          </a:xfrm>
        </p:spPr>
        <p:txBody>
          <a:bodyPr anchor="t"/>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2433537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7D75E1-C916-456F-B868-8AB47FC7C936}" type="datetime1">
              <a:rPr lang="sl-SI" smtClean="0"/>
              <a:t>19. 11. 2025</a:t>
            </a:fld>
            <a:endParaRPr lang="en-US"/>
          </a:p>
        </p:txBody>
      </p:sp>
      <p:sp>
        <p:nvSpPr>
          <p:cNvPr id="4" name="Footer Placeholder 3"/>
          <p:cNvSpPr>
            <a:spLocks noGrp="1"/>
          </p:cNvSpPr>
          <p:nvPr>
            <p:ph type="ftr" sz="quarter" idx="11"/>
          </p:nvPr>
        </p:nvSpPr>
        <p:spPr/>
        <p:txBody>
          <a:bodyPr/>
          <a:lstStyle/>
          <a:p>
            <a:r>
              <a:rPr lang="en-US" err="1"/>
              <a:t>PlanToConnect</a:t>
            </a:r>
            <a:r>
              <a:rPr lang="en-US"/>
              <a:t> / Partner(s) / Name(s)</a:t>
            </a:r>
          </a:p>
        </p:txBody>
      </p:sp>
      <p:sp>
        <p:nvSpPr>
          <p:cNvPr id="5" name="Slide Number Placeholder 4"/>
          <p:cNvSpPr>
            <a:spLocks noGrp="1"/>
          </p:cNvSpPr>
          <p:nvPr>
            <p:ph type="sldNum" sz="quarter" idx="12"/>
          </p:nvPr>
        </p:nvSpPr>
        <p:spPr/>
        <p:txBody>
          <a:bodyPr/>
          <a:lstStyle/>
          <a:p>
            <a:fld id="{5523F345-55CE-7244-BAC6-E4D97AAB72F4}" type="slidenum">
              <a:rPr lang="en-US" smtClean="0"/>
              <a:t>‹#›</a:t>
            </a:fld>
            <a:endParaRPr lang="en-US"/>
          </a:p>
        </p:txBody>
      </p:sp>
      <p:sp>
        <p:nvSpPr>
          <p:cNvPr id="7" name="Title 1">
            <a:extLst>
              <a:ext uri="{FF2B5EF4-FFF2-40B4-BE49-F238E27FC236}">
                <a16:creationId xmlns:a16="http://schemas.microsoft.com/office/drawing/2014/main" id="{FD38C62F-65D0-5119-F815-D02676C72AE6}"/>
              </a:ext>
            </a:extLst>
          </p:cNvPr>
          <p:cNvSpPr>
            <a:spLocks noGrp="1"/>
          </p:cNvSpPr>
          <p:nvPr>
            <p:ph type="title"/>
          </p:nvPr>
        </p:nvSpPr>
        <p:spPr>
          <a:xfrm>
            <a:off x="468313" y="1023942"/>
            <a:ext cx="8207376" cy="744235"/>
          </a:xfrm>
        </p:spPr>
        <p:txBody>
          <a:bodyPr anchor="t"/>
          <a:lstStyle>
            <a:lvl1pPr>
              <a:defRPr>
                <a:solidFill>
                  <a:schemeClr val="accent1"/>
                </a:solidFill>
              </a:defRPr>
            </a:lvl1pPr>
          </a:lstStyle>
          <a:p>
            <a:r>
              <a:rPr lang="en-US"/>
              <a:t>Click to edit Master title style</a:t>
            </a:r>
          </a:p>
        </p:txBody>
      </p:sp>
    </p:spTree>
    <p:extLst>
      <p:ext uri="{BB962C8B-B14F-4D97-AF65-F5344CB8AC3E}">
        <p14:creationId xmlns:p14="http://schemas.microsoft.com/office/powerpoint/2010/main" val="3554638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55EB31-4AF1-4DC8-BA6A-0DDA90B9A347}" type="datetime1">
              <a:rPr lang="sl-SI" smtClean="0"/>
              <a:t>19. 11. 2025</a:t>
            </a:fld>
            <a:endParaRPr lang="en-US"/>
          </a:p>
        </p:txBody>
      </p:sp>
      <p:sp>
        <p:nvSpPr>
          <p:cNvPr id="3" name="Footer Placeholder 2"/>
          <p:cNvSpPr>
            <a:spLocks noGrp="1"/>
          </p:cNvSpPr>
          <p:nvPr>
            <p:ph type="ftr" sz="quarter" idx="11"/>
          </p:nvPr>
        </p:nvSpPr>
        <p:spPr/>
        <p:txBody>
          <a:bodyPr/>
          <a:lstStyle/>
          <a:p>
            <a:r>
              <a:rPr lang="en-US" err="1"/>
              <a:t>PlanToConnect</a:t>
            </a:r>
            <a:r>
              <a:rPr lang="en-US"/>
              <a:t> / Partner(s) / Name(s)</a:t>
            </a:r>
          </a:p>
        </p:txBody>
      </p:sp>
      <p:sp>
        <p:nvSpPr>
          <p:cNvPr id="4" name="Slide Number Placeholder 3"/>
          <p:cNvSpPr>
            <a:spLocks noGrp="1"/>
          </p:cNvSpPr>
          <p:nvPr>
            <p:ph type="sldNum" sz="quarter" idx="12"/>
          </p:nvPr>
        </p:nvSpPr>
        <p:spPr/>
        <p:txBody>
          <a:bodyPr/>
          <a:lstStyle/>
          <a:p>
            <a:fld id="{5523F345-55CE-7244-BAC6-E4D97AAB72F4}" type="slidenum">
              <a:rPr lang="en-US" smtClean="0"/>
              <a:t>‹#›</a:t>
            </a:fld>
            <a:endParaRPr lang="en-US"/>
          </a:p>
        </p:txBody>
      </p:sp>
    </p:spTree>
    <p:extLst>
      <p:ext uri="{BB962C8B-B14F-4D97-AF65-F5344CB8AC3E}">
        <p14:creationId xmlns:p14="http://schemas.microsoft.com/office/powerpoint/2010/main" val="2657240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sv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24"/>
          <a:tile tx="0" ty="0" sx="100000" sy="100000" flip="none" algn="tl"/>
        </a:blip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7B9B751-C401-C945-A43D-47F1C36B7992}"/>
              </a:ext>
            </a:extLst>
          </p:cNvPr>
          <p:cNvPicPr>
            <a:picLocks noChangeAspect="1"/>
          </p:cNvPicPr>
          <p:nvPr userDrawn="1"/>
        </p:nvPicPr>
        <p:blipFill>
          <a:blip r:embed="rId25">
            <a:extLst>
              <a:ext uri="{96DAC541-7B7A-43D3-8B79-37D633B846F1}">
                <asvg:svgBlip xmlns:asvg="http://schemas.microsoft.com/office/drawing/2016/SVG/main" r:embed="rId26"/>
              </a:ext>
            </a:extLst>
          </a:blip>
          <a:srcRect/>
          <a:stretch/>
        </p:blipFill>
        <p:spPr>
          <a:xfrm>
            <a:off x="0" y="0"/>
            <a:ext cx="9144000" cy="5143500"/>
          </a:xfrm>
          <a:prstGeom prst="rect">
            <a:avLst/>
          </a:prstGeom>
        </p:spPr>
      </p:pic>
      <p:sp>
        <p:nvSpPr>
          <p:cNvPr id="2" name="Title Placeholder 1"/>
          <p:cNvSpPr>
            <a:spLocks noGrp="1"/>
          </p:cNvSpPr>
          <p:nvPr>
            <p:ph type="title"/>
          </p:nvPr>
        </p:nvSpPr>
        <p:spPr>
          <a:xfrm>
            <a:off x="468313" y="1023938"/>
            <a:ext cx="8208143" cy="744239"/>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468313" y="1768177"/>
            <a:ext cx="8207376" cy="28966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47189" y="4767263"/>
            <a:ext cx="1938714" cy="252412"/>
          </a:xfrm>
          <a:prstGeom prst="rect">
            <a:avLst/>
          </a:prstGeom>
        </p:spPr>
        <p:txBody>
          <a:bodyPr vert="horz" lIns="91440" tIns="45720" rIns="91440" bIns="45720" rtlCol="0" anchor="ctr"/>
          <a:lstStyle>
            <a:lvl1pPr algn="r">
              <a:defRPr sz="900">
                <a:solidFill>
                  <a:schemeClr val="tx1">
                    <a:tint val="75000"/>
                  </a:schemeClr>
                </a:solidFill>
              </a:defRPr>
            </a:lvl1pPr>
          </a:lstStyle>
          <a:p>
            <a:fld id="{C832EB84-AF21-497E-A97B-340AF436B023}" type="datetime1">
              <a:rPr lang="sl-SI" smtClean="0"/>
              <a:t>19. 11. 2025</a:t>
            </a:fld>
            <a:endParaRPr lang="en-US"/>
          </a:p>
        </p:txBody>
      </p:sp>
      <p:sp>
        <p:nvSpPr>
          <p:cNvPr id="5" name="Footer Placeholder 4"/>
          <p:cNvSpPr>
            <a:spLocks noGrp="1"/>
          </p:cNvSpPr>
          <p:nvPr>
            <p:ph type="ftr" sz="quarter" idx="3"/>
          </p:nvPr>
        </p:nvSpPr>
        <p:spPr>
          <a:xfrm>
            <a:off x="468419" y="4767263"/>
            <a:ext cx="5745538" cy="252412"/>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err="1"/>
              <a:t>PlanToConnect</a:t>
            </a:r>
            <a:r>
              <a:rPr lang="en-US"/>
              <a:t> / Partner(s) / Name(s)</a:t>
            </a:r>
          </a:p>
        </p:txBody>
      </p:sp>
      <p:sp>
        <p:nvSpPr>
          <p:cNvPr id="6" name="Slide Number Placeholder 5"/>
          <p:cNvSpPr>
            <a:spLocks noGrp="1"/>
          </p:cNvSpPr>
          <p:nvPr>
            <p:ph type="sldNum" sz="quarter" idx="4"/>
          </p:nvPr>
        </p:nvSpPr>
        <p:spPr>
          <a:xfrm>
            <a:off x="8302915" y="4767263"/>
            <a:ext cx="372774" cy="252412"/>
          </a:xfrm>
          <a:prstGeom prst="rect">
            <a:avLst/>
          </a:prstGeom>
        </p:spPr>
        <p:txBody>
          <a:bodyPr vert="horz" lIns="91440" tIns="45720" rIns="91440" bIns="45720" rtlCol="0" anchor="ctr"/>
          <a:lstStyle>
            <a:lvl1pPr algn="l">
              <a:defRPr sz="900" b="1">
                <a:solidFill>
                  <a:schemeClr val="accent3"/>
                </a:solidFill>
              </a:defRPr>
            </a:lvl1pPr>
          </a:lstStyle>
          <a:p>
            <a:fld id="{5523F345-55CE-7244-BAC6-E4D97AAB72F4}" type="slidenum">
              <a:rPr lang="en-US" smtClean="0"/>
              <a:pPr/>
              <a:t>‹#›</a:t>
            </a:fld>
            <a:endParaRPr lang="en-US"/>
          </a:p>
        </p:txBody>
      </p:sp>
      <p:cxnSp>
        <p:nvCxnSpPr>
          <p:cNvPr id="12" name="Straight Connector 11">
            <a:extLst>
              <a:ext uri="{FF2B5EF4-FFF2-40B4-BE49-F238E27FC236}">
                <a16:creationId xmlns:a16="http://schemas.microsoft.com/office/drawing/2014/main" id="{4AA7D32A-A4AB-774D-B7F2-CE2AB6CB6CCF}"/>
              </a:ext>
            </a:extLst>
          </p:cNvPr>
          <p:cNvCxnSpPr/>
          <p:nvPr userDrawn="1"/>
        </p:nvCxnSpPr>
        <p:spPr>
          <a:xfrm>
            <a:off x="8244408" y="4767263"/>
            <a:ext cx="0" cy="2524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95868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3" r:id="rId4"/>
    <p:sldLayoutId id="2147483674" r:id="rId5"/>
    <p:sldLayoutId id="2147483664" r:id="rId6"/>
    <p:sldLayoutId id="2147483665" r:id="rId7"/>
    <p:sldLayoutId id="2147483666" r:id="rId8"/>
    <p:sldLayoutId id="2147483667" r:id="rId9"/>
    <p:sldLayoutId id="2147483668" r:id="rId10"/>
    <p:sldLayoutId id="2147483679" r:id="rId11"/>
    <p:sldLayoutId id="2147483669" r:id="rId12"/>
    <p:sldLayoutId id="2147483678" r:id="rId13"/>
    <p:sldLayoutId id="2147483680" r:id="rId14"/>
    <p:sldLayoutId id="2147483681" r:id="rId15"/>
    <p:sldLayoutId id="2147483675" r:id="rId16"/>
    <p:sldLayoutId id="2147483670" r:id="rId17"/>
    <p:sldLayoutId id="2147483671" r:id="rId18"/>
    <p:sldLayoutId id="2147483672" r:id="rId19"/>
    <p:sldLayoutId id="2147483676" r:id="rId20"/>
    <p:sldLayoutId id="2147483682" r:id="rId21"/>
    <p:sldLayoutId id="2147483677" r:id="rId22"/>
  </p:sldLayoutIdLst>
  <p:hf hdr="0"/>
  <p:txStyles>
    <p:titleStyle>
      <a:lvl1pPr algn="l" defTabSz="685800" rtl="0" eaLnBrk="1" latinLnBrk="0" hangingPunct="1">
        <a:lnSpc>
          <a:spcPct val="90000"/>
        </a:lnSpc>
        <a:spcBef>
          <a:spcPct val="0"/>
        </a:spcBef>
        <a:buNone/>
        <a:defRPr sz="2400" b="1" kern="1200">
          <a:solidFill>
            <a:schemeClr val="accent1"/>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Arial" panose="020B0604020202020204" pitchFamily="34" charset="0"/>
        <a:buChar char="•"/>
        <a:defRPr sz="1200" kern="1200">
          <a:solidFill>
            <a:schemeClr val="tx1"/>
          </a:solidFill>
          <a:latin typeface="+mn-lt"/>
          <a:ea typeface="+mn-ea"/>
          <a:cs typeface="+mn-cs"/>
        </a:defRPr>
      </a:lvl1pPr>
      <a:lvl2pPr marL="357188" indent="-176213" algn="l" defTabSz="685800" rtl="0" eaLnBrk="1" latinLnBrk="0" hangingPunct="1">
        <a:lnSpc>
          <a:spcPct val="90000"/>
        </a:lnSpc>
        <a:spcBef>
          <a:spcPts val="375"/>
        </a:spcBef>
        <a:buClr>
          <a:schemeClr val="accent3"/>
        </a:buClr>
        <a:buFont typeface="Arial" panose="020B0604020202020204" pitchFamily="34" charset="0"/>
        <a:buChar char="•"/>
        <a:tabLst/>
        <a:defRPr sz="1200" kern="1200">
          <a:solidFill>
            <a:schemeClr val="tx1"/>
          </a:solidFill>
          <a:latin typeface="+mn-lt"/>
          <a:ea typeface="+mn-ea"/>
          <a:cs typeface="+mn-cs"/>
        </a:defRPr>
      </a:lvl2pPr>
      <a:lvl3pPr marL="533400" indent="-176213" algn="l" defTabSz="685800" rtl="0" eaLnBrk="1" latinLnBrk="0" hangingPunct="1">
        <a:lnSpc>
          <a:spcPct val="90000"/>
        </a:lnSpc>
        <a:spcBef>
          <a:spcPts val="375"/>
        </a:spcBef>
        <a:buClr>
          <a:schemeClr val="bg1">
            <a:lumMod val="50000"/>
          </a:schemeClr>
        </a:buClr>
        <a:buFont typeface="Arial" panose="020B0604020202020204" pitchFamily="34" charset="0"/>
        <a:buChar char="•"/>
        <a:tabLst/>
        <a:defRPr sz="1200" kern="1200">
          <a:solidFill>
            <a:schemeClr val="tx1"/>
          </a:solidFill>
          <a:latin typeface="+mn-lt"/>
          <a:ea typeface="+mn-ea"/>
          <a:cs typeface="+mn-cs"/>
        </a:defRPr>
      </a:lvl3pPr>
      <a:lvl4pPr marL="714375" indent="-180975" algn="l" defTabSz="685800" rtl="0" eaLnBrk="1" latinLnBrk="0" hangingPunct="1">
        <a:lnSpc>
          <a:spcPct val="90000"/>
        </a:lnSpc>
        <a:spcBef>
          <a:spcPts val="375"/>
        </a:spcBef>
        <a:buClr>
          <a:schemeClr val="accent2"/>
        </a:buClr>
        <a:buFont typeface="Arial" panose="020B0604020202020204" pitchFamily="34" charset="0"/>
        <a:buChar char="•"/>
        <a:tabLst/>
        <a:defRPr sz="1200" kern="1200">
          <a:solidFill>
            <a:schemeClr val="tx1"/>
          </a:solidFill>
          <a:latin typeface="+mn-lt"/>
          <a:ea typeface="+mn-ea"/>
          <a:cs typeface="+mn-cs"/>
        </a:defRPr>
      </a:lvl4pPr>
      <a:lvl5pPr marL="890588" indent="-176213" algn="l" defTabSz="685800" rtl="0" eaLnBrk="1" latinLnBrk="0" hangingPunct="1">
        <a:lnSpc>
          <a:spcPct val="90000"/>
        </a:lnSpc>
        <a:spcBef>
          <a:spcPts val="375"/>
        </a:spcBef>
        <a:buClr>
          <a:schemeClr val="accent2"/>
        </a:buClr>
        <a:buFont typeface="Arial" panose="020B0604020202020204" pitchFamily="34" charset="0"/>
        <a:buChar cha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46">
          <p15:clr>
            <a:srgbClr val="F26B43"/>
          </p15:clr>
        </p15:guide>
        <p15:guide id="2" pos="295">
          <p15:clr>
            <a:srgbClr val="F26B43"/>
          </p15:clr>
        </p15:guide>
        <p15:guide id="3" pos="5465">
          <p15:clr>
            <a:srgbClr val="F26B43"/>
          </p15:clr>
        </p15:guide>
        <p15:guide id="4" orient="horz" pos="509">
          <p15:clr>
            <a:srgbClr val="F26B43"/>
          </p15:clr>
        </p15:guide>
        <p15:guide id="5" orient="horz" pos="3162">
          <p15:clr>
            <a:srgbClr val="F26B43"/>
          </p15:clr>
        </p15:guide>
        <p15:guide id="6" orient="horz" pos="3003">
          <p15:clr>
            <a:srgbClr val="F26B43"/>
          </p15:clr>
        </p15:guide>
        <p15:guide id="7" orient="horz" pos="2935">
          <p15:clr>
            <a:srgbClr val="F26B43"/>
          </p15:clr>
        </p15:guide>
        <p15:guide id="8" orient="horz" pos="645">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arcg.is/1Duyyu" TargetMode="External"/><Relationship Id="rId2" Type="http://schemas.microsoft.com/office/2018/10/relationships/comments" Target="../comments/modernComment_13F_9E26DC50.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openxmlformats.org/officeDocument/2006/relationships/hyperlink" Target="https://www.alpine-space.eu/project/openspacealps-2/" TargetMode="External"/><Relationship Id="rId2" Type="http://schemas.openxmlformats.org/officeDocument/2006/relationships/hyperlink" Target="https://www.alpine-space.eu/project/alpbionet2030/" TargetMode="External"/><Relationship Id="rId1" Type="http://schemas.openxmlformats.org/officeDocument/2006/relationships/slideLayout" Target="../slideLayouts/slideLayout1.xml"/><Relationship Id="rId5" Type="http://schemas.openxmlformats.org/officeDocument/2006/relationships/hyperlink" Target="https://dinalpconnect.adrioninterreg.eu/wp-content/uploads/2023/02/Information-List-Document-FINAL.pdf" TargetMode="External"/><Relationship Id="rId4" Type="http://schemas.openxmlformats.org/officeDocument/2006/relationships/hyperlink" Target="https://www.alpine-space.eu/project/alpe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microsoft.com/office/2018/10/relationships/comments" Target="../comments/modernComment_14A_E53C7EBB.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doi.org/10.1016/j.tree.2022.09.002"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doi.org/10.1093/biosci/biab140" TargetMode="External"/><Relationship Id="rId5" Type="http://schemas.openxmlformats.org/officeDocument/2006/relationships/hyperlink" Target="mailto:gary@largelandscapes.org" TargetMode="External"/><Relationship Id="rId4" Type="http://schemas.openxmlformats.org/officeDocument/2006/relationships/hyperlink" Target="http://dx.doi.org/10.1017/cbo9780511754821.001" TargetMode="External"/></Relationships>
</file>

<file path=ppt/slides/_rels/slide32.xml.rels><?xml version="1.0" encoding="UTF-8" standalone="yes"?>
<Relationships xmlns="http://schemas.openxmlformats.org/package/2006/relationships"><Relationship Id="rId3" Type="http://schemas.microsoft.com/office/2018/10/relationships/comments" Target="../comments/modernComment_144_E8C6DAEC.xml"/><Relationship Id="rId7" Type="http://schemas.openxmlformats.org/officeDocument/2006/relationships/hyperlink" Target="https://www.alpconv.org/fileadmin/user_upload/Organisation/TWB/EcoNet/PLACE_Report_on_Spatial_Planning_and_Ecological_Connectivity.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naturaconnect.eu/wp-content/uploads/2024/07/D6.1-Guidelines-for-connectivity-conservation-and-planning-in-Europe-with-supporting-webbased-inventory-and-databases.pdf" TargetMode="External"/><Relationship Id="rId5" Type="http://schemas.openxmlformats.org/officeDocument/2006/relationships/hyperlink" Target="https://www.bmuv.de/publikation/alpine-nature-2030-creating-ecological-connectivity-for-generations-to-come/" TargetMode="External"/><Relationship Id="rId4" Type="http://schemas.openxmlformats.org/officeDocument/2006/relationships/hyperlink" Target="https://www.cms.int/sites/default/files/document/cms_cop13_res.12.26_rev.cop13_e.pdf"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cices.eu"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raumplanung.tu-dortmund.de/en/prospective-students/what-is-spatial-planning/" TargetMode="Externa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lXnWGgpP05Y" TargetMode="External"/><Relationship Id="rId2" Type="http://schemas.openxmlformats.org/officeDocument/2006/relationships/slideLayout" Target="../slideLayouts/slideLayout1.xml"/><Relationship Id="rId1" Type="http://schemas.openxmlformats.org/officeDocument/2006/relationships/video" Target="https://www.youtube.com/embed/lXnWGgpP05Y?feature=oembed" TargetMode="Externa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80AEF-4A76-4448-897E-A562B27ABA78}"/>
              </a:ext>
            </a:extLst>
          </p:cNvPr>
          <p:cNvSpPr>
            <a:spLocks noGrp="1"/>
          </p:cNvSpPr>
          <p:nvPr>
            <p:ph type="ctrTitle"/>
          </p:nvPr>
        </p:nvSpPr>
        <p:spPr>
          <a:xfrm>
            <a:off x="2555776" y="1176798"/>
            <a:ext cx="6119912" cy="1971016"/>
          </a:xfrm>
        </p:spPr>
        <p:txBody>
          <a:bodyPr>
            <a:normAutofit/>
          </a:bodyPr>
          <a:lstStyle/>
          <a:p>
            <a:r>
              <a:rPr lang="en-US"/>
              <a:t>Capacity training for Ecological Connectivity </a:t>
            </a:r>
          </a:p>
        </p:txBody>
      </p:sp>
      <p:sp>
        <p:nvSpPr>
          <p:cNvPr id="8" name="Subtitle 7">
            <a:extLst>
              <a:ext uri="{FF2B5EF4-FFF2-40B4-BE49-F238E27FC236}">
                <a16:creationId xmlns:a16="http://schemas.microsoft.com/office/drawing/2014/main" id="{757FFE04-3DCC-674E-9698-DA7AEA4FC266}"/>
              </a:ext>
            </a:extLst>
          </p:cNvPr>
          <p:cNvSpPr>
            <a:spLocks noGrp="1"/>
          </p:cNvSpPr>
          <p:nvPr>
            <p:ph type="subTitle" idx="1"/>
          </p:nvPr>
        </p:nvSpPr>
        <p:spPr>
          <a:xfrm>
            <a:off x="2555777" y="3147814"/>
            <a:ext cx="6119912" cy="576064"/>
          </a:xfrm>
        </p:spPr>
        <p:txBody>
          <a:bodyPr anchor="b">
            <a:normAutofit lnSpcReduction="10000"/>
          </a:bodyPr>
          <a:lstStyle/>
          <a:p>
            <a:r>
              <a:rPr lang="en-US"/>
              <a:t>Fundamentals of Ecological Connectivity and Biodiversity in the Alpine Region </a:t>
            </a:r>
          </a:p>
        </p:txBody>
      </p:sp>
      <p:sp>
        <p:nvSpPr>
          <p:cNvPr id="4" name="Date Placeholder 3">
            <a:extLst>
              <a:ext uri="{FF2B5EF4-FFF2-40B4-BE49-F238E27FC236}">
                <a16:creationId xmlns:a16="http://schemas.microsoft.com/office/drawing/2014/main" id="{AB27F4A7-21E6-8C47-9C19-05A39965B876}"/>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C47A5291-606E-4F4D-96B0-A9F81B3DB489}"/>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BC981E4A-F7B5-D24E-A483-CE47749C3D08}"/>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1</a:t>
            </a:fld>
            <a:endParaRPr lang="en-US"/>
          </a:p>
        </p:txBody>
      </p:sp>
      <p:sp>
        <p:nvSpPr>
          <p:cNvPr id="9" name="TextBox 8">
            <a:extLst>
              <a:ext uri="{FF2B5EF4-FFF2-40B4-BE49-F238E27FC236}">
                <a16:creationId xmlns:a16="http://schemas.microsoft.com/office/drawing/2014/main" id="{8108200D-E50B-A7C0-8A70-50DB1D64E53C}"/>
              </a:ext>
            </a:extLst>
          </p:cNvPr>
          <p:cNvSpPr txBox="1"/>
          <p:nvPr/>
        </p:nvSpPr>
        <p:spPr>
          <a:xfrm>
            <a:off x="2555776" y="3783836"/>
            <a:ext cx="6120680" cy="715581"/>
          </a:xfrm>
          <a:prstGeom prst="rect">
            <a:avLst/>
          </a:prstGeom>
          <a:noFill/>
        </p:spPr>
        <p:txBody>
          <a:bodyPr wrap="square" lIns="91440" tIns="45720" rIns="91440" bIns="45720" rtlCol="0" anchor="t">
            <a:spAutoFit/>
          </a:bodyPr>
          <a:lstStyle/>
          <a:p>
            <a:r>
              <a:rPr lang="en-US">
                <a:solidFill>
                  <a:schemeClr val="tx2"/>
                </a:solidFill>
              </a:rPr>
              <a:t>A 3.2 - Hands-on training modules for experts, planners and target groups involved through RCWGs in working on the integrated planning exercises in pilot areas (Case studies A 2.2)</a:t>
            </a:r>
            <a:endParaRPr lang="en-SI">
              <a:solidFill>
                <a:schemeClr val="tx2"/>
              </a:solidFill>
            </a:endParaRPr>
          </a:p>
        </p:txBody>
      </p:sp>
    </p:spTree>
    <p:extLst>
      <p:ext uri="{BB962C8B-B14F-4D97-AF65-F5344CB8AC3E}">
        <p14:creationId xmlns:p14="http://schemas.microsoft.com/office/powerpoint/2010/main" val="2467475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50E4E0-8535-84B5-673C-489E5BC8B0BD}"/>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A78B4FDA-3602-8726-96E1-0A16BA04DB9A}"/>
              </a:ext>
            </a:extLst>
          </p:cNvPr>
          <p:cNvSpPr>
            <a:spLocks noGrp="1"/>
          </p:cNvSpPr>
          <p:nvPr>
            <p:ph type="subTitle" idx="1"/>
          </p:nvPr>
        </p:nvSpPr>
        <p:spPr>
          <a:xfrm>
            <a:off x="496560" y="1972938"/>
            <a:ext cx="7891863" cy="2471020"/>
          </a:xfrm>
        </p:spPr>
        <p:txBody>
          <a:bodyPr anchor="t">
            <a:normAutofit lnSpcReduction="10000"/>
          </a:bodyPr>
          <a:lstStyle/>
          <a:p>
            <a:pPr marL="285750" indent="-285750">
              <a:buFont typeface="Arial" panose="020B0604020202020204" pitchFamily="34" charset="0"/>
              <a:buChar char="•"/>
            </a:pPr>
            <a:r>
              <a:rPr lang="en-US"/>
              <a:t>The Alps are at risk to become a biological island due to fragmentation pressures</a:t>
            </a:r>
          </a:p>
          <a:p>
            <a:pPr marL="285750" indent="-285750">
              <a:buFont typeface="Arial" panose="020B0604020202020204" pitchFamily="34" charset="0"/>
              <a:buChar char="•"/>
            </a:pPr>
            <a:r>
              <a:rPr lang="en-US"/>
              <a:t>Therefore, identifying and conserving ecological connecting natural elements (=linkages) is a priority objective for creating a coherent alpine network for a transnational ecological network</a:t>
            </a:r>
          </a:p>
          <a:p>
            <a:pPr marL="285750" indent="-285750">
              <a:buFont typeface="Arial" panose="020B0604020202020204" pitchFamily="34" charset="0"/>
              <a:buChar char="•"/>
            </a:pPr>
            <a:r>
              <a:rPr lang="en-US"/>
              <a:t>The objective is to conserve existing ecological linkages by spatial planning and to lower the risk of loosing linkages by urban and infrastructural development and to restore potential corridors by connecting elements of Green and Blue Infrastructure (GBI)</a:t>
            </a:r>
          </a:p>
          <a:p>
            <a:pPr marL="285750" indent="-285750">
              <a:buFont typeface="Arial" panose="020B0604020202020204" pitchFamily="34" charset="0"/>
              <a:buChar char="•"/>
            </a:pPr>
            <a:endParaRPr lang="en-US"/>
          </a:p>
        </p:txBody>
      </p:sp>
      <p:sp>
        <p:nvSpPr>
          <p:cNvPr id="4" name="Date Placeholder 3">
            <a:extLst>
              <a:ext uri="{FF2B5EF4-FFF2-40B4-BE49-F238E27FC236}">
                <a16:creationId xmlns:a16="http://schemas.microsoft.com/office/drawing/2014/main" id="{EA7E9BA3-CE53-0D22-ADD4-6A1A7CA26B56}"/>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21245513-BB48-F8BA-8A4F-212A0DA6CF2C}"/>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F29DF204-D659-AA34-8D62-59F1E6C84CD9}"/>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10</a:t>
            </a:fld>
            <a:endParaRPr lang="en-US"/>
          </a:p>
        </p:txBody>
      </p:sp>
      <p:sp>
        <p:nvSpPr>
          <p:cNvPr id="3" name="Titel 7">
            <a:extLst>
              <a:ext uri="{FF2B5EF4-FFF2-40B4-BE49-F238E27FC236}">
                <a16:creationId xmlns:a16="http://schemas.microsoft.com/office/drawing/2014/main" id="{F1FC8553-CA4B-9131-34DE-081D59B507E7}"/>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Fragmentation </a:t>
            </a:r>
            <a:r>
              <a:rPr lang="de-DE" sz="3200" err="1"/>
              <a:t>of</a:t>
            </a:r>
            <a:r>
              <a:rPr lang="de-DE" sz="3200"/>
              <a:t> </a:t>
            </a:r>
            <a:r>
              <a:rPr lang="de-DE" sz="3200" err="1"/>
              <a:t>habitats</a:t>
            </a:r>
            <a:endParaRPr lang="de-DE" sz="3200"/>
          </a:p>
        </p:txBody>
      </p:sp>
    </p:spTree>
    <p:extLst>
      <p:ext uri="{BB962C8B-B14F-4D97-AF65-F5344CB8AC3E}">
        <p14:creationId xmlns:p14="http://schemas.microsoft.com/office/powerpoint/2010/main" val="3102238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149A30-B6AC-C5FD-17B4-3C9534E61859}"/>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0FA8765B-FA48-0331-7076-61B84E527264}"/>
              </a:ext>
            </a:extLst>
          </p:cNvPr>
          <p:cNvSpPr>
            <a:spLocks noGrp="1"/>
          </p:cNvSpPr>
          <p:nvPr>
            <p:ph type="subTitle" idx="1"/>
          </p:nvPr>
        </p:nvSpPr>
        <p:spPr>
          <a:xfrm>
            <a:off x="496561" y="1972938"/>
            <a:ext cx="4507488" cy="2471020"/>
          </a:xfrm>
        </p:spPr>
        <p:txBody>
          <a:bodyPr anchor="t">
            <a:normAutofit/>
          </a:bodyPr>
          <a:lstStyle/>
          <a:p>
            <a:pPr marL="285750" indent="-285750">
              <a:buFont typeface="Arial" panose="020B0604020202020204" pitchFamily="34" charset="0"/>
              <a:buChar char="•"/>
            </a:pPr>
            <a:r>
              <a:rPr lang="en-US"/>
              <a:t>The ArcGIS Story Map was established highlighting the analytical results that were conducted within the Alpine Space Project </a:t>
            </a:r>
            <a:r>
              <a:rPr lang="en-US" err="1"/>
              <a:t>PlanToConnect</a:t>
            </a:r>
            <a:endParaRPr lang="en-US"/>
          </a:p>
          <a:p>
            <a:pPr marL="285750" indent="-285750">
              <a:buFont typeface="Arial" panose="020B0604020202020204" pitchFamily="34" charset="0"/>
              <a:buChar char="•"/>
            </a:pPr>
            <a:r>
              <a:rPr lang="en-US">
                <a:solidFill>
                  <a:srgbClr val="00B0F0"/>
                </a:solidFill>
                <a:hlinkClick r:id="rId3">
                  <a:extLst>
                    <a:ext uri="{A12FA001-AC4F-418D-AE19-62706E023703}">
                      <ahyp:hlinkClr xmlns:ahyp="http://schemas.microsoft.com/office/drawing/2018/hyperlinkcolor" val="tx"/>
                    </a:ext>
                  </a:extLst>
                </a:hlinkClick>
              </a:rPr>
              <a:t>https://arcg.is/1Duyyu</a:t>
            </a:r>
            <a:r>
              <a:rPr lang="en-US">
                <a:solidFill>
                  <a:srgbClr val="00B0F0"/>
                </a:solidFill>
              </a:rPr>
              <a:t> </a:t>
            </a:r>
            <a:endParaRPr lang="en-US">
              <a:solidFill>
                <a:srgbClr val="00B0F0"/>
              </a:solidFill>
              <a:cs typeface="Arial"/>
            </a:endParaRPr>
          </a:p>
          <a:p>
            <a:pPr marL="285750" indent="-285750">
              <a:buFont typeface="Arial" panose="020B0604020202020204" pitchFamily="34" charset="0"/>
              <a:buChar char="•"/>
            </a:pPr>
            <a:endParaRPr lang="en-US"/>
          </a:p>
        </p:txBody>
      </p:sp>
      <p:sp>
        <p:nvSpPr>
          <p:cNvPr id="4" name="Date Placeholder 3">
            <a:extLst>
              <a:ext uri="{FF2B5EF4-FFF2-40B4-BE49-F238E27FC236}">
                <a16:creationId xmlns:a16="http://schemas.microsoft.com/office/drawing/2014/main" id="{28D2DA5E-38AC-FB35-9991-123D41A9A91E}"/>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E0592917-BC13-5F96-7467-B1204179860B}"/>
              </a:ext>
            </a:extLst>
          </p:cNvPr>
          <p:cNvSpPr>
            <a:spLocks noGrp="1"/>
          </p:cNvSpPr>
          <p:nvPr>
            <p:ph type="ftr" sz="quarter" idx="11"/>
          </p:nvPr>
        </p:nvSpPr>
        <p:spPr>
          <a:xfrm>
            <a:off x="468419" y="4767263"/>
            <a:ext cx="5745538" cy="252412"/>
          </a:xfrm>
        </p:spPr>
        <p:txBody>
          <a:bodyPr/>
          <a:lstStyle/>
          <a:p>
            <a:r>
              <a:rPr lang="en-US"/>
              <a:t>PlanToConnect / Partner(s) / Name(s)</a:t>
            </a:r>
            <a:endParaRPr lang="en-US">
              <a:cs typeface="Arial"/>
            </a:endParaRPr>
          </a:p>
        </p:txBody>
      </p:sp>
      <p:sp>
        <p:nvSpPr>
          <p:cNvPr id="6" name="Slide Number Placeholder 5">
            <a:extLst>
              <a:ext uri="{FF2B5EF4-FFF2-40B4-BE49-F238E27FC236}">
                <a16:creationId xmlns:a16="http://schemas.microsoft.com/office/drawing/2014/main" id="{2DDB6074-B06B-B451-6A09-B013DA42CC24}"/>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11</a:t>
            </a:fld>
            <a:endParaRPr lang="en-US"/>
          </a:p>
        </p:txBody>
      </p:sp>
      <p:sp>
        <p:nvSpPr>
          <p:cNvPr id="3" name="Titel 7">
            <a:extLst>
              <a:ext uri="{FF2B5EF4-FFF2-40B4-BE49-F238E27FC236}">
                <a16:creationId xmlns:a16="http://schemas.microsoft.com/office/drawing/2014/main" id="{5922471A-F924-BA5B-E63A-D3CBF7DEA8DE}"/>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Story </a:t>
            </a:r>
            <a:r>
              <a:rPr lang="de-DE" sz="3200" err="1"/>
              <a:t>Map</a:t>
            </a:r>
            <a:endParaRPr lang="de-DE" sz="3200" err="1">
              <a:cs typeface="Arial"/>
            </a:endParaRPr>
          </a:p>
        </p:txBody>
      </p:sp>
      <p:pic>
        <p:nvPicPr>
          <p:cNvPr id="7" name="Grafik 6">
            <a:extLst>
              <a:ext uri="{FF2B5EF4-FFF2-40B4-BE49-F238E27FC236}">
                <a16:creationId xmlns:a16="http://schemas.microsoft.com/office/drawing/2014/main" id="{1273BB77-B0C8-F41E-D203-3715E4553AA3}"/>
              </a:ext>
            </a:extLst>
          </p:cNvPr>
          <p:cNvPicPr>
            <a:picLocks noChangeAspect="1"/>
          </p:cNvPicPr>
          <p:nvPr/>
        </p:nvPicPr>
        <p:blipFill>
          <a:blip r:embed="rId4"/>
          <a:srcRect/>
          <a:stretch/>
        </p:blipFill>
        <p:spPr>
          <a:xfrm>
            <a:off x="5947542" y="1563638"/>
            <a:ext cx="2436298" cy="2104075"/>
          </a:xfrm>
          <a:prstGeom prst="rect">
            <a:avLst/>
          </a:prstGeom>
        </p:spPr>
      </p:pic>
    </p:spTree>
    <p:extLst>
      <p:ext uri="{BB962C8B-B14F-4D97-AF65-F5344CB8AC3E}">
        <p14:creationId xmlns:p14="http://schemas.microsoft.com/office/powerpoint/2010/main" val="2653346896"/>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14A80E-8A6E-371F-4CFE-B58112B2503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463FCA7-B077-4BC6-A642-9EC8A2A41761}"/>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7A0BD4C4-D2A4-73EB-F707-D3366DA8C350}"/>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9EEC5D3D-6A33-0A0E-97D8-0BE8E3738B6D}"/>
              </a:ext>
            </a:extLst>
          </p:cNvPr>
          <p:cNvSpPr>
            <a:spLocks noGrp="1"/>
          </p:cNvSpPr>
          <p:nvPr>
            <p:ph type="sldNum" sz="quarter" idx="12"/>
          </p:nvPr>
        </p:nvSpPr>
        <p:spPr/>
        <p:txBody>
          <a:bodyPr/>
          <a:lstStyle/>
          <a:p>
            <a:fld id="{5523F345-55CE-7244-BAC6-E4D97AAB72F4}" type="slidenum">
              <a:rPr lang="en-US" smtClean="0"/>
              <a:t>12</a:t>
            </a:fld>
            <a:endParaRPr lang="en-US"/>
          </a:p>
        </p:txBody>
      </p:sp>
      <p:sp>
        <p:nvSpPr>
          <p:cNvPr id="8" name="Title 5">
            <a:extLst>
              <a:ext uri="{FF2B5EF4-FFF2-40B4-BE49-F238E27FC236}">
                <a16:creationId xmlns:a16="http://schemas.microsoft.com/office/drawing/2014/main" id="{C9D553F6-AED1-F256-5685-9441B0BB4446}"/>
              </a:ext>
            </a:extLst>
          </p:cNvPr>
          <p:cNvSpPr txBox="1">
            <a:spLocks/>
          </p:cNvSpPr>
          <p:nvPr/>
        </p:nvSpPr>
        <p:spPr>
          <a:xfrm>
            <a:off x="1342211" y="2067694"/>
            <a:ext cx="6393649" cy="1800200"/>
          </a:xfrm>
          <a:prstGeom prst="rect">
            <a:avLst/>
          </a:prstGeom>
        </p:spPr>
        <p:txBody>
          <a:bodyPr vert="horz" lIns="91440" tIns="45720" rIns="91440" bIns="45720" rtlCol="0" anchor="t">
            <a:normAutofit fontScale="92500" lnSpcReduction="10000"/>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err="1"/>
              <a:t>Definitions</a:t>
            </a:r>
            <a:r>
              <a:rPr lang="de-DE"/>
              <a:t> and </a:t>
            </a:r>
            <a:r>
              <a:rPr lang="de-DE" err="1"/>
              <a:t>Concepts</a:t>
            </a:r>
            <a:r>
              <a:rPr lang="de-DE"/>
              <a:t> for Ecological Connectivity</a:t>
            </a:r>
            <a:endParaRPr lang="en-SI"/>
          </a:p>
        </p:txBody>
      </p:sp>
    </p:spTree>
    <p:extLst>
      <p:ext uri="{BB962C8B-B14F-4D97-AF65-F5344CB8AC3E}">
        <p14:creationId xmlns:p14="http://schemas.microsoft.com/office/powerpoint/2010/main" val="1002947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D382218-4271-234A-BBC4-488335AAE51D}"/>
              </a:ext>
            </a:extLst>
          </p:cNvPr>
          <p:cNvSpPr>
            <a:spLocks noGrp="1"/>
          </p:cNvSpPr>
          <p:nvPr>
            <p:ph type="dt" sz="half" idx="10"/>
          </p:nvPr>
        </p:nvSpPr>
        <p:spPr/>
        <p:txBody>
          <a:bodyPr/>
          <a:lstStyle/>
          <a:p>
            <a:fld id="{1DFE38A0-7530-4344-ACF2-BED44A36A782}" type="datetime1">
              <a:rPr lang="sl-SI" smtClean="0"/>
              <a:t>19. 11. 2025</a:t>
            </a:fld>
            <a:endParaRPr lang="en-US"/>
          </a:p>
        </p:txBody>
      </p:sp>
      <p:sp>
        <p:nvSpPr>
          <p:cNvPr id="6" name="Footer Placeholder 5">
            <a:extLst>
              <a:ext uri="{FF2B5EF4-FFF2-40B4-BE49-F238E27FC236}">
                <a16:creationId xmlns:a16="http://schemas.microsoft.com/office/drawing/2014/main" id="{E7D5D1BF-D606-EE44-A82E-0EFD0151B5BB}"/>
              </a:ext>
            </a:extLst>
          </p:cNvPr>
          <p:cNvSpPr>
            <a:spLocks noGrp="1"/>
          </p:cNvSpPr>
          <p:nvPr>
            <p:ph type="ftr" sz="quarter" idx="11"/>
          </p:nvPr>
        </p:nvSpPr>
        <p:spPr/>
        <p:txBody>
          <a:bodyPr/>
          <a:lstStyle/>
          <a:p>
            <a:r>
              <a:rPr lang="en-US" err="1"/>
              <a:t>PlanToConnect</a:t>
            </a:r>
            <a:r>
              <a:rPr lang="en-US"/>
              <a:t> / Partner(s) / Name(s)</a:t>
            </a:r>
          </a:p>
        </p:txBody>
      </p:sp>
      <p:sp>
        <p:nvSpPr>
          <p:cNvPr id="7" name="Slide Number Placeholder 6">
            <a:extLst>
              <a:ext uri="{FF2B5EF4-FFF2-40B4-BE49-F238E27FC236}">
                <a16:creationId xmlns:a16="http://schemas.microsoft.com/office/drawing/2014/main" id="{D29505A1-65E4-4547-8EA9-8B8D25E93245}"/>
              </a:ext>
            </a:extLst>
          </p:cNvPr>
          <p:cNvSpPr>
            <a:spLocks noGrp="1"/>
          </p:cNvSpPr>
          <p:nvPr>
            <p:ph type="sldNum" sz="quarter" idx="12"/>
          </p:nvPr>
        </p:nvSpPr>
        <p:spPr/>
        <p:txBody>
          <a:bodyPr/>
          <a:lstStyle/>
          <a:p>
            <a:fld id="{5523F345-55CE-7244-BAC6-E4D97AAB72F4}" type="slidenum">
              <a:rPr lang="en-US" smtClean="0"/>
              <a:t>13</a:t>
            </a:fld>
            <a:endParaRPr lang="en-US"/>
          </a:p>
        </p:txBody>
      </p:sp>
      <p:sp>
        <p:nvSpPr>
          <p:cNvPr id="3" name="Rectangle 2">
            <a:extLst>
              <a:ext uri="{FF2B5EF4-FFF2-40B4-BE49-F238E27FC236}">
                <a16:creationId xmlns:a16="http://schemas.microsoft.com/office/drawing/2014/main" id="{1ADAF1D4-609B-E748-BBBC-7515DA57F2E5}"/>
              </a:ext>
            </a:extLst>
          </p:cNvPr>
          <p:cNvSpPr/>
          <p:nvPr/>
        </p:nvSpPr>
        <p:spPr>
          <a:xfrm>
            <a:off x="657651" y="1825716"/>
            <a:ext cx="3258000"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a:solidFill>
                  <a:schemeClr val="tx1"/>
                </a:solidFill>
              </a:rPr>
              <a:t>Initial Definition (Taylor et al., 1993):</a:t>
            </a:r>
          </a:p>
        </p:txBody>
      </p:sp>
      <p:sp>
        <p:nvSpPr>
          <p:cNvPr id="8" name="Rectangle 7">
            <a:extLst>
              <a:ext uri="{FF2B5EF4-FFF2-40B4-BE49-F238E27FC236}">
                <a16:creationId xmlns:a16="http://schemas.microsoft.com/office/drawing/2014/main" id="{B79CB581-BCEA-3E47-9B44-E240EF7A1E71}"/>
              </a:ext>
            </a:extLst>
          </p:cNvPr>
          <p:cNvSpPr/>
          <p:nvPr/>
        </p:nvSpPr>
        <p:spPr>
          <a:xfrm>
            <a:off x="660119" y="2383496"/>
            <a:ext cx="3256305"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a:solidFill>
                  <a:schemeClr val="tx1"/>
                </a:solidFill>
              </a:rPr>
              <a:t>Expanded by Crooks and </a:t>
            </a:r>
            <a:r>
              <a:rPr lang="en-US" sz="1200" b="1" err="1">
                <a:solidFill>
                  <a:schemeClr val="tx1"/>
                </a:solidFill>
              </a:rPr>
              <a:t>Sanjayan</a:t>
            </a:r>
            <a:r>
              <a:rPr lang="en-US" sz="1200" b="1">
                <a:solidFill>
                  <a:schemeClr val="tx1"/>
                </a:solidFill>
              </a:rPr>
              <a:t> (2006):</a:t>
            </a:r>
          </a:p>
        </p:txBody>
      </p:sp>
      <p:sp>
        <p:nvSpPr>
          <p:cNvPr id="9" name="Rectangle 8">
            <a:extLst>
              <a:ext uri="{FF2B5EF4-FFF2-40B4-BE49-F238E27FC236}">
                <a16:creationId xmlns:a16="http://schemas.microsoft.com/office/drawing/2014/main" id="{4700B2C9-53C1-D74D-BB91-92A89A5F2C4F}"/>
              </a:ext>
            </a:extLst>
          </p:cNvPr>
          <p:cNvSpPr/>
          <p:nvPr/>
        </p:nvSpPr>
        <p:spPr>
          <a:xfrm>
            <a:off x="660118" y="2935866"/>
            <a:ext cx="3256305" cy="10152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a:solidFill>
                  <a:schemeClr val="tx1"/>
                </a:solidFill>
              </a:rPr>
              <a:t>Recent Literature on Ecological Connectivity in Spatial Conservation Planning (</a:t>
            </a:r>
            <a:r>
              <a:rPr lang="en-US" sz="1200" b="1" err="1">
                <a:solidFill>
                  <a:schemeClr val="tx1"/>
                </a:solidFill>
              </a:rPr>
              <a:t>Beger</a:t>
            </a:r>
            <a:r>
              <a:rPr lang="en-US" sz="1200" b="1">
                <a:solidFill>
                  <a:schemeClr val="tx1"/>
                </a:solidFill>
              </a:rPr>
              <a:t> et al. 2022): </a:t>
            </a:r>
          </a:p>
        </p:txBody>
      </p:sp>
      <p:sp>
        <p:nvSpPr>
          <p:cNvPr id="32" name="Title 1">
            <a:extLst>
              <a:ext uri="{FF2B5EF4-FFF2-40B4-BE49-F238E27FC236}">
                <a16:creationId xmlns:a16="http://schemas.microsoft.com/office/drawing/2014/main" id="{1E383060-415D-5540-ACAD-D3DE7C10A2D7}"/>
              </a:ext>
            </a:extLst>
          </p:cNvPr>
          <p:cNvSpPr>
            <a:spLocks noGrp="1"/>
          </p:cNvSpPr>
          <p:nvPr>
            <p:ph type="title"/>
          </p:nvPr>
        </p:nvSpPr>
        <p:spPr>
          <a:xfrm>
            <a:off x="468313" y="1023942"/>
            <a:ext cx="8207376" cy="744235"/>
          </a:xfrm>
        </p:spPr>
        <p:txBody>
          <a:bodyPr anchor="t">
            <a:normAutofit/>
          </a:bodyPr>
          <a:lstStyle/>
          <a:p>
            <a:r>
              <a:rPr lang="en-GB" sz="3200"/>
              <a:t>Defining Ecological Connectivity </a:t>
            </a:r>
            <a:endParaRPr lang="en-US">
              <a:cs typeface="Arial" panose="020B0604020202020204"/>
            </a:endParaRPr>
          </a:p>
        </p:txBody>
      </p:sp>
      <p:sp>
        <p:nvSpPr>
          <p:cNvPr id="2" name="Textfeld 1">
            <a:extLst>
              <a:ext uri="{FF2B5EF4-FFF2-40B4-BE49-F238E27FC236}">
                <a16:creationId xmlns:a16="http://schemas.microsoft.com/office/drawing/2014/main" id="{B3DE87F4-2939-A692-56A4-E7C22EB38AA7}"/>
              </a:ext>
            </a:extLst>
          </p:cNvPr>
          <p:cNvSpPr txBox="1"/>
          <p:nvPr/>
        </p:nvSpPr>
        <p:spPr>
          <a:xfrm>
            <a:off x="4024545" y="1917616"/>
            <a:ext cx="4464496" cy="276999"/>
          </a:xfrm>
          <a:prstGeom prst="rect">
            <a:avLst/>
          </a:prstGeom>
          <a:noFill/>
        </p:spPr>
        <p:txBody>
          <a:bodyPr wrap="square" rtlCol="0" anchor="ctr">
            <a:spAutoFit/>
          </a:bodyPr>
          <a:lstStyle/>
          <a:p>
            <a:r>
              <a:rPr lang="en-US" sz="1200">
                <a:solidFill>
                  <a:schemeClr val="tx1"/>
                </a:solidFill>
              </a:rPr>
              <a:t>“Degree to which landscape facilitates or impedes movement”.</a:t>
            </a:r>
          </a:p>
        </p:txBody>
      </p:sp>
      <p:sp>
        <p:nvSpPr>
          <p:cNvPr id="11" name="Textfeld 10">
            <a:extLst>
              <a:ext uri="{FF2B5EF4-FFF2-40B4-BE49-F238E27FC236}">
                <a16:creationId xmlns:a16="http://schemas.microsoft.com/office/drawing/2014/main" id="{3E06D62D-6413-CDC6-BD32-618801B0FE78}"/>
              </a:ext>
            </a:extLst>
          </p:cNvPr>
          <p:cNvSpPr txBox="1"/>
          <p:nvPr/>
        </p:nvSpPr>
        <p:spPr>
          <a:xfrm>
            <a:off x="4024545" y="2383496"/>
            <a:ext cx="4464496" cy="461665"/>
          </a:xfrm>
          <a:prstGeom prst="rect">
            <a:avLst/>
          </a:prstGeom>
          <a:noFill/>
        </p:spPr>
        <p:txBody>
          <a:bodyPr wrap="square" rtlCol="0">
            <a:spAutoFit/>
          </a:bodyPr>
          <a:lstStyle/>
          <a:p>
            <a:r>
              <a:rPr lang="en-US" sz="1200">
                <a:solidFill>
                  <a:schemeClr val="tx1"/>
                </a:solidFill>
              </a:rPr>
              <a:t>Connectivity as the movement of organisms (e.g. gene flow, migration, dispersal) across landscapes.</a:t>
            </a:r>
          </a:p>
        </p:txBody>
      </p:sp>
      <p:sp>
        <p:nvSpPr>
          <p:cNvPr id="14" name="Textfeld 13">
            <a:extLst>
              <a:ext uri="{FF2B5EF4-FFF2-40B4-BE49-F238E27FC236}">
                <a16:creationId xmlns:a16="http://schemas.microsoft.com/office/drawing/2014/main" id="{0B8E89CE-AFDE-9996-E1EF-94D648093477}"/>
              </a:ext>
            </a:extLst>
          </p:cNvPr>
          <p:cNvSpPr txBox="1"/>
          <p:nvPr/>
        </p:nvSpPr>
        <p:spPr>
          <a:xfrm>
            <a:off x="4026216" y="2938155"/>
            <a:ext cx="5057334" cy="1015663"/>
          </a:xfrm>
          <a:prstGeom prst="rect">
            <a:avLst/>
          </a:prstGeom>
          <a:noFill/>
        </p:spPr>
        <p:txBody>
          <a:bodyPr wrap="square">
            <a:spAutoFit/>
          </a:bodyPr>
          <a:lstStyle/>
          <a:p>
            <a:r>
              <a:rPr lang="en-US" sz="1200"/>
              <a:t>C</a:t>
            </a:r>
            <a:r>
              <a:rPr lang="en-US" sz="1200">
                <a:solidFill>
                  <a:schemeClr val="tx1"/>
                </a:solidFill>
              </a:rPr>
              <a:t>onnectivity as “the flow of materials, energy, and /or organisms, </a:t>
            </a:r>
            <a:r>
              <a:rPr lang="en-US" sz="1200"/>
              <a:t> </a:t>
            </a:r>
            <a:r>
              <a:rPr lang="en-US" sz="1200">
                <a:solidFill>
                  <a:schemeClr val="tx1"/>
                </a:solidFill>
              </a:rPr>
              <a:t>genes, etc.” across space. </a:t>
            </a:r>
          </a:p>
          <a:p>
            <a:r>
              <a:rPr lang="en-US" sz="1200">
                <a:solidFill>
                  <a:schemeClr val="tx1"/>
                </a:solidFill>
              </a:rPr>
              <a:t>Includes processes like propagule dispersal, species migrations / interactions, adult movement, and ontogenetic linkages, “with the associated flows of energy and matter”. </a:t>
            </a:r>
          </a:p>
        </p:txBody>
      </p:sp>
      <p:sp>
        <p:nvSpPr>
          <p:cNvPr id="16" name="Textfeld 15">
            <a:extLst>
              <a:ext uri="{FF2B5EF4-FFF2-40B4-BE49-F238E27FC236}">
                <a16:creationId xmlns:a16="http://schemas.microsoft.com/office/drawing/2014/main" id="{2F9D19E2-A9D5-2FBF-79D0-B1A61F654913}"/>
              </a:ext>
            </a:extLst>
          </p:cNvPr>
          <p:cNvSpPr txBox="1"/>
          <p:nvPr/>
        </p:nvSpPr>
        <p:spPr>
          <a:xfrm>
            <a:off x="660118" y="4144010"/>
            <a:ext cx="7477315" cy="461665"/>
          </a:xfrm>
          <a:prstGeom prst="rect">
            <a:avLst/>
          </a:prstGeom>
          <a:noFill/>
        </p:spPr>
        <p:txBody>
          <a:bodyPr wrap="square">
            <a:spAutoFit/>
          </a:bodyPr>
          <a:lstStyle/>
          <a:p>
            <a:pPr marL="0" indent="0">
              <a:lnSpc>
                <a:spcPct val="100000"/>
              </a:lnSpc>
              <a:buNone/>
            </a:pPr>
            <a:r>
              <a:rPr lang="en-US" sz="1200" b="1"/>
              <a:t>“The unimpeded movement of species and the flow of natural processes that sustain life on Earth”.</a:t>
            </a:r>
            <a:r>
              <a:rPr lang="en-US" sz="1200"/>
              <a:t> </a:t>
            </a:r>
          </a:p>
          <a:p>
            <a:pPr marL="0" indent="0">
              <a:lnSpc>
                <a:spcPct val="100000"/>
              </a:lnSpc>
              <a:spcBef>
                <a:spcPts val="0"/>
              </a:spcBef>
              <a:buNone/>
            </a:pPr>
            <a:r>
              <a:rPr lang="en-US" sz="1200"/>
              <a:t>(UNEP – CMS, 2020)</a:t>
            </a:r>
          </a:p>
        </p:txBody>
      </p:sp>
    </p:spTree>
    <p:extLst>
      <p:ext uri="{BB962C8B-B14F-4D97-AF65-F5344CB8AC3E}">
        <p14:creationId xmlns:p14="http://schemas.microsoft.com/office/powerpoint/2010/main" val="576306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61B97-682E-5969-74D7-4ADAB713409E}"/>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0F59DDD5-914D-C740-EE7A-93B4125C45D2}"/>
              </a:ext>
            </a:extLst>
          </p:cNvPr>
          <p:cNvSpPr>
            <a:spLocks noGrp="1"/>
          </p:cNvSpPr>
          <p:nvPr>
            <p:ph type="subTitle" idx="1"/>
          </p:nvPr>
        </p:nvSpPr>
        <p:spPr>
          <a:xfrm>
            <a:off x="496560" y="1972937"/>
            <a:ext cx="7891863" cy="2794325"/>
          </a:xfrm>
        </p:spPr>
        <p:txBody>
          <a:bodyPr anchor="t">
            <a:normAutofit/>
          </a:bodyPr>
          <a:lstStyle/>
          <a:p>
            <a:pPr marL="285750" indent="-285750">
              <a:buFont typeface="Arial" panose="020B0604020202020204" pitchFamily="34" charset="0"/>
              <a:buChar char="•"/>
            </a:pPr>
            <a:r>
              <a:rPr lang="en-US"/>
              <a:t>When we apply ecological connectivity in spatial planning purposes, a </a:t>
            </a:r>
            <a:r>
              <a:rPr lang="en-US" b="1">
                <a:highlight>
                  <a:srgbClr val="C0C0C0"/>
                </a:highlight>
              </a:rPr>
              <a:t>structural</a:t>
            </a:r>
            <a:r>
              <a:rPr lang="en-US"/>
              <a:t> approach is viewed as the most useful approach to definite ecological connectivity as an inclusion of spatial dimensions is possible</a:t>
            </a:r>
          </a:p>
          <a:p>
            <a:pPr marL="285750" indent="-285750">
              <a:buFont typeface="Arial" panose="020B0604020202020204" pitchFamily="34" charset="0"/>
              <a:buChar char="•"/>
            </a:pPr>
            <a:r>
              <a:rPr lang="en-US"/>
              <a:t>The UNEP – CMS (2020) definition can be viewed as too broad as spatial dimensions or landscape issues are not considered</a:t>
            </a:r>
            <a:endParaRPr lang="en-US">
              <a:cs typeface="Arial"/>
            </a:endParaRPr>
          </a:p>
          <a:p>
            <a:pPr marL="285750" indent="-285750">
              <a:buFont typeface="Arial" panose="020B0604020202020204" pitchFamily="34" charset="0"/>
              <a:buChar char="•"/>
            </a:pPr>
            <a:r>
              <a:rPr lang="en-US"/>
              <a:t>After reviewing all definitions of the last decades, the definition by Beger et al. 2022) was considered as the most appropriate if applied within spatial planning discussions</a:t>
            </a:r>
            <a:endParaRPr lang="en-US">
              <a:cs typeface="Arial" panose="020B0604020202020204"/>
            </a:endParaRPr>
          </a:p>
        </p:txBody>
      </p:sp>
      <p:sp>
        <p:nvSpPr>
          <p:cNvPr id="4" name="Date Placeholder 3">
            <a:extLst>
              <a:ext uri="{FF2B5EF4-FFF2-40B4-BE49-F238E27FC236}">
                <a16:creationId xmlns:a16="http://schemas.microsoft.com/office/drawing/2014/main" id="{156F7EF5-EA88-C859-7C68-5288288822FF}"/>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EBD1C0D9-0693-C75F-EB33-2560B9E46E1C}"/>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CE1BFB3F-928C-925E-6B38-8EDC3288632F}"/>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14</a:t>
            </a:fld>
            <a:endParaRPr lang="en-US"/>
          </a:p>
        </p:txBody>
      </p:sp>
      <p:sp>
        <p:nvSpPr>
          <p:cNvPr id="3" name="Titel 7">
            <a:extLst>
              <a:ext uri="{FF2B5EF4-FFF2-40B4-BE49-F238E27FC236}">
                <a16:creationId xmlns:a16="http://schemas.microsoft.com/office/drawing/2014/main" id="{C995FF0E-769E-A0F4-72DB-CA35C4020212}"/>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err="1"/>
              <a:t>Defining</a:t>
            </a:r>
            <a:r>
              <a:rPr lang="de-DE" sz="3200"/>
              <a:t> </a:t>
            </a:r>
            <a:r>
              <a:rPr lang="de-DE" sz="3200" err="1"/>
              <a:t>Ecological</a:t>
            </a:r>
            <a:r>
              <a:rPr lang="de-DE" sz="3200"/>
              <a:t> Connectivity</a:t>
            </a:r>
          </a:p>
        </p:txBody>
      </p:sp>
    </p:spTree>
    <p:extLst>
      <p:ext uri="{BB962C8B-B14F-4D97-AF65-F5344CB8AC3E}">
        <p14:creationId xmlns:p14="http://schemas.microsoft.com/office/powerpoint/2010/main" val="1867197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Inhaltsplatzhalter 11">
            <a:extLst>
              <a:ext uri="{FF2B5EF4-FFF2-40B4-BE49-F238E27FC236}">
                <a16:creationId xmlns:a16="http://schemas.microsoft.com/office/drawing/2014/main" id="{DBA44A9B-29FA-4C87-A615-FCF08328D830}"/>
              </a:ext>
            </a:extLst>
          </p:cNvPr>
          <p:cNvGraphicFramePr>
            <a:graphicFrameLocks noGrp="1"/>
          </p:cNvGraphicFramePr>
          <p:nvPr>
            <p:ph idx="1"/>
            <p:extLst>
              <p:ext uri="{D42A27DB-BD31-4B8C-83A1-F6EECF244321}">
                <p14:modId xmlns:p14="http://schemas.microsoft.com/office/powerpoint/2010/main" val="338803940"/>
              </p:ext>
            </p:extLst>
          </p:nvPr>
        </p:nvGraphicFramePr>
        <p:xfrm>
          <a:off x="468313" y="1768475"/>
          <a:ext cx="8207375" cy="28971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umsplatzhalter 2">
            <a:extLst>
              <a:ext uri="{FF2B5EF4-FFF2-40B4-BE49-F238E27FC236}">
                <a16:creationId xmlns:a16="http://schemas.microsoft.com/office/drawing/2014/main" id="{153709C8-3F2E-2F0D-97E3-9DE1217AEAA9}"/>
              </a:ext>
            </a:extLst>
          </p:cNvPr>
          <p:cNvSpPr>
            <a:spLocks noGrp="1"/>
          </p:cNvSpPr>
          <p:nvPr>
            <p:ph type="dt" sz="half" idx="10"/>
          </p:nvPr>
        </p:nvSpPr>
        <p:spPr/>
        <p:txBody>
          <a:bodyPr/>
          <a:lstStyle/>
          <a:p>
            <a:fld id="{5A79A409-C939-4E2F-A515-4E1DAC851742}" type="datetime1">
              <a:rPr lang="sl-SI" smtClean="0"/>
              <a:t>19. 11. 2025</a:t>
            </a:fld>
            <a:endParaRPr lang="en-US"/>
          </a:p>
        </p:txBody>
      </p:sp>
      <p:sp>
        <p:nvSpPr>
          <p:cNvPr id="4" name="Fußzeilenplatzhalter 3">
            <a:extLst>
              <a:ext uri="{FF2B5EF4-FFF2-40B4-BE49-F238E27FC236}">
                <a16:creationId xmlns:a16="http://schemas.microsoft.com/office/drawing/2014/main" id="{278EF914-E315-0781-1062-AE8D45BFFC96}"/>
              </a:ext>
            </a:extLst>
          </p:cNvPr>
          <p:cNvSpPr>
            <a:spLocks noGrp="1"/>
          </p:cNvSpPr>
          <p:nvPr>
            <p:ph type="ftr" sz="quarter" idx="11"/>
          </p:nvPr>
        </p:nvSpPr>
        <p:spPr/>
        <p:txBody>
          <a:bodyPr/>
          <a:lstStyle/>
          <a:p>
            <a:r>
              <a:rPr lang="en-US"/>
              <a:t>PlanToConnect / Partner(s) / Name(s)</a:t>
            </a:r>
          </a:p>
        </p:txBody>
      </p:sp>
      <p:sp>
        <p:nvSpPr>
          <p:cNvPr id="5" name="Foliennummernplatzhalter 4">
            <a:extLst>
              <a:ext uri="{FF2B5EF4-FFF2-40B4-BE49-F238E27FC236}">
                <a16:creationId xmlns:a16="http://schemas.microsoft.com/office/drawing/2014/main" id="{1A1C45B6-CBBC-0854-0C6B-AFCEF30A3ED2}"/>
              </a:ext>
            </a:extLst>
          </p:cNvPr>
          <p:cNvSpPr>
            <a:spLocks noGrp="1"/>
          </p:cNvSpPr>
          <p:nvPr>
            <p:ph type="sldNum" sz="quarter" idx="12"/>
          </p:nvPr>
        </p:nvSpPr>
        <p:spPr/>
        <p:txBody>
          <a:bodyPr/>
          <a:lstStyle/>
          <a:p>
            <a:fld id="{5523F345-55CE-7244-BAC6-E4D97AAB72F4}" type="slidenum">
              <a:rPr lang="en-US" smtClean="0"/>
              <a:t>15</a:t>
            </a:fld>
            <a:endParaRPr lang="en-US"/>
          </a:p>
        </p:txBody>
      </p:sp>
      <p:sp>
        <p:nvSpPr>
          <p:cNvPr id="8" name="Titel 7">
            <a:extLst>
              <a:ext uri="{FF2B5EF4-FFF2-40B4-BE49-F238E27FC236}">
                <a16:creationId xmlns:a16="http://schemas.microsoft.com/office/drawing/2014/main" id="{D54C96A0-2BC7-D0FA-B1DE-6D4A35692D72}"/>
              </a:ext>
            </a:extLst>
          </p:cNvPr>
          <p:cNvSpPr>
            <a:spLocks noGrp="1"/>
          </p:cNvSpPr>
          <p:nvPr>
            <p:ph type="title"/>
          </p:nvPr>
        </p:nvSpPr>
        <p:spPr/>
        <p:txBody>
          <a:bodyPr>
            <a:normAutofit/>
          </a:bodyPr>
          <a:lstStyle/>
          <a:p>
            <a:r>
              <a:rPr lang="de-DE" sz="3200" err="1"/>
              <a:t>Structural</a:t>
            </a:r>
            <a:r>
              <a:rPr lang="de-DE" sz="3200"/>
              <a:t> vs. </a:t>
            </a:r>
            <a:r>
              <a:rPr lang="de-DE" sz="3200" err="1"/>
              <a:t>Functional</a:t>
            </a:r>
            <a:r>
              <a:rPr lang="de-DE" sz="3200"/>
              <a:t> Connectivity </a:t>
            </a:r>
          </a:p>
        </p:txBody>
      </p:sp>
    </p:spTree>
    <p:extLst>
      <p:ext uri="{BB962C8B-B14F-4D97-AF65-F5344CB8AC3E}">
        <p14:creationId xmlns:p14="http://schemas.microsoft.com/office/powerpoint/2010/main" val="1095593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F83DD-859D-D1EA-90D4-A34C365F7358}"/>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9C385A05-5C18-3706-774E-42A0B3C54CF2}"/>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EED78E48-FDAD-9093-F8AF-6F35727D8C54}"/>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B5EDEEA5-59EC-E482-E5AC-AD89EFAA6D71}"/>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16</a:t>
            </a:fld>
            <a:endParaRPr lang="en-US"/>
          </a:p>
        </p:txBody>
      </p:sp>
      <p:sp>
        <p:nvSpPr>
          <p:cNvPr id="3" name="Titel 7">
            <a:extLst>
              <a:ext uri="{FF2B5EF4-FFF2-40B4-BE49-F238E27FC236}">
                <a16:creationId xmlns:a16="http://schemas.microsoft.com/office/drawing/2014/main" id="{924879F2-2C3D-9C71-F439-E4D77E615BB8}"/>
              </a:ext>
            </a:extLst>
          </p:cNvPr>
          <p:cNvSpPr txBox="1">
            <a:spLocks/>
          </p:cNvSpPr>
          <p:nvPr/>
        </p:nvSpPr>
        <p:spPr>
          <a:xfrm>
            <a:off x="468313" y="816123"/>
            <a:ext cx="8207376" cy="749361"/>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Elements </a:t>
            </a:r>
            <a:r>
              <a:rPr lang="de-DE" sz="3200" err="1"/>
              <a:t>of</a:t>
            </a:r>
            <a:r>
              <a:rPr lang="de-DE" sz="3200"/>
              <a:t> </a:t>
            </a:r>
            <a:r>
              <a:rPr lang="de-DE" sz="3200" err="1"/>
              <a:t>Ecological</a:t>
            </a:r>
            <a:r>
              <a:rPr lang="de-DE" sz="3200"/>
              <a:t> Connectivity</a:t>
            </a:r>
            <a:endParaRPr lang="de-DE" sz="3200">
              <a:cs typeface="Arial"/>
            </a:endParaRPr>
          </a:p>
        </p:txBody>
      </p:sp>
      <p:graphicFrame>
        <p:nvGraphicFramePr>
          <p:cNvPr id="2" name="Table 1">
            <a:extLst>
              <a:ext uri="{FF2B5EF4-FFF2-40B4-BE49-F238E27FC236}">
                <a16:creationId xmlns:a16="http://schemas.microsoft.com/office/drawing/2014/main" id="{6B54C258-C8F0-214B-8875-5FAF0971BD86}"/>
              </a:ext>
            </a:extLst>
          </p:cNvPr>
          <p:cNvGraphicFramePr>
            <a:graphicFrameLocks noGrp="1"/>
          </p:cNvGraphicFramePr>
          <p:nvPr>
            <p:extLst>
              <p:ext uri="{D42A27DB-BD31-4B8C-83A1-F6EECF244321}">
                <p14:modId xmlns:p14="http://schemas.microsoft.com/office/powerpoint/2010/main" val="3183726387"/>
              </p:ext>
            </p:extLst>
          </p:nvPr>
        </p:nvGraphicFramePr>
        <p:xfrm>
          <a:off x="658090" y="1731818"/>
          <a:ext cx="6167292" cy="2869382"/>
        </p:xfrm>
        <a:graphic>
          <a:graphicData uri="http://schemas.openxmlformats.org/drawingml/2006/table">
            <a:tbl>
              <a:tblPr firstRow="1" bandRow="1">
                <a:tableStyleId>{5C22544A-7EE6-4342-B048-85BDC9FD1C3A}</a:tableStyleId>
              </a:tblPr>
              <a:tblGrid>
                <a:gridCol w="1297636">
                  <a:extLst>
                    <a:ext uri="{9D8B030D-6E8A-4147-A177-3AD203B41FA5}">
                      <a16:colId xmlns:a16="http://schemas.microsoft.com/office/drawing/2014/main" val="1061247801"/>
                    </a:ext>
                  </a:extLst>
                </a:gridCol>
                <a:gridCol w="4869656">
                  <a:extLst>
                    <a:ext uri="{9D8B030D-6E8A-4147-A177-3AD203B41FA5}">
                      <a16:colId xmlns:a16="http://schemas.microsoft.com/office/drawing/2014/main" val="2128530408"/>
                    </a:ext>
                  </a:extLst>
                </a:gridCol>
              </a:tblGrid>
              <a:tr h="146129">
                <a:tc>
                  <a:txBody>
                    <a:bodyPr/>
                    <a:lstStyle/>
                    <a:p>
                      <a:r>
                        <a:rPr lang="en-US" sz="800"/>
                        <a:t>Type of connectivity</a:t>
                      </a:r>
                    </a:p>
                  </a:txBody>
                  <a:tcPr/>
                </a:tc>
                <a:tc>
                  <a:txBody>
                    <a:bodyPr/>
                    <a:lstStyle/>
                    <a:p>
                      <a:r>
                        <a:rPr lang="en-US" sz="800"/>
                        <a:t>Definition/examples</a:t>
                      </a:r>
                    </a:p>
                  </a:txBody>
                  <a:tcPr/>
                </a:tc>
                <a:extLst>
                  <a:ext uri="{0D108BD9-81ED-4DB2-BD59-A6C34878D82A}">
                    <a16:rowId xmlns:a16="http://schemas.microsoft.com/office/drawing/2014/main" val="467717368"/>
                  </a:ext>
                </a:extLst>
              </a:tr>
              <a:tr h="230731">
                <a:tc>
                  <a:txBody>
                    <a:bodyPr/>
                    <a:lstStyle/>
                    <a:p>
                      <a:r>
                        <a:rPr lang="en-US" sz="800"/>
                        <a:t>Land-sea connectivity</a:t>
                      </a:r>
                    </a:p>
                  </a:txBody>
                  <a:tcPr/>
                </a:tc>
                <a:tc>
                  <a:txBody>
                    <a:bodyPr/>
                    <a:lstStyle/>
                    <a:p>
                      <a:r>
                        <a:rPr lang="en-US" sz="800"/>
                        <a:t>Flows of sediment and pollutants from rivers into the sea, and movement of animals between land, rivers, and the sea</a:t>
                      </a:r>
                    </a:p>
                  </a:txBody>
                  <a:tcPr/>
                </a:tc>
                <a:extLst>
                  <a:ext uri="{0D108BD9-81ED-4DB2-BD59-A6C34878D82A}">
                    <a16:rowId xmlns:a16="http://schemas.microsoft.com/office/drawing/2014/main" val="1336285274"/>
                  </a:ext>
                </a:extLst>
              </a:tr>
              <a:tr h="230731">
                <a:tc>
                  <a:txBody>
                    <a:bodyPr/>
                    <a:lstStyle/>
                    <a:p>
                      <a:r>
                        <a:rPr lang="en-US" sz="800"/>
                        <a:t>Ontogenetic connectivity</a:t>
                      </a:r>
                    </a:p>
                  </a:txBody>
                  <a:tcPr/>
                </a:tc>
                <a:tc>
                  <a:txBody>
                    <a:bodyPr/>
                    <a:lstStyle/>
                    <a:p>
                      <a:r>
                        <a:rPr lang="en-US" sz="800"/>
                        <a:t>Movement of individuals occurring as part of life cycles (meters to thousands of km), e.g., amphibians</a:t>
                      </a:r>
                    </a:p>
                  </a:txBody>
                  <a:tcPr/>
                </a:tc>
                <a:extLst>
                  <a:ext uri="{0D108BD9-81ED-4DB2-BD59-A6C34878D82A}">
                    <a16:rowId xmlns:a16="http://schemas.microsoft.com/office/drawing/2014/main" val="3038156749"/>
                  </a:ext>
                </a:extLst>
              </a:tr>
              <a:tr h="230731">
                <a:tc>
                  <a:txBody>
                    <a:bodyPr/>
                    <a:lstStyle/>
                    <a:p>
                      <a:r>
                        <a:rPr lang="en-US" sz="800"/>
                        <a:t>Corridors </a:t>
                      </a:r>
                    </a:p>
                  </a:txBody>
                  <a:tcPr/>
                </a:tc>
                <a:tc>
                  <a:txBody>
                    <a:bodyPr/>
                    <a:lstStyle/>
                    <a:p>
                      <a:r>
                        <a:rPr lang="en-US" sz="800"/>
                        <a:t>Distinct habitant patches are linked such that movement of animals can be facilitated. Disruption of corridors often occurs due to fragmentation</a:t>
                      </a:r>
                    </a:p>
                  </a:txBody>
                  <a:tcPr/>
                </a:tc>
                <a:extLst>
                  <a:ext uri="{0D108BD9-81ED-4DB2-BD59-A6C34878D82A}">
                    <a16:rowId xmlns:a16="http://schemas.microsoft.com/office/drawing/2014/main" val="1378173957"/>
                  </a:ext>
                </a:extLst>
              </a:tr>
              <a:tr h="146129">
                <a:tc>
                  <a:txBody>
                    <a:bodyPr/>
                    <a:lstStyle/>
                    <a:p>
                      <a:r>
                        <a:rPr lang="en-US" sz="800"/>
                        <a:t>Pathogen dispersal </a:t>
                      </a:r>
                    </a:p>
                  </a:txBody>
                  <a:tcPr/>
                </a:tc>
                <a:tc>
                  <a:txBody>
                    <a:bodyPr/>
                    <a:lstStyle/>
                    <a:p>
                      <a:r>
                        <a:rPr lang="en-US" sz="800" err="1"/>
                        <a:t>Airbome</a:t>
                      </a:r>
                      <a:r>
                        <a:rPr lang="en-US" sz="800"/>
                        <a:t> dispersal of fungal spores (regional and continental scale, 50-5000km)</a:t>
                      </a:r>
                    </a:p>
                  </a:txBody>
                  <a:tcPr/>
                </a:tc>
                <a:extLst>
                  <a:ext uri="{0D108BD9-81ED-4DB2-BD59-A6C34878D82A}">
                    <a16:rowId xmlns:a16="http://schemas.microsoft.com/office/drawing/2014/main" val="1655696250"/>
                  </a:ext>
                </a:extLst>
              </a:tr>
              <a:tr h="230731">
                <a:tc>
                  <a:txBody>
                    <a:bodyPr/>
                    <a:lstStyle/>
                    <a:p>
                      <a:r>
                        <a:rPr lang="en-US" sz="800"/>
                        <a:t>Pollutant advection and diffusion </a:t>
                      </a:r>
                    </a:p>
                  </a:txBody>
                  <a:tcPr/>
                </a:tc>
                <a:tc>
                  <a:txBody>
                    <a:bodyPr/>
                    <a:lstStyle/>
                    <a:p>
                      <a:r>
                        <a:rPr lang="en-US" sz="800"/>
                        <a:t>Transport of pollutants in a medium (e.g., oil spilt, sewage transport in water)</a:t>
                      </a:r>
                    </a:p>
                  </a:txBody>
                  <a:tcPr/>
                </a:tc>
                <a:extLst>
                  <a:ext uri="{0D108BD9-81ED-4DB2-BD59-A6C34878D82A}">
                    <a16:rowId xmlns:a16="http://schemas.microsoft.com/office/drawing/2014/main" val="2328903415"/>
                  </a:ext>
                </a:extLst>
              </a:tr>
              <a:tr h="230731">
                <a:tc>
                  <a:txBody>
                    <a:bodyPr/>
                    <a:lstStyle/>
                    <a:p>
                      <a:r>
                        <a:rPr lang="en-US" sz="800"/>
                        <a:t>Dispersal connectivity</a:t>
                      </a:r>
                    </a:p>
                  </a:txBody>
                  <a:tcPr/>
                </a:tc>
                <a:tc>
                  <a:txBody>
                    <a:bodyPr/>
                    <a:lstStyle/>
                    <a:p>
                      <a:r>
                        <a:rPr lang="en-US" sz="800"/>
                        <a:t>The movement of propagules or juveniles among spatially distinct habitat patches. Scale highly variable, dependent on medium and species </a:t>
                      </a:r>
                    </a:p>
                  </a:txBody>
                  <a:tcPr/>
                </a:tc>
                <a:extLst>
                  <a:ext uri="{0D108BD9-81ED-4DB2-BD59-A6C34878D82A}">
                    <a16:rowId xmlns:a16="http://schemas.microsoft.com/office/drawing/2014/main" val="1524205153"/>
                  </a:ext>
                </a:extLst>
              </a:tr>
              <a:tr h="146129">
                <a:tc>
                  <a:txBody>
                    <a:bodyPr/>
                    <a:lstStyle/>
                    <a:p>
                      <a:r>
                        <a:rPr lang="en-US" sz="800"/>
                        <a:t>Migration </a:t>
                      </a:r>
                    </a:p>
                  </a:txBody>
                  <a:tcPr/>
                </a:tc>
                <a:tc>
                  <a:txBody>
                    <a:bodyPr/>
                    <a:lstStyle/>
                    <a:p>
                      <a:r>
                        <a:rPr lang="en-US" sz="800"/>
                        <a:t>The scheduled movement of individuals </a:t>
                      </a:r>
                    </a:p>
                  </a:txBody>
                  <a:tcPr/>
                </a:tc>
                <a:extLst>
                  <a:ext uri="{0D108BD9-81ED-4DB2-BD59-A6C34878D82A}">
                    <a16:rowId xmlns:a16="http://schemas.microsoft.com/office/drawing/2014/main" val="3118188787"/>
                  </a:ext>
                </a:extLst>
              </a:tr>
              <a:tr h="230731">
                <a:tc>
                  <a:txBody>
                    <a:bodyPr/>
                    <a:lstStyle/>
                    <a:p>
                      <a:pPr lvl="0">
                        <a:buNone/>
                      </a:pPr>
                      <a:r>
                        <a:rPr lang="en-US" sz="800"/>
                        <a:t>Genetic connectivity </a:t>
                      </a:r>
                    </a:p>
                  </a:txBody>
                  <a:tcPr/>
                </a:tc>
                <a:tc>
                  <a:txBody>
                    <a:bodyPr/>
                    <a:lstStyle/>
                    <a:p>
                      <a:pPr lvl="0">
                        <a:buNone/>
                      </a:pPr>
                      <a:r>
                        <a:rPr lang="en-US" sz="800"/>
                        <a:t>The movement of genetic material between nearby or distant habitat regions over multiple generations </a:t>
                      </a:r>
                    </a:p>
                  </a:txBody>
                  <a:tcPr/>
                </a:tc>
                <a:extLst>
                  <a:ext uri="{0D108BD9-81ED-4DB2-BD59-A6C34878D82A}">
                    <a16:rowId xmlns:a16="http://schemas.microsoft.com/office/drawing/2014/main" val="4256557507"/>
                  </a:ext>
                </a:extLst>
              </a:tr>
              <a:tr h="176894">
                <a:tc>
                  <a:txBody>
                    <a:bodyPr/>
                    <a:lstStyle/>
                    <a:p>
                      <a:pPr lvl="0">
                        <a:buNone/>
                      </a:pPr>
                      <a:r>
                        <a:rPr lang="en-US" sz="800"/>
                        <a:t>Temporal connectivity </a:t>
                      </a:r>
                    </a:p>
                  </a:txBody>
                  <a:tcPr/>
                </a:tc>
                <a:tc>
                  <a:txBody>
                    <a:bodyPr/>
                    <a:lstStyle/>
                    <a:p>
                      <a:pPr lvl="0">
                        <a:buNone/>
                      </a:pPr>
                      <a:r>
                        <a:rPr lang="en-US" sz="800"/>
                        <a:t>Linkages among sites as species shift their ranges over time</a:t>
                      </a:r>
                    </a:p>
                  </a:txBody>
                  <a:tcPr/>
                </a:tc>
                <a:extLst>
                  <a:ext uri="{0D108BD9-81ED-4DB2-BD59-A6C34878D82A}">
                    <a16:rowId xmlns:a16="http://schemas.microsoft.com/office/drawing/2014/main" val="3769291944"/>
                  </a:ext>
                </a:extLst>
              </a:tr>
              <a:tr h="146129">
                <a:tc>
                  <a:txBody>
                    <a:bodyPr/>
                    <a:lstStyle/>
                    <a:p>
                      <a:pPr lvl="0">
                        <a:buNone/>
                      </a:pPr>
                      <a:r>
                        <a:rPr lang="en-US" sz="800"/>
                        <a:t>Energy flow</a:t>
                      </a:r>
                    </a:p>
                  </a:txBody>
                  <a:tcPr/>
                </a:tc>
                <a:tc>
                  <a:txBody>
                    <a:bodyPr/>
                    <a:lstStyle/>
                    <a:p>
                      <a:pPr lvl="0">
                        <a:buNone/>
                      </a:pPr>
                      <a:r>
                        <a:rPr lang="en-US" sz="800"/>
                        <a:t>Transport of nutrients as part of animal movement</a:t>
                      </a:r>
                    </a:p>
                  </a:txBody>
                  <a:tcPr/>
                </a:tc>
                <a:extLst>
                  <a:ext uri="{0D108BD9-81ED-4DB2-BD59-A6C34878D82A}">
                    <a16:rowId xmlns:a16="http://schemas.microsoft.com/office/drawing/2014/main" val="3586358710"/>
                  </a:ext>
                </a:extLst>
              </a:tr>
            </a:tbl>
          </a:graphicData>
        </a:graphic>
      </p:graphicFrame>
      <p:sp>
        <p:nvSpPr>
          <p:cNvPr id="10" name="TextBox 9">
            <a:extLst>
              <a:ext uri="{FF2B5EF4-FFF2-40B4-BE49-F238E27FC236}">
                <a16:creationId xmlns:a16="http://schemas.microsoft.com/office/drawing/2014/main" id="{2B68B949-F740-F492-C415-86D5EFB43AAA}"/>
              </a:ext>
            </a:extLst>
          </p:cNvPr>
          <p:cNvSpPr txBox="1"/>
          <p:nvPr/>
        </p:nvSpPr>
        <p:spPr>
          <a:xfrm>
            <a:off x="6949786" y="2299854"/>
            <a:ext cx="2041814"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a:buChar char="•"/>
            </a:pPr>
            <a:r>
              <a:rPr lang="en-US" sz="1200">
                <a:solidFill>
                  <a:srgbClr val="444444"/>
                </a:solidFill>
                <a:latin typeface="Arial"/>
                <a:cs typeface="Arial"/>
              </a:rPr>
              <a:t>Extraction of concept sampling that was conducted within the </a:t>
            </a:r>
            <a:r>
              <a:rPr lang="en-US" sz="1200" err="1">
                <a:solidFill>
                  <a:srgbClr val="444444"/>
                </a:solidFill>
                <a:latin typeface="Arial"/>
                <a:cs typeface="Arial"/>
              </a:rPr>
              <a:t>PlanToConnect</a:t>
            </a:r>
            <a:r>
              <a:rPr lang="en-US" sz="1200">
                <a:solidFill>
                  <a:srgbClr val="444444"/>
                </a:solidFill>
                <a:latin typeface="Arial"/>
                <a:cs typeface="Arial"/>
              </a:rPr>
              <a:t> Project​</a:t>
            </a:r>
            <a:endParaRPr lang="en-US" sz="1200">
              <a:solidFill>
                <a:srgbClr val="454F5B"/>
              </a:solidFill>
              <a:latin typeface="Arial"/>
              <a:ea typeface="Calibri"/>
              <a:cs typeface="Arial"/>
            </a:endParaRPr>
          </a:p>
          <a:p>
            <a:endParaRPr lang="en-US" sz="1200">
              <a:solidFill>
                <a:srgbClr val="444444"/>
              </a:solidFill>
              <a:latin typeface="Arial"/>
              <a:cs typeface="Arial"/>
            </a:endParaRPr>
          </a:p>
          <a:p>
            <a:pPr marL="171450" indent="-171450">
              <a:buFont typeface="Arial"/>
              <a:buChar char="•"/>
            </a:pPr>
            <a:r>
              <a:rPr lang="en-US" sz="1200">
                <a:solidFill>
                  <a:srgbClr val="444444"/>
                </a:solidFill>
                <a:latin typeface="Arial"/>
                <a:cs typeface="Arial"/>
              </a:rPr>
              <a:t>The sampling includes types and structures that are included within an ecological network </a:t>
            </a:r>
            <a:endParaRPr lang="en-US" sz="1200">
              <a:solidFill>
                <a:srgbClr val="454F5B"/>
              </a:solidFill>
              <a:latin typeface="Arial"/>
              <a:ea typeface="Calibri"/>
              <a:cs typeface="Arial"/>
            </a:endParaRPr>
          </a:p>
        </p:txBody>
      </p:sp>
      <p:sp>
        <p:nvSpPr>
          <p:cNvPr id="7" name="TextBox 6">
            <a:extLst>
              <a:ext uri="{FF2B5EF4-FFF2-40B4-BE49-F238E27FC236}">
                <a16:creationId xmlns:a16="http://schemas.microsoft.com/office/drawing/2014/main" id="{D6C98D56-3DF3-E88F-4B29-8C9482447271}"/>
              </a:ext>
            </a:extLst>
          </p:cNvPr>
          <p:cNvSpPr txBox="1"/>
          <p:nvPr/>
        </p:nvSpPr>
        <p:spPr>
          <a:xfrm>
            <a:off x="5012751" y="4779347"/>
            <a:ext cx="1803621"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Arial"/>
              </a:rPr>
              <a:t>(Beger et al. 2022; </a:t>
            </a:r>
            <a:r>
              <a:rPr lang="en-US" sz="800">
                <a:ea typeface="+mn-lt"/>
                <a:cs typeface="+mn-lt"/>
              </a:rPr>
              <a:t>own illustration)</a:t>
            </a:r>
            <a:endParaRPr lang="en-US" sz="800"/>
          </a:p>
        </p:txBody>
      </p:sp>
    </p:spTree>
    <p:extLst>
      <p:ext uri="{BB962C8B-B14F-4D97-AF65-F5344CB8AC3E}">
        <p14:creationId xmlns:p14="http://schemas.microsoft.com/office/powerpoint/2010/main" val="36524419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1E52A3-BFB7-5C95-BF00-2287FD2C43BA}"/>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0CFEF97B-2853-18F1-6EC7-6488B650C349}"/>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F4DE059B-21AE-1374-DE93-967939BF5F60}"/>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65D6A5B7-704D-E9BC-0B2B-9710F47B367C}"/>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17</a:t>
            </a:fld>
            <a:endParaRPr lang="en-US"/>
          </a:p>
        </p:txBody>
      </p:sp>
      <p:sp>
        <p:nvSpPr>
          <p:cNvPr id="3" name="Titel 7">
            <a:extLst>
              <a:ext uri="{FF2B5EF4-FFF2-40B4-BE49-F238E27FC236}">
                <a16:creationId xmlns:a16="http://schemas.microsoft.com/office/drawing/2014/main" id="{B573C14B-C413-1846-2565-9CD0BDF8A714}"/>
              </a:ext>
            </a:extLst>
          </p:cNvPr>
          <p:cNvSpPr txBox="1">
            <a:spLocks/>
          </p:cNvSpPr>
          <p:nvPr/>
        </p:nvSpPr>
        <p:spPr>
          <a:xfrm>
            <a:off x="494290" y="997964"/>
            <a:ext cx="8181399" cy="571054"/>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err="1"/>
              <a:t>Definitions</a:t>
            </a:r>
            <a:r>
              <a:rPr lang="de-DE" sz="3200"/>
              <a:t> </a:t>
            </a:r>
            <a:r>
              <a:rPr lang="de-DE" sz="3200" err="1"/>
              <a:t>of</a:t>
            </a:r>
            <a:r>
              <a:rPr lang="de-DE" sz="3200"/>
              <a:t> </a:t>
            </a:r>
            <a:r>
              <a:rPr lang="de-DE" sz="3200" err="1"/>
              <a:t>Relevance</a:t>
            </a:r>
            <a:endParaRPr lang="de-DE" sz="3200"/>
          </a:p>
        </p:txBody>
      </p:sp>
      <p:graphicFrame>
        <p:nvGraphicFramePr>
          <p:cNvPr id="9" name="Table 8">
            <a:extLst>
              <a:ext uri="{FF2B5EF4-FFF2-40B4-BE49-F238E27FC236}">
                <a16:creationId xmlns:a16="http://schemas.microsoft.com/office/drawing/2014/main" id="{8910FAA5-F385-51E6-D90A-318B7F0C43BF}"/>
              </a:ext>
            </a:extLst>
          </p:cNvPr>
          <p:cNvGraphicFramePr>
            <a:graphicFrameLocks noGrp="1"/>
          </p:cNvGraphicFramePr>
          <p:nvPr>
            <p:extLst>
              <p:ext uri="{D42A27DB-BD31-4B8C-83A1-F6EECF244321}">
                <p14:modId xmlns:p14="http://schemas.microsoft.com/office/powerpoint/2010/main" val="4279345797"/>
              </p:ext>
            </p:extLst>
          </p:nvPr>
        </p:nvGraphicFramePr>
        <p:xfrm>
          <a:off x="771632" y="1779112"/>
          <a:ext cx="7635144" cy="2530153"/>
        </p:xfrm>
        <a:graphic>
          <a:graphicData uri="http://schemas.openxmlformats.org/drawingml/2006/table">
            <a:tbl>
              <a:tblPr firstRow="1" bandRow="1">
                <a:tableStyleId>{5C22544A-7EE6-4342-B048-85BDC9FD1C3A}</a:tableStyleId>
              </a:tblPr>
              <a:tblGrid>
                <a:gridCol w="2142636">
                  <a:extLst>
                    <a:ext uri="{9D8B030D-6E8A-4147-A177-3AD203B41FA5}">
                      <a16:colId xmlns:a16="http://schemas.microsoft.com/office/drawing/2014/main" val="3190027815"/>
                    </a:ext>
                  </a:extLst>
                </a:gridCol>
                <a:gridCol w="5492508">
                  <a:extLst>
                    <a:ext uri="{9D8B030D-6E8A-4147-A177-3AD203B41FA5}">
                      <a16:colId xmlns:a16="http://schemas.microsoft.com/office/drawing/2014/main" val="3464057087"/>
                    </a:ext>
                  </a:extLst>
                </a:gridCol>
              </a:tblGrid>
              <a:tr h="244153">
                <a:tc>
                  <a:txBody>
                    <a:bodyPr/>
                    <a:lstStyle/>
                    <a:p>
                      <a:r>
                        <a:rPr lang="en-US" sz="1000"/>
                        <a:t>Term</a:t>
                      </a:r>
                    </a:p>
                  </a:txBody>
                  <a:tcPr/>
                </a:tc>
                <a:tc>
                  <a:txBody>
                    <a:bodyPr/>
                    <a:lstStyle/>
                    <a:p>
                      <a:r>
                        <a:rPr lang="en-US" sz="1000"/>
                        <a:t>Definition </a:t>
                      </a:r>
                    </a:p>
                  </a:txBody>
                  <a:tcPr/>
                </a:tc>
                <a:extLst>
                  <a:ext uri="{0D108BD9-81ED-4DB2-BD59-A6C34878D82A}">
                    <a16:rowId xmlns:a16="http://schemas.microsoft.com/office/drawing/2014/main" val="1352966449"/>
                  </a:ext>
                </a:extLst>
              </a:tr>
              <a:tr h="370840">
                <a:tc>
                  <a:txBody>
                    <a:bodyPr/>
                    <a:lstStyle/>
                    <a:p>
                      <a:r>
                        <a:rPr lang="en-US" sz="1000"/>
                        <a:t>Ecological corridors</a:t>
                      </a:r>
                      <a:br>
                        <a:rPr lang="en-US" sz="1000"/>
                      </a:br>
                      <a:r>
                        <a:rPr lang="en-US" sz="1000"/>
                        <a:t>(linkages, safe passages...) </a:t>
                      </a:r>
                    </a:p>
                  </a:txBody>
                  <a:tcPr/>
                </a:tc>
                <a:tc>
                  <a:txBody>
                    <a:bodyPr/>
                    <a:lstStyle/>
                    <a:p>
                      <a:pPr lvl="0">
                        <a:buNone/>
                      </a:pPr>
                      <a:r>
                        <a:rPr lang="en-US" sz="1000" b="0" i="0" u="none" strike="noStrike" noProof="0">
                          <a:latin typeface="Arial"/>
                        </a:rPr>
                        <a:t>Clearly defined areas governed and managed over the long term to maintain or restore ecological connectivity </a:t>
                      </a:r>
                      <a:r>
                        <a:rPr lang="en-US" sz="1000" b="0" i="0" u="none" strike="noStrike" noProof="0"/>
                        <a:t>(Hilty et al., 2020)</a:t>
                      </a:r>
                      <a:endParaRPr lang="en-US" sz="1000" b="0"/>
                    </a:p>
                  </a:txBody>
                  <a:tcPr/>
                </a:tc>
                <a:extLst>
                  <a:ext uri="{0D108BD9-81ED-4DB2-BD59-A6C34878D82A}">
                    <a16:rowId xmlns:a16="http://schemas.microsoft.com/office/drawing/2014/main" val="3922648894"/>
                  </a:ext>
                </a:extLst>
              </a:tr>
              <a:tr h="370840">
                <a:tc>
                  <a:txBody>
                    <a:bodyPr/>
                    <a:lstStyle/>
                    <a:p>
                      <a:pPr lvl="0">
                        <a:buNone/>
                      </a:pPr>
                      <a:r>
                        <a:rPr lang="en-US" sz="1000"/>
                        <a:t>Connectivity conservation area </a:t>
                      </a:r>
                    </a:p>
                  </a:txBody>
                  <a:tcPr/>
                </a:tc>
                <a:tc>
                  <a:txBody>
                    <a:bodyPr/>
                    <a:lstStyle/>
                    <a:p>
                      <a:pPr lvl="0">
                        <a:buNone/>
                      </a:pPr>
                      <a:r>
                        <a:rPr lang="en-US" sz="1000" b="0" i="0" u="none" strike="noStrike" baseline="0" noProof="0">
                          <a:solidFill>
                            <a:srgbClr val="454F5B"/>
                          </a:solidFill>
                          <a:latin typeface="Arial"/>
                        </a:rPr>
                        <a:t>Land and sea areas that are actively managed to maintain connectivity. Differs from “protected areas” or purely linear “corridors” and highlights the broader scope (Plassmann et al. 2019)</a:t>
                      </a:r>
                    </a:p>
                  </a:txBody>
                  <a:tcPr/>
                </a:tc>
                <a:extLst>
                  <a:ext uri="{0D108BD9-81ED-4DB2-BD59-A6C34878D82A}">
                    <a16:rowId xmlns:a16="http://schemas.microsoft.com/office/drawing/2014/main" val="1090317457"/>
                  </a:ext>
                </a:extLst>
              </a:tr>
              <a:tr h="370840">
                <a:tc>
                  <a:txBody>
                    <a:bodyPr/>
                    <a:lstStyle/>
                    <a:p>
                      <a:pPr lvl="0">
                        <a:buNone/>
                      </a:pPr>
                      <a:r>
                        <a:rPr lang="en-US" sz="1000"/>
                        <a:t>Potential ecological linkages</a:t>
                      </a:r>
                    </a:p>
                  </a:txBody>
                  <a:tcPr/>
                </a:tc>
                <a:tc>
                  <a:txBody>
                    <a:bodyPr/>
                    <a:lstStyle/>
                    <a:p>
                      <a:r>
                        <a:rPr lang="en-US" sz="1000"/>
                        <a:t>Geographically identified landscape elements derived from a connectivity model, linking important ecological areas (e.g., protected areas, Natura 2000). Outcome of various modeling approaches. Frequently used term in ecological network modeling</a:t>
                      </a:r>
                    </a:p>
                  </a:txBody>
                  <a:tcPr/>
                </a:tc>
                <a:extLst>
                  <a:ext uri="{0D108BD9-81ED-4DB2-BD59-A6C34878D82A}">
                    <a16:rowId xmlns:a16="http://schemas.microsoft.com/office/drawing/2014/main" val="3494022135"/>
                  </a:ext>
                </a:extLst>
              </a:tr>
              <a:tr h="370840">
                <a:tc>
                  <a:txBody>
                    <a:bodyPr/>
                    <a:lstStyle/>
                    <a:p>
                      <a:pPr lvl="0">
                        <a:buNone/>
                      </a:pPr>
                      <a:r>
                        <a:rPr lang="en-US" sz="1000"/>
                        <a:t>Priority connectivity areas for spatial planning </a:t>
                      </a:r>
                    </a:p>
                  </a:txBody>
                  <a:tcPr/>
                </a:tc>
                <a:tc>
                  <a:txBody>
                    <a:bodyPr/>
                    <a:lstStyle/>
                    <a:p>
                      <a:r>
                        <a:rPr lang="en-US" sz="1000"/>
                        <a:t>Areas of particular relevance to the Alpine ecological network, where spatial plan should include specific measures to maintain or restore ecological connectivity.</a:t>
                      </a:r>
                      <a:br>
                        <a:rPr lang="en-US" sz="1000"/>
                      </a:br>
                      <a:r>
                        <a:rPr lang="en-US" sz="1000"/>
                        <a:t>Different types of such areas can be defined at both large-scale and small-scale levels</a:t>
                      </a:r>
                    </a:p>
                  </a:txBody>
                  <a:tcPr/>
                </a:tc>
                <a:extLst>
                  <a:ext uri="{0D108BD9-81ED-4DB2-BD59-A6C34878D82A}">
                    <a16:rowId xmlns:a16="http://schemas.microsoft.com/office/drawing/2014/main" val="172683288"/>
                  </a:ext>
                </a:extLst>
              </a:tr>
              <a:tr h="370840">
                <a:tc>
                  <a:txBody>
                    <a:bodyPr/>
                    <a:lstStyle/>
                    <a:p>
                      <a:pPr lvl="0">
                        <a:buNone/>
                      </a:pPr>
                      <a:r>
                        <a:rPr lang="en-US" sz="1000" b="0" i="0" u="none" strike="noStrike" baseline="0" noProof="0">
                          <a:solidFill>
                            <a:srgbClr val="454F5B"/>
                          </a:solidFill>
                          <a:latin typeface="Arial"/>
                        </a:rPr>
                        <a:t>Alpine priority planning “hot spots”</a:t>
                      </a:r>
                      <a:endParaRPr lang="en-US" sz="1000"/>
                    </a:p>
                  </a:txBody>
                  <a:tcPr/>
                </a:tc>
                <a:tc>
                  <a:txBody>
                    <a:bodyPr/>
                    <a:lstStyle/>
                    <a:p>
                      <a:pPr lvl="0">
                        <a:buNone/>
                      </a:pPr>
                      <a:r>
                        <a:rPr lang="en-US" sz="1000" b="0" i="0" u="none" strike="noStrike" baseline="0" noProof="0">
                          <a:solidFill>
                            <a:srgbClr val="454F5B"/>
                          </a:solidFill>
                          <a:latin typeface="Arial"/>
                        </a:rPr>
                        <a:t>Specific near-natural areas at the local level, typically of limited extent, featuring high landscape permeability and serving as essential sites for ecological connectivity.</a:t>
                      </a:r>
                      <a:endParaRPr lang="en-US" sz="1000"/>
                    </a:p>
                  </a:txBody>
                  <a:tcPr/>
                </a:tc>
                <a:extLst>
                  <a:ext uri="{0D108BD9-81ED-4DB2-BD59-A6C34878D82A}">
                    <a16:rowId xmlns:a16="http://schemas.microsoft.com/office/drawing/2014/main" val="3084849450"/>
                  </a:ext>
                </a:extLst>
              </a:tr>
            </a:tbl>
          </a:graphicData>
        </a:graphic>
      </p:graphicFrame>
    </p:spTree>
    <p:extLst>
      <p:ext uri="{BB962C8B-B14F-4D97-AF65-F5344CB8AC3E}">
        <p14:creationId xmlns:p14="http://schemas.microsoft.com/office/powerpoint/2010/main" val="2068501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E897442C-797C-6353-D1B4-786D87202CEF}"/>
              </a:ext>
            </a:extLst>
          </p:cNvPr>
          <p:cNvSpPr>
            <a:spLocks noGrp="1"/>
          </p:cNvSpPr>
          <p:nvPr>
            <p:ph type="title"/>
          </p:nvPr>
        </p:nvSpPr>
        <p:spPr/>
        <p:txBody>
          <a:bodyPr/>
          <a:lstStyle/>
          <a:p>
            <a:r>
              <a:rPr lang="de-DE"/>
              <a:t>Green and Blue Infrastructure</a:t>
            </a:r>
          </a:p>
        </p:txBody>
      </p:sp>
      <p:sp>
        <p:nvSpPr>
          <p:cNvPr id="8" name="Textplatzhalter 7">
            <a:extLst>
              <a:ext uri="{FF2B5EF4-FFF2-40B4-BE49-F238E27FC236}">
                <a16:creationId xmlns:a16="http://schemas.microsoft.com/office/drawing/2014/main" id="{ABF7423D-9960-23A2-A11B-60D9A4D5CE11}"/>
              </a:ext>
            </a:extLst>
          </p:cNvPr>
          <p:cNvSpPr>
            <a:spLocks noGrp="1"/>
          </p:cNvSpPr>
          <p:nvPr>
            <p:ph type="body" sz="half" idx="2"/>
          </p:nvPr>
        </p:nvSpPr>
        <p:spPr/>
        <p:txBody>
          <a:bodyPr anchor="ctr"/>
          <a:lstStyle/>
          <a:p>
            <a:r>
              <a:rPr lang="en-US" i="1"/>
              <a:t>‘strategically planned networks of natural and semi natural areas with other environmental features designed and managed to deliver a wide range of ecosystem services. It incorporates green spaces (or blue if aquatic ecosystems are concerned) and other physical features in terrestrial (including coastal) and marine areas. On land, GI is present in rural and urban settings.”                              (European Commission 2013 &amp; 2021)</a:t>
            </a:r>
          </a:p>
          <a:p>
            <a:endParaRPr lang="de-DE"/>
          </a:p>
        </p:txBody>
      </p:sp>
      <p:sp>
        <p:nvSpPr>
          <p:cNvPr id="3" name="Datumsplatzhalter 2">
            <a:extLst>
              <a:ext uri="{FF2B5EF4-FFF2-40B4-BE49-F238E27FC236}">
                <a16:creationId xmlns:a16="http://schemas.microsoft.com/office/drawing/2014/main" id="{9E599B76-51A6-D98C-6120-D9F64BB1EB5E}"/>
              </a:ext>
            </a:extLst>
          </p:cNvPr>
          <p:cNvSpPr>
            <a:spLocks noGrp="1"/>
          </p:cNvSpPr>
          <p:nvPr>
            <p:ph type="dt" sz="half" idx="10"/>
          </p:nvPr>
        </p:nvSpPr>
        <p:spPr/>
        <p:txBody>
          <a:bodyPr/>
          <a:lstStyle/>
          <a:p>
            <a:fld id="{9B2C0DBA-5B4D-40CD-A4AF-72C126B3BC40}" type="datetime1">
              <a:rPr lang="sl-SI" smtClean="0"/>
              <a:t>19. 11. 2025</a:t>
            </a:fld>
            <a:endParaRPr lang="en-US"/>
          </a:p>
        </p:txBody>
      </p:sp>
      <p:sp>
        <p:nvSpPr>
          <p:cNvPr id="4" name="Fußzeilenplatzhalter 3">
            <a:extLst>
              <a:ext uri="{FF2B5EF4-FFF2-40B4-BE49-F238E27FC236}">
                <a16:creationId xmlns:a16="http://schemas.microsoft.com/office/drawing/2014/main" id="{3F6E690D-C7A0-D20D-3A41-93610B149018}"/>
              </a:ext>
            </a:extLst>
          </p:cNvPr>
          <p:cNvSpPr>
            <a:spLocks noGrp="1"/>
          </p:cNvSpPr>
          <p:nvPr>
            <p:ph type="ftr" sz="quarter" idx="11"/>
          </p:nvPr>
        </p:nvSpPr>
        <p:spPr/>
        <p:txBody>
          <a:bodyPr/>
          <a:lstStyle/>
          <a:p>
            <a:r>
              <a:rPr lang="en-US"/>
              <a:t>PlanToConnect / Partner(s) / Name(s)</a:t>
            </a:r>
          </a:p>
        </p:txBody>
      </p:sp>
      <p:sp>
        <p:nvSpPr>
          <p:cNvPr id="5" name="Foliennummernplatzhalter 4">
            <a:extLst>
              <a:ext uri="{FF2B5EF4-FFF2-40B4-BE49-F238E27FC236}">
                <a16:creationId xmlns:a16="http://schemas.microsoft.com/office/drawing/2014/main" id="{55305197-17A8-68D4-73EB-4297F96D1569}"/>
              </a:ext>
            </a:extLst>
          </p:cNvPr>
          <p:cNvSpPr>
            <a:spLocks noGrp="1"/>
          </p:cNvSpPr>
          <p:nvPr>
            <p:ph type="sldNum" sz="quarter" idx="12"/>
          </p:nvPr>
        </p:nvSpPr>
        <p:spPr/>
        <p:txBody>
          <a:bodyPr/>
          <a:lstStyle/>
          <a:p>
            <a:fld id="{5523F345-55CE-7244-BAC6-E4D97AAB72F4}" type="slidenum">
              <a:rPr lang="en-US" smtClean="0"/>
              <a:t>18</a:t>
            </a:fld>
            <a:endParaRPr lang="en-US"/>
          </a:p>
        </p:txBody>
      </p:sp>
      <p:pic>
        <p:nvPicPr>
          <p:cNvPr id="12" name="Picture 2">
            <a:extLst>
              <a:ext uri="{FF2B5EF4-FFF2-40B4-BE49-F238E27FC236}">
                <a16:creationId xmlns:a16="http://schemas.microsoft.com/office/drawing/2014/main" id="{E09D1006-9BAC-085F-7E16-5DCBA7FA15FD}"/>
              </a:ext>
            </a:extLst>
          </p:cNvPr>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t="-16004" b="-16004"/>
          <a:stretch/>
        </p:blipFill>
        <p:spPr bwMode="auto">
          <a:xfrm>
            <a:off x="3779838" y="1023938"/>
            <a:ext cx="4895850" cy="3635375"/>
          </a:xfrm>
          <a:prstGeom prst="rect">
            <a:avLst/>
          </a:prstGeom>
          <a:solidFill>
            <a:srgbClr val="FFFFFF"/>
          </a:solidFill>
        </p:spPr>
      </p:pic>
      <p:sp>
        <p:nvSpPr>
          <p:cNvPr id="14" name="Textfeld 13">
            <a:extLst>
              <a:ext uri="{FF2B5EF4-FFF2-40B4-BE49-F238E27FC236}">
                <a16:creationId xmlns:a16="http://schemas.microsoft.com/office/drawing/2014/main" id="{90040B4D-E868-12B5-C1C7-45969D807B1F}"/>
              </a:ext>
            </a:extLst>
          </p:cNvPr>
          <p:cNvSpPr txBox="1"/>
          <p:nvPr/>
        </p:nvSpPr>
        <p:spPr>
          <a:xfrm>
            <a:off x="3747122" y="4197648"/>
            <a:ext cx="4928567" cy="400110"/>
          </a:xfrm>
          <a:prstGeom prst="rect">
            <a:avLst/>
          </a:prstGeom>
          <a:noFill/>
        </p:spPr>
        <p:txBody>
          <a:bodyPr wrap="square">
            <a:spAutoFit/>
          </a:bodyPr>
          <a:lstStyle/>
          <a:p>
            <a:r>
              <a:rPr lang="en-US" sz="1000"/>
              <a:t>(</a:t>
            </a:r>
            <a:r>
              <a:rPr lang="en-US" sz="1000" b="0">
                <a:effectLst/>
              </a:rPr>
              <a:t>“All rights reserved – Contracting entity and owner of the graphic is the Bavarian State Ministry for the Environment and Consumer Protection.”)</a:t>
            </a:r>
            <a:endParaRPr lang="de-DE" sz="1000"/>
          </a:p>
        </p:txBody>
      </p:sp>
    </p:spTree>
    <p:extLst>
      <p:ext uri="{BB962C8B-B14F-4D97-AF65-F5344CB8AC3E}">
        <p14:creationId xmlns:p14="http://schemas.microsoft.com/office/powerpoint/2010/main" val="3358420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B24C2-61A9-52A7-1110-D70CEBCA6FF9}"/>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17A4E002-E0E8-B6C5-CADB-B3A26B2331A3}"/>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6B0EAE0B-D164-4DB8-071B-5028AB2B3AB8}"/>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4D23899A-77C4-DCE3-52C2-86BD575D6577}"/>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19</a:t>
            </a:fld>
            <a:endParaRPr lang="en-US"/>
          </a:p>
        </p:txBody>
      </p:sp>
      <p:sp>
        <p:nvSpPr>
          <p:cNvPr id="3" name="Titel 7">
            <a:extLst>
              <a:ext uri="{FF2B5EF4-FFF2-40B4-BE49-F238E27FC236}">
                <a16:creationId xmlns:a16="http://schemas.microsoft.com/office/drawing/2014/main" id="{569FB0D3-083C-B581-BF04-FF965225D14D}"/>
              </a:ext>
            </a:extLst>
          </p:cNvPr>
          <p:cNvSpPr txBox="1">
            <a:spLocks/>
          </p:cNvSpPr>
          <p:nvPr/>
        </p:nvSpPr>
        <p:spPr>
          <a:xfrm>
            <a:off x="494290" y="997964"/>
            <a:ext cx="8181399" cy="571054"/>
          </a:xfrm>
          <a:prstGeom prst="rect">
            <a:avLst/>
          </a:prstGeom>
        </p:spPr>
        <p:txBody>
          <a:bodyPr vert="horz" lIns="91440" tIns="45720" rIns="91440" bIns="45720" rtlCol="0" anchor="b">
            <a:normAutofit fontScale="92500"/>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err="1">
                <a:ea typeface="+mj-lt"/>
                <a:cs typeface="+mj-lt"/>
              </a:rPr>
              <a:t>Typology</a:t>
            </a:r>
            <a:r>
              <a:rPr lang="de-DE" sz="3200">
                <a:ea typeface="+mj-lt"/>
                <a:cs typeface="+mj-lt"/>
              </a:rPr>
              <a:t> </a:t>
            </a:r>
            <a:r>
              <a:rPr lang="de-DE" sz="3200" err="1">
                <a:ea typeface="+mj-lt"/>
                <a:cs typeface="+mj-lt"/>
              </a:rPr>
              <a:t>of</a:t>
            </a:r>
            <a:r>
              <a:rPr lang="de-DE" sz="3200">
                <a:ea typeface="+mj-lt"/>
                <a:cs typeface="+mj-lt"/>
              </a:rPr>
              <a:t> </a:t>
            </a:r>
            <a:r>
              <a:rPr lang="de-DE" sz="3200" err="1">
                <a:ea typeface="+mj-lt"/>
                <a:cs typeface="+mj-lt"/>
              </a:rPr>
              <a:t>green</a:t>
            </a:r>
            <a:r>
              <a:rPr lang="de-DE" sz="3200">
                <a:ea typeface="+mj-lt"/>
                <a:cs typeface="+mj-lt"/>
              </a:rPr>
              <a:t> </a:t>
            </a:r>
            <a:r>
              <a:rPr lang="de-DE" sz="3200" err="1">
                <a:ea typeface="+mj-lt"/>
                <a:cs typeface="+mj-lt"/>
              </a:rPr>
              <a:t>infrastructure</a:t>
            </a:r>
            <a:r>
              <a:rPr lang="de-DE" sz="3200">
                <a:ea typeface="+mj-lt"/>
                <a:cs typeface="+mj-lt"/>
              </a:rPr>
              <a:t> </a:t>
            </a:r>
            <a:r>
              <a:rPr lang="de-DE" sz="3200" err="1">
                <a:ea typeface="+mj-lt"/>
                <a:cs typeface="+mj-lt"/>
              </a:rPr>
              <a:t>elements</a:t>
            </a:r>
            <a:endParaRPr lang="en-US" err="1"/>
          </a:p>
        </p:txBody>
      </p:sp>
      <p:graphicFrame>
        <p:nvGraphicFramePr>
          <p:cNvPr id="10" name="Table 9">
            <a:extLst>
              <a:ext uri="{FF2B5EF4-FFF2-40B4-BE49-F238E27FC236}">
                <a16:creationId xmlns:a16="http://schemas.microsoft.com/office/drawing/2014/main" id="{38CE0D45-5161-EBB6-C8D3-09493B5B5073}"/>
              </a:ext>
            </a:extLst>
          </p:cNvPr>
          <p:cNvGraphicFramePr>
            <a:graphicFrameLocks noGrp="1"/>
          </p:cNvGraphicFramePr>
          <p:nvPr>
            <p:extLst>
              <p:ext uri="{D42A27DB-BD31-4B8C-83A1-F6EECF244321}">
                <p14:modId xmlns:p14="http://schemas.microsoft.com/office/powerpoint/2010/main" val="579160783"/>
              </p:ext>
            </p:extLst>
          </p:nvPr>
        </p:nvGraphicFramePr>
        <p:xfrm>
          <a:off x="749029" y="1963448"/>
          <a:ext cx="7359836" cy="2615177"/>
        </p:xfrm>
        <a:graphic>
          <a:graphicData uri="http://schemas.openxmlformats.org/drawingml/2006/table">
            <a:tbl>
              <a:tblPr firstRow="1" bandRow="1">
                <a:tableStyleId>{5C22544A-7EE6-4342-B048-85BDC9FD1C3A}</a:tableStyleId>
              </a:tblPr>
              <a:tblGrid>
                <a:gridCol w="1711357">
                  <a:extLst>
                    <a:ext uri="{9D8B030D-6E8A-4147-A177-3AD203B41FA5}">
                      <a16:colId xmlns:a16="http://schemas.microsoft.com/office/drawing/2014/main" val="3190027815"/>
                    </a:ext>
                  </a:extLst>
                </a:gridCol>
                <a:gridCol w="5648479">
                  <a:extLst>
                    <a:ext uri="{9D8B030D-6E8A-4147-A177-3AD203B41FA5}">
                      <a16:colId xmlns:a16="http://schemas.microsoft.com/office/drawing/2014/main" val="3464057087"/>
                    </a:ext>
                  </a:extLst>
                </a:gridCol>
              </a:tblGrid>
              <a:tr h="217418">
                <a:tc>
                  <a:txBody>
                    <a:bodyPr/>
                    <a:lstStyle/>
                    <a:p>
                      <a:r>
                        <a:rPr lang="en-US" sz="800"/>
                        <a:t>Green Infrastructure element</a:t>
                      </a:r>
                    </a:p>
                  </a:txBody>
                  <a:tcPr/>
                </a:tc>
                <a:tc>
                  <a:txBody>
                    <a:bodyPr/>
                    <a:lstStyle/>
                    <a:p>
                      <a:r>
                        <a:rPr lang="en-US" sz="800"/>
                        <a:t>Includes </a:t>
                      </a:r>
                    </a:p>
                  </a:txBody>
                  <a:tcPr/>
                </a:tc>
                <a:extLst>
                  <a:ext uri="{0D108BD9-81ED-4DB2-BD59-A6C34878D82A}">
                    <a16:rowId xmlns:a16="http://schemas.microsoft.com/office/drawing/2014/main" val="1352966449"/>
                  </a:ext>
                </a:extLst>
              </a:tr>
              <a:tr h="370840">
                <a:tc>
                  <a:txBody>
                    <a:bodyPr/>
                    <a:lstStyle/>
                    <a:p>
                      <a:pPr lvl="0">
                        <a:buNone/>
                      </a:pPr>
                      <a:r>
                        <a:rPr lang="en-US" sz="800" b="0"/>
                        <a:t>Core areas</a:t>
                      </a:r>
                    </a:p>
                  </a:txBody>
                  <a:tcPr/>
                </a:tc>
                <a:tc>
                  <a:txBody>
                    <a:bodyPr/>
                    <a:lstStyle/>
                    <a:p>
                      <a:r>
                        <a:rPr lang="en-US" sz="800"/>
                        <a:t>Areas of high biodiversity importance, including large areas of healthy and functioning ecosystems with minimal intervention required, and smaller areas that require management; such as Natura 2000 areas and other protected areas (</a:t>
                      </a:r>
                      <a:r>
                        <a:rPr lang="en-US" sz="800" err="1"/>
                        <a:t>eg</a:t>
                      </a:r>
                      <a:r>
                        <a:rPr lang="en-US" sz="800"/>
                        <a:t> IUCN categories I,II, and IV)</a:t>
                      </a:r>
                    </a:p>
                  </a:txBody>
                  <a:tcPr/>
                </a:tc>
                <a:extLst>
                  <a:ext uri="{0D108BD9-81ED-4DB2-BD59-A6C34878D82A}">
                    <a16:rowId xmlns:a16="http://schemas.microsoft.com/office/drawing/2014/main" val="3494022135"/>
                  </a:ext>
                </a:extLst>
              </a:tr>
              <a:tr h="370840">
                <a:tc>
                  <a:txBody>
                    <a:bodyPr/>
                    <a:lstStyle/>
                    <a:p>
                      <a:pPr lvl="0">
                        <a:buNone/>
                      </a:pPr>
                      <a:r>
                        <a:rPr lang="en-US" sz="800" b="0"/>
                        <a:t>Restoration zones</a:t>
                      </a:r>
                    </a:p>
                  </a:txBody>
                  <a:tcPr/>
                </a:tc>
                <a:tc>
                  <a:txBody>
                    <a:bodyPr/>
                    <a:lstStyle/>
                    <a:p>
                      <a:r>
                        <a:rPr lang="en-US" sz="800"/>
                        <a:t>Reforestation zones, new areas of habitat for specific species or restored ecosystems for service provision</a:t>
                      </a:r>
                    </a:p>
                  </a:txBody>
                  <a:tcPr/>
                </a:tc>
                <a:extLst>
                  <a:ext uri="{0D108BD9-81ED-4DB2-BD59-A6C34878D82A}">
                    <a16:rowId xmlns:a16="http://schemas.microsoft.com/office/drawing/2014/main" val="172683288"/>
                  </a:ext>
                </a:extLst>
              </a:tr>
              <a:tr h="370840">
                <a:tc>
                  <a:txBody>
                    <a:bodyPr/>
                    <a:lstStyle/>
                    <a:p>
                      <a:r>
                        <a:rPr lang="en-US" sz="800" b="0"/>
                        <a:t>Sustainable use / </a:t>
                      </a:r>
                      <a:br>
                        <a:rPr lang="en-US" sz="800" b="0"/>
                      </a:br>
                      <a:r>
                        <a:rPr lang="en-US" sz="800" b="0"/>
                        <a:t>Ecosystem Service Zones</a:t>
                      </a:r>
                    </a:p>
                  </a:txBody>
                  <a:tcPr/>
                </a:tc>
                <a:tc>
                  <a:txBody>
                    <a:bodyPr/>
                    <a:lstStyle/>
                    <a:p>
                      <a:r>
                        <a:rPr lang="en-US" sz="800"/>
                        <a:t>Areas that are managed sustainably for economic purpose, whilst maintaining healthy ecosystems and proving a range of ecosystem service benefits (</a:t>
                      </a:r>
                      <a:r>
                        <a:rPr lang="en-US" sz="800" err="1"/>
                        <a:t>eg</a:t>
                      </a:r>
                      <a:r>
                        <a:rPr lang="en-US" sz="800"/>
                        <a:t> multi-use forests and High Nature Value farming systems). Such areas help maintain the permeability of the landscape (</a:t>
                      </a:r>
                      <a:r>
                        <a:rPr lang="en-US" sz="800" err="1"/>
                        <a:t>ie</a:t>
                      </a:r>
                      <a:r>
                        <a:rPr lang="en-US" sz="800"/>
                        <a:t> enable species to exist in the wider landscape and move between core areas)</a:t>
                      </a:r>
                    </a:p>
                  </a:txBody>
                  <a:tcPr/>
                </a:tc>
                <a:extLst>
                  <a:ext uri="{0D108BD9-81ED-4DB2-BD59-A6C34878D82A}">
                    <a16:rowId xmlns:a16="http://schemas.microsoft.com/office/drawing/2014/main" val="3084849450"/>
                  </a:ext>
                </a:extLst>
              </a:tr>
              <a:tr h="370840">
                <a:tc>
                  <a:txBody>
                    <a:bodyPr/>
                    <a:lstStyle/>
                    <a:p>
                      <a:r>
                        <a:rPr lang="en-US" sz="800" b="0"/>
                        <a:t>Green urban and peri-urban areas </a:t>
                      </a:r>
                    </a:p>
                  </a:txBody>
                  <a:tcPr/>
                </a:tc>
                <a:tc>
                  <a:txBody>
                    <a:bodyPr/>
                    <a:lstStyle/>
                    <a:p>
                      <a:r>
                        <a:rPr lang="en-US" sz="800"/>
                        <a:t>Parks, gardens, grassy verges, green walls, green roofs</a:t>
                      </a:r>
                    </a:p>
                  </a:txBody>
                  <a:tcPr/>
                </a:tc>
                <a:extLst>
                  <a:ext uri="{0D108BD9-81ED-4DB2-BD59-A6C34878D82A}">
                    <a16:rowId xmlns:a16="http://schemas.microsoft.com/office/drawing/2014/main" val="3192037563"/>
                  </a:ext>
                </a:extLst>
              </a:tr>
              <a:tr h="370840">
                <a:tc>
                  <a:txBody>
                    <a:bodyPr/>
                    <a:lstStyle/>
                    <a:p>
                      <a:r>
                        <a:rPr lang="en-US" sz="800" b="0"/>
                        <a:t>Natural connectivity features</a:t>
                      </a:r>
                    </a:p>
                  </a:txBody>
                  <a:tcPr/>
                </a:tc>
                <a:tc>
                  <a:txBody>
                    <a:bodyPr/>
                    <a:lstStyle/>
                    <a:p>
                      <a:r>
                        <a:rPr lang="en-US" sz="800"/>
                        <a:t>Ecological corridors (hedgerows, wildlife strips, stone walls) stepping stones (</a:t>
                      </a:r>
                      <a:r>
                        <a:rPr lang="en-US" sz="800" err="1"/>
                        <a:t>ie</a:t>
                      </a:r>
                      <a:r>
                        <a:rPr lang="en-US" sz="800"/>
                        <a:t> patches of habitat that enable species to move between core areas), riparian river vegetation, etc.</a:t>
                      </a:r>
                    </a:p>
                  </a:txBody>
                  <a:tcPr/>
                </a:tc>
                <a:extLst>
                  <a:ext uri="{0D108BD9-81ED-4DB2-BD59-A6C34878D82A}">
                    <a16:rowId xmlns:a16="http://schemas.microsoft.com/office/drawing/2014/main" val="2783850276"/>
                  </a:ext>
                </a:extLst>
              </a:tr>
              <a:tr h="370839">
                <a:tc>
                  <a:txBody>
                    <a:bodyPr/>
                    <a:lstStyle/>
                    <a:p>
                      <a:pPr lvl="0">
                        <a:buNone/>
                      </a:pPr>
                      <a:r>
                        <a:rPr lang="en-US" sz="800" b="0"/>
                        <a:t>Artificial connectivity features </a:t>
                      </a:r>
                    </a:p>
                  </a:txBody>
                  <a:tcPr/>
                </a:tc>
                <a:tc>
                  <a:txBody>
                    <a:bodyPr/>
                    <a:lstStyle/>
                    <a:p>
                      <a:pPr lvl="0">
                        <a:buNone/>
                      </a:pPr>
                      <a:r>
                        <a:rPr lang="en-US" sz="800"/>
                        <a:t>Features that are designed specifically to assist species movement, such as green bridges (</a:t>
                      </a:r>
                      <a:r>
                        <a:rPr lang="en-US" sz="800" err="1"/>
                        <a:t>ie</a:t>
                      </a:r>
                      <a:r>
                        <a:rPr lang="en-US" sz="800"/>
                        <a:t> bridges that are covered by an appropriate habitat to encourage the movement of animals across them), tunnels and fish passes </a:t>
                      </a:r>
                    </a:p>
                  </a:txBody>
                  <a:tcPr/>
                </a:tc>
                <a:extLst>
                  <a:ext uri="{0D108BD9-81ED-4DB2-BD59-A6C34878D82A}">
                    <a16:rowId xmlns:a16="http://schemas.microsoft.com/office/drawing/2014/main" val="2659159967"/>
                  </a:ext>
                </a:extLst>
              </a:tr>
            </a:tbl>
          </a:graphicData>
        </a:graphic>
      </p:graphicFrame>
      <p:sp>
        <p:nvSpPr>
          <p:cNvPr id="8" name="TextBox 7">
            <a:extLst>
              <a:ext uri="{FF2B5EF4-FFF2-40B4-BE49-F238E27FC236}">
                <a16:creationId xmlns:a16="http://schemas.microsoft.com/office/drawing/2014/main" id="{E53B0655-7123-BC92-337F-4921F42BF8F7}"/>
              </a:ext>
            </a:extLst>
          </p:cNvPr>
          <p:cNvSpPr txBox="1"/>
          <p:nvPr/>
        </p:nvSpPr>
        <p:spPr>
          <a:xfrm>
            <a:off x="8088876" y="4209627"/>
            <a:ext cx="117414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Arial"/>
              </a:rPr>
              <a:t>(Benett et al. 2011; </a:t>
            </a:r>
            <a:r>
              <a:rPr lang="en-US" sz="800">
                <a:ea typeface="+mn-lt"/>
                <a:cs typeface="+mn-lt"/>
              </a:rPr>
              <a:t>own illustration)</a:t>
            </a:r>
            <a:endParaRPr lang="en-US" sz="800"/>
          </a:p>
        </p:txBody>
      </p:sp>
      <p:sp>
        <p:nvSpPr>
          <p:cNvPr id="2" name="TextBox 1">
            <a:extLst>
              <a:ext uri="{FF2B5EF4-FFF2-40B4-BE49-F238E27FC236}">
                <a16:creationId xmlns:a16="http://schemas.microsoft.com/office/drawing/2014/main" id="{C188CBA7-6199-195A-61EB-2FDB4BF0569E}"/>
              </a:ext>
            </a:extLst>
          </p:cNvPr>
          <p:cNvSpPr txBox="1"/>
          <p:nvPr/>
        </p:nvSpPr>
        <p:spPr>
          <a:xfrm>
            <a:off x="840069" y="1569845"/>
            <a:ext cx="690405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b="1">
                <a:ea typeface="+mn-lt"/>
                <a:cs typeface="+mn-lt"/>
              </a:rPr>
              <a:t>GBI elements =</a:t>
            </a:r>
            <a:r>
              <a:rPr lang="en-US" sz="1000" b="1">
                <a:cs typeface="Arial"/>
              </a:rPr>
              <a:t> </a:t>
            </a:r>
            <a:r>
              <a:rPr lang="en-US" sz="1000">
                <a:cs typeface="Arial"/>
              </a:rPr>
              <a:t>homogenous areas of land cover classification within natural and semi-natural connectivity features on regional and macro-regional level (e.g., ecological corridors or other high permeable parts of the landscape)</a:t>
            </a:r>
            <a:endParaRPr lang="en-US" sz="1000" b="1">
              <a:cs typeface="Arial"/>
            </a:endParaRPr>
          </a:p>
        </p:txBody>
      </p:sp>
    </p:spTree>
    <p:extLst>
      <p:ext uri="{BB962C8B-B14F-4D97-AF65-F5344CB8AC3E}">
        <p14:creationId xmlns:p14="http://schemas.microsoft.com/office/powerpoint/2010/main" val="195362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847830-7345-E149-B838-E23963C7B2D4}"/>
              </a:ext>
            </a:extLst>
          </p:cNvPr>
          <p:cNvSpPr>
            <a:spLocks noGrp="1"/>
          </p:cNvSpPr>
          <p:nvPr>
            <p:ph type="body" idx="1"/>
          </p:nvPr>
        </p:nvSpPr>
        <p:spPr/>
        <p:txBody>
          <a:bodyPr/>
          <a:lstStyle/>
          <a:p>
            <a:r>
              <a:rPr lang="en-US"/>
              <a:t> </a:t>
            </a:r>
          </a:p>
        </p:txBody>
      </p:sp>
      <p:sp>
        <p:nvSpPr>
          <p:cNvPr id="3" name="Date Placeholder 2">
            <a:extLst>
              <a:ext uri="{FF2B5EF4-FFF2-40B4-BE49-F238E27FC236}">
                <a16:creationId xmlns:a16="http://schemas.microsoft.com/office/drawing/2014/main" id="{286E5354-26C2-254F-ABD0-DDC2E04015A6}"/>
              </a:ext>
            </a:extLst>
          </p:cNvPr>
          <p:cNvSpPr>
            <a:spLocks noGrp="1"/>
          </p:cNvSpPr>
          <p:nvPr>
            <p:ph type="dt" sz="half" idx="10"/>
          </p:nvPr>
        </p:nvSpPr>
        <p:spPr/>
        <p:txBody>
          <a:bodyPr/>
          <a:lstStyle/>
          <a:p>
            <a:fld id="{25D03B55-BCD5-48E2-8C33-BC7EE580FB15}" type="datetime1">
              <a:rPr lang="sl-SI" smtClean="0"/>
              <a:t>19. 11. 2025</a:t>
            </a:fld>
            <a:endParaRPr lang="en-US"/>
          </a:p>
        </p:txBody>
      </p:sp>
      <p:sp>
        <p:nvSpPr>
          <p:cNvPr id="4" name="Footer Placeholder 3">
            <a:extLst>
              <a:ext uri="{FF2B5EF4-FFF2-40B4-BE49-F238E27FC236}">
                <a16:creationId xmlns:a16="http://schemas.microsoft.com/office/drawing/2014/main" id="{C47D13C1-2773-594F-8785-EFE34F0010DF}"/>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1F35F9B6-13AE-5A4B-859D-0DD2E974378F}"/>
              </a:ext>
            </a:extLst>
          </p:cNvPr>
          <p:cNvSpPr>
            <a:spLocks noGrp="1"/>
          </p:cNvSpPr>
          <p:nvPr>
            <p:ph type="sldNum" sz="quarter" idx="12"/>
          </p:nvPr>
        </p:nvSpPr>
        <p:spPr/>
        <p:txBody>
          <a:bodyPr/>
          <a:lstStyle/>
          <a:p>
            <a:fld id="{5523F345-55CE-7244-BAC6-E4D97AAB72F4}" type="slidenum">
              <a:rPr lang="en-US" smtClean="0"/>
              <a:t>2</a:t>
            </a:fld>
            <a:endParaRPr lang="en-US"/>
          </a:p>
        </p:txBody>
      </p:sp>
      <p:sp>
        <p:nvSpPr>
          <p:cNvPr id="6" name="Title 5">
            <a:extLst>
              <a:ext uri="{FF2B5EF4-FFF2-40B4-BE49-F238E27FC236}">
                <a16:creationId xmlns:a16="http://schemas.microsoft.com/office/drawing/2014/main" id="{E438D298-9EA5-6645-A49B-E205DE38C8D9}"/>
              </a:ext>
            </a:extLst>
          </p:cNvPr>
          <p:cNvSpPr>
            <a:spLocks noGrp="1"/>
          </p:cNvSpPr>
          <p:nvPr>
            <p:ph type="title"/>
          </p:nvPr>
        </p:nvSpPr>
        <p:spPr>
          <a:xfrm>
            <a:off x="1476040" y="1372791"/>
            <a:ext cx="6191921" cy="2397919"/>
          </a:xfrm>
        </p:spPr>
        <p:txBody>
          <a:bodyPr/>
          <a:lstStyle/>
          <a:p>
            <a:pPr algn="ctr"/>
            <a:r>
              <a:rPr lang="en-US"/>
              <a:t>Module 1:</a:t>
            </a:r>
            <a:br>
              <a:rPr lang="en-US"/>
            </a:br>
            <a:r>
              <a:rPr lang="en-US"/>
              <a:t>Basic knowledge on connectivity planning</a:t>
            </a:r>
          </a:p>
        </p:txBody>
      </p:sp>
    </p:spTree>
    <p:extLst>
      <p:ext uri="{BB962C8B-B14F-4D97-AF65-F5344CB8AC3E}">
        <p14:creationId xmlns:p14="http://schemas.microsoft.com/office/powerpoint/2010/main" val="4213165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05897-1DBC-A22B-7F5B-4E4615BA58A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3AAA22E-C820-CCDB-2BEF-EA1D7B0AA14E}"/>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BFCA4E89-F4EE-FFC8-22C0-452EBCA388A6}"/>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64B56281-8B3E-0A82-4D9F-1541D60752A8}"/>
              </a:ext>
            </a:extLst>
          </p:cNvPr>
          <p:cNvSpPr>
            <a:spLocks noGrp="1"/>
          </p:cNvSpPr>
          <p:nvPr>
            <p:ph type="sldNum" sz="quarter" idx="12"/>
          </p:nvPr>
        </p:nvSpPr>
        <p:spPr/>
        <p:txBody>
          <a:bodyPr/>
          <a:lstStyle/>
          <a:p>
            <a:fld id="{5523F345-55CE-7244-BAC6-E4D97AAB72F4}" type="slidenum">
              <a:rPr lang="en-US" smtClean="0"/>
              <a:t>20</a:t>
            </a:fld>
            <a:endParaRPr lang="en-US"/>
          </a:p>
        </p:txBody>
      </p:sp>
      <p:sp>
        <p:nvSpPr>
          <p:cNvPr id="8" name="Title 5">
            <a:extLst>
              <a:ext uri="{FF2B5EF4-FFF2-40B4-BE49-F238E27FC236}">
                <a16:creationId xmlns:a16="http://schemas.microsoft.com/office/drawing/2014/main" id="{BEDC532C-3DCB-B2DD-F85E-896BABB80DA3}"/>
              </a:ext>
            </a:extLst>
          </p:cNvPr>
          <p:cNvSpPr txBox="1">
            <a:spLocks/>
          </p:cNvSpPr>
          <p:nvPr/>
        </p:nvSpPr>
        <p:spPr>
          <a:xfrm>
            <a:off x="1342211" y="2067694"/>
            <a:ext cx="6393649" cy="1800200"/>
          </a:xfrm>
          <a:prstGeom prst="rect">
            <a:avLst/>
          </a:prstGeom>
        </p:spPr>
        <p:txBody>
          <a:bodyPr vert="horz" lIns="91440" tIns="45720" rIns="91440" bIns="45720" rtlCol="0" anchor="t">
            <a:normAutofit lnSpcReduction="10000"/>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t>Legal </a:t>
            </a:r>
            <a:r>
              <a:rPr lang="de-DE" err="1"/>
              <a:t>frameworks</a:t>
            </a:r>
            <a:r>
              <a:rPr lang="de-DE"/>
              <a:t> of </a:t>
            </a:r>
            <a:r>
              <a:rPr lang="de-DE" err="1"/>
              <a:t>Ecological</a:t>
            </a:r>
            <a:r>
              <a:rPr lang="de-DE"/>
              <a:t> Connectivity</a:t>
            </a:r>
            <a:endParaRPr lang="en-SI"/>
          </a:p>
        </p:txBody>
      </p:sp>
    </p:spTree>
    <p:extLst>
      <p:ext uri="{BB962C8B-B14F-4D97-AF65-F5344CB8AC3E}">
        <p14:creationId xmlns:p14="http://schemas.microsoft.com/office/powerpoint/2010/main" val="2030091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557A43-2611-4C60-E781-FF83BBD5299A}"/>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30C145A0-4F2A-07A3-5DC2-ADBBCF54D40F}"/>
              </a:ext>
            </a:extLst>
          </p:cNvPr>
          <p:cNvSpPr>
            <a:spLocks noGrp="1"/>
          </p:cNvSpPr>
          <p:nvPr>
            <p:ph type="subTitle" idx="1"/>
          </p:nvPr>
        </p:nvSpPr>
        <p:spPr>
          <a:xfrm>
            <a:off x="467502" y="1972937"/>
            <a:ext cx="7833745" cy="634250"/>
          </a:xfrm>
        </p:spPr>
        <p:txBody>
          <a:bodyPr anchor="t">
            <a:normAutofit lnSpcReduction="10000"/>
          </a:bodyPr>
          <a:lstStyle/>
          <a:p>
            <a:pPr algn="ctr"/>
            <a:r>
              <a:rPr lang="en-US" sz="1400" i="1">
                <a:ea typeface="+mn-lt"/>
                <a:cs typeface="+mn-lt"/>
              </a:rPr>
              <a:t>"Although scientists, managers, and policymakers are increasingly recognizing the importance of connectivity, governmental organizations may not be currently equipped to manage ecosystems with strong cross-boundary dependencies"</a:t>
            </a:r>
            <a:r>
              <a:rPr lang="en-US" sz="1400">
                <a:ea typeface="+mn-lt"/>
                <a:cs typeface="+mn-lt"/>
              </a:rPr>
              <a:t> (Keeley et al., 2022)</a:t>
            </a:r>
            <a:endParaRPr lang="en-US" sz="1400">
              <a:cs typeface="Arial" panose="020B0604020202020204"/>
            </a:endParaRPr>
          </a:p>
        </p:txBody>
      </p:sp>
      <p:sp>
        <p:nvSpPr>
          <p:cNvPr id="4" name="Date Placeholder 3">
            <a:extLst>
              <a:ext uri="{FF2B5EF4-FFF2-40B4-BE49-F238E27FC236}">
                <a16:creationId xmlns:a16="http://schemas.microsoft.com/office/drawing/2014/main" id="{6E28C50E-AF90-E415-60E5-7F3468BFD402}"/>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2A0370B3-8CC4-460F-882D-3ADFC9018FFA}"/>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178BE5B6-CC8B-4361-94D0-49AE5F979DE1}"/>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21</a:t>
            </a:fld>
            <a:endParaRPr lang="en-US"/>
          </a:p>
        </p:txBody>
      </p:sp>
      <p:sp>
        <p:nvSpPr>
          <p:cNvPr id="3" name="Titel 7">
            <a:extLst>
              <a:ext uri="{FF2B5EF4-FFF2-40B4-BE49-F238E27FC236}">
                <a16:creationId xmlns:a16="http://schemas.microsoft.com/office/drawing/2014/main" id="{37F61D05-B026-1BBA-B0D1-0C8677F3BBB2}"/>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err="1"/>
              <a:t>Governance</a:t>
            </a:r>
            <a:r>
              <a:rPr lang="de-DE" sz="3200"/>
              <a:t> </a:t>
            </a:r>
            <a:r>
              <a:rPr lang="de-DE" sz="3200" err="1"/>
              <a:t>of</a:t>
            </a:r>
            <a:r>
              <a:rPr lang="de-DE" sz="3200"/>
              <a:t> </a:t>
            </a:r>
            <a:r>
              <a:rPr lang="de-DE" sz="3200" err="1"/>
              <a:t>Ecological</a:t>
            </a:r>
            <a:r>
              <a:rPr lang="de-DE" sz="3200"/>
              <a:t> Connectivity</a:t>
            </a:r>
          </a:p>
        </p:txBody>
      </p:sp>
      <p:sp>
        <p:nvSpPr>
          <p:cNvPr id="7" name="Subtitle 7">
            <a:extLst>
              <a:ext uri="{FF2B5EF4-FFF2-40B4-BE49-F238E27FC236}">
                <a16:creationId xmlns:a16="http://schemas.microsoft.com/office/drawing/2014/main" id="{47DC4EE2-357D-A41F-17D0-151E7725D7A9}"/>
              </a:ext>
            </a:extLst>
          </p:cNvPr>
          <p:cNvSpPr txBox="1">
            <a:spLocks/>
          </p:cNvSpPr>
          <p:nvPr/>
        </p:nvSpPr>
        <p:spPr>
          <a:xfrm>
            <a:off x="464937" y="2912522"/>
            <a:ext cx="7836309" cy="1846193"/>
          </a:xfrm>
          <a:prstGeom prst="rect">
            <a:avLst/>
          </a:prstGeom>
        </p:spPr>
        <p:txBody>
          <a:bodyPr vert="horz" lIns="91440" tIns="45720" rIns="91440" bIns="45720" rtlCol="0" anchor="t">
            <a:normAutofit fontScale="92500" lnSpcReduction="10000"/>
          </a:bodyPr>
          <a:lstStyle>
            <a:lvl1pPr marL="0" indent="0" algn="l" defTabSz="685800" rtl="0" eaLnBrk="1" latinLnBrk="0" hangingPunct="1">
              <a:lnSpc>
                <a:spcPct val="90000"/>
              </a:lnSpc>
              <a:spcBef>
                <a:spcPts val="750"/>
              </a:spcBef>
              <a:buClr>
                <a:schemeClr val="accent1"/>
              </a:buClr>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Clr>
                <a:schemeClr val="accent3"/>
              </a:buClr>
              <a:buFont typeface="Arial" panose="020B0604020202020204" pitchFamily="34" charset="0"/>
              <a:buNone/>
              <a:tabLst/>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Clr>
                <a:schemeClr val="bg1">
                  <a:lumMod val="50000"/>
                </a:schemeClr>
              </a:buClr>
              <a:buFont typeface="Arial" panose="020B0604020202020204" pitchFamily="34" charset="0"/>
              <a:buNone/>
              <a:tabLst/>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marL="285750" indent="-285750">
              <a:buFont typeface="Arial" panose="020B0604020202020204" pitchFamily="34" charset="0"/>
              <a:buChar char="•"/>
            </a:pPr>
            <a:r>
              <a:rPr lang="en-US"/>
              <a:t>Ecosystem Management and governance of cross-scale dependent systems require integrating knowledge about Ecological Connectivity among all different scales and sectors</a:t>
            </a:r>
            <a:endParaRPr lang="en-US">
              <a:cs typeface="Arial"/>
            </a:endParaRPr>
          </a:p>
          <a:p>
            <a:pPr marL="285750" indent="-285750">
              <a:buFont typeface="Arial" panose="020B0604020202020204" pitchFamily="34" charset="0"/>
              <a:buChar char="•"/>
            </a:pPr>
            <a:r>
              <a:rPr lang="en-US"/>
              <a:t>Governance includes any governmental and nongovernmental </a:t>
            </a:r>
            <a:r>
              <a:rPr lang="en-US">
                <a:ea typeface="+mn-lt"/>
                <a:cs typeface="+mn-lt"/>
              </a:rPr>
              <a:t>entities (formal and informal) involved in organized efforts to manage the course of events in a social system</a:t>
            </a:r>
          </a:p>
          <a:p>
            <a:pPr marL="285750" indent="-285750">
              <a:buFont typeface="Arial" panose="020B0604020202020204" pitchFamily="34" charset="0"/>
              <a:buChar char="•"/>
            </a:pPr>
            <a:r>
              <a:rPr lang="en-US">
                <a:cs typeface="Arial" panose="020B0604020202020204"/>
              </a:rPr>
              <a:t>Intentional coordination also beyond jurisdictional boundaries is necessary</a:t>
            </a:r>
          </a:p>
        </p:txBody>
      </p:sp>
    </p:spTree>
    <p:extLst>
      <p:ext uri="{BB962C8B-B14F-4D97-AF65-F5344CB8AC3E}">
        <p14:creationId xmlns:p14="http://schemas.microsoft.com/office/powerpoint/2010/main" val="21544669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E16334-1E8B-CD24-81AB-CF52EA894F06}"/>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E8E87751-5C7C-6D4F-7248-2953231B5CC8}"/>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C8443482-7081-C5B9-0FA4-38059B928BA9}"/>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30873D0B-09F0-F532-C083-DCE240D68983}"/>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22</a:t>
            </a:fld>
            <a:endParaRPr lang="en-US"/>
          </a:p>
        </p:txBody>
      </p:sp>
      <p:sp>
        <p:nvSpPr>
          <p:cNvPr id="3" name="Titel 7">
            <a:extLst>
              <a:ext uri="{FF2B5EF4-FFF2-40B4-BE49-F238E27FC236}">
                <a16:creationId xmlns:a16="http://schemas.microsoft.com/office/drawing/2014/main" id="{76DA4F8E-8A76-04D0-F026-6EC7E64D7742}"/>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err="1"/>
              <a:t>Governance</a:t>
            </a:r>
            <a:r>
              <a:rPr lang="de-DE" sz="3200"/>
              <a:t> </a:t>
            </a:r>
            <a:r>
              <a:rPr lang="de-DE" sz="3200" err="1"/>
              <a:t>of</a:t>
            </a:r>
            <a:r>
              <a:rPr lang="de-DE" sz="3200"/>
              <a:t> </a:t>
            </a:r>
            <a:r>
              <a:rPr lang="de-DE" sz="3200" err="1"/>
              <a:t>Ecological</a:t>
            </a:r>
            <a:r>
              <a:rPr lang="de-DE" sz="3200"/>
              <a:t> Connectivity</a:t>
            </a:r>
            <a:endParaRPr lang="de-DE" sz="3200">
              <a:cs typeface="Arial"/>
            </a:endParaRPr>
          </a:p>
        </p:txBody>
      </p:sp>
      <p:graphicFrame>
        <p:nvGraphicFramePr>
          <p:cNvPr id="11" name="Table 10">
            <a:extLst>
              <a:ext uri="{FF2B5EF4-FFF2-40B4-BE49-F238E27FC236}">
                <a16:creationId xmlns:a16="http://schemas.microsoft.com/office/drawing/2014/main" id="{301C206E-536E-B17D-87F3-A9CC1641D42C}"/>
              </a:ext>
            </a:extLst>
          </p:cNvPr>
          <p:cNvGraphicFramePr>
            <a:graphicFrameLocks noGrp="1"/>
          </p:cNvGraphicFramePr>
          <p:nvPr>
            <p:extLst>
              <p:ext uri="{D42A27DB-BD31-4B8C-83A1-F6EECF244321}">
                <p14:modId xmlns:p14="http://schemas.microsoft.com/office/powerpoint/2010/main" val="6564829"/>
              </p:ext>
            </p:extLst>
          </p:nvPr>
        </p:nvGraphicFramePr>
        <p:xfrm>
          <a:off x="297180" y="2254314"/>
          <a:ext cx="8387281" cy="1911016"/>
        </p:xfrm>
        <a:graphic>
          <a:graphicData uri="http://schemas.openxmlformats.org/drawingml/2006/table">
            <a:tbl>
              <a:tblPr firstRow="1" bandRow="1">
                <a:tableStyleId>{5C22544A-7EE6-4342-B048-85BDC9FD1C3A}</a:tableStyleId>
              </a:tblPr>
              <a:tblGrid>
                <a:gridCol w="8387281">
                  <a:extLst>
                    <a:ext uri="{9D8B030D-6E8A-4147-A177-3AD203B41FA5}">
                      <a16:colId xmlns:a16="http://schemas.microsoft.com/office/drawing/2014/main" val="2342425080"/>
                    </a:ext>
                  </a:extLst>
                </a:gridCol>
              </a:tblGrid>
              <a:tr h="452588">
                <a:tc>
                  <a:txBody>
                    <a:bodyPr/>
                    <a:lstStyle/>
                    <a:p>
                      <a:pPr algn="ctr"/>
                      <a:r>
                        <a:rPr lang="en-US"/>
                        <a:t>Recommendations to successfully govern Ecological Connectivity (Keeley et al., 2022)</a:t>
                      </a:r>
                    </a:p>
                  </a:txBody>
                  <a:tcPr anchor="ctr"/>
                </a:tc>
                <a:extLst>
                  <a:ext uri="{0D108BD9-81ED-4DB2-BD59-A6C34878D82A}">
                    <a16:rowId xmlns:a16="http://schemas.microsoft.com/office/drawing/2014/main" val="2070186304"/>
                  </a:ext>
                </a:extLst>
              </a:tr>
              <a:tr h="452588">
                <a:tc>
                  <a:txBody>
                    <a:bodyPr/>
                    <a:lstStyle/>
                    <a:p>
                      <a:r>
                        <a:rPr lang="en-US"/>
                        <a:t>Promote conversations among all stakeholders about connectivity and governance to establish a common understanding to also understand better the causes and outcomes of connectivity disruptions.</a:t>
                      </a:r>
                    </a:p>
                  </a:txBody>
                  <a:tcPr/>
                </a:tc>
                <a:extLst>
                  <a:ext uri="{0D108BD9-81ED-4DB2-BD59-A6C34878D82A}">
                    <a16:rowId xmlns:a16="http://schemas.microsoft.com/office/drawing/2014/main" val="3645317657"/>
                  </a:ext>
                </a:extLst>
              </a:tr>
              <a:tr h="452588">
                <a:tc>
                  <a:txBody>
                    <a:bodyPr/>
                    <a:lstStyle/>
                    <a:p>
                      <a:r>
                        <a:rPr lang="en-US"/>
                        <a:t>Set science-based targets and monitor progress and identify existing coordination capacity and identify gaps in coordination, funding and training.</a:t>
                      </a:r>
                    </a:p>
                  </a:txBody>
                  <a:tcPr/>
                </a:tc>
                <a:extLst>
                  <a:ext uri="{0D108BD9-81ED-4DB2-BD59-A6C34878D82A}">
                    <a16:rowId xmlns:a16="http://schemas.microsoft.com/office/drawing/2014/main" val="554574295"/>
                  </a:ext>
                </a:extLst>
              </a:tr>
              <a:tr h="452588">
                <a:tc>
                  <a:txBody>
                    <a:bodyPr/>
                    <a:lstStyle/>
                    <a:p>
                      <a:r>
                        <a:rPr lang="en-US"/>
                        <a:t>Engage all stakeholders by informing and communicating and offering participation possibilities.</a:t>
                      </a:r>
                    </a:p>
                  </a:txBody>
                  <a:tcPr/>
                </a:tc>
                <a:extLst>
                  <a:ext uri="{0D108BD9-81ED-4DB2-BD59-A6C34878D82A}">
                    <a16:rowId xmlns:a16="http://schemas.microsoft.com/office/drawing/2014/main" val="1979722020"/>
                  </a:ext>
                </a:extLst>
              </a:tr>
            </a:tbl>
          </a:graphicData>
        </a:graphic>
      </p:graphicFrame>
    </p:spTree>
    <p:extLst>
      <p:ext uri="{BB962C8B-B14F-4D97-AF65-F5344CB8AC3E}">
        <p14:creationId xmlns:p14="http://schemas.microsoft.com/office/powerpoint/2010/main" val="151548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29844D5-E312-0A34-167D-0C185E410A6A}"/>
              </a:ext>
            </a:extLst>
          </p:cNvPr>
          <p:cNvSpPr>
            <a:spLocks noGrp="1"/>
          </p:cNvSpPr>
          <p:nvPr>
            <p:ph type="dt" sz="half" idx="10"/>
          </p:nvPr>
        </p:nvSpPr>
        <p:spPr/>
        <p:txBody>
          <a:bodyPr/>
          <a:lstStyle/>
          <a:p>
            <a:fld id="{9B2C0DBA-5B4D-40CD-A4AF-72C126B3BC40}" type="datetime1">
              <a:rPr lang="sl-SI" smtClean="0"/>
              <a:t>19. 11. 2025</a:t>
            </a:fld>
            <a:endParaRPr lang="en-US"/>
          </a:p>
        </p:txBody>
      </p:sp>
      <p:sp>
        <p:nvSpPr>
          <p:cNvPr id="4" name="Footer Placeholder 3">
            <a:extLst>
              <a:ext uri="{FF2B5EF4-FFF2-40B4-BE49-F238E27FC236}">
                <a16:creationId xmlns:a16="http://schemas.microsoft.com/office/drawing/2014/main" id="{008DC8EA-E2D6-3CC5-AC74-6885EB54DBFA}"/>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785EF222-31F8-9B3A-BC84-A0EB29405947}"/>
              </a:ext>
            </a:extLst>
          </p:cNvPr>
          <p:cNvSpPr>
            <a:spLocks noGrp="1"/>
          </p:cNvSpPr>
          <p:nvPr>
            <p:ph type="sldNum" sz="quarter" idx="12"/>
          </p:nvPr>
        </p:nvSpPr>
        <p:spPr/>
        <p:txBody>
          <a:bodyPr/>
          <a:lstStyle/>
          <a:p>
            <a:fld id="{5523F345-55CE-7244-BAC6-E4D97AAB72F4}" type="slidenum">
              <a:rPr lang="en-US" smtClean="0"/>
              <a:t>23</a:t>
            </a:fld>
            <a:endParaRPr lang="en-US"/>
          </a:p>
        </p:txBody>
      </p:sp>
      <p:sp>
        <p:nvSpPr>
          <p:cNvPr id="6" name="Title 5">
            <a:extLst>
              <a:ext uri="{FF2B5EF4-FFF2-40B4-BE49-F238E27FC236}">
                <a16:creationId xmlns:a16="http://schemas.microsoft.com/office/drawing/2014/main" id="{E6725C93-EB5D-9EBC-5AF7-BBE147AD9429}"/>
              </a:ext>
            </a:extLst>
          </p:cNvPr>
          <p:cNvSpPr>
            <a:spLocks noGrp="1"/>
          </p:cNvSpPr>
          <p:nvPr>
            <p:ph type="title"/>
          </p:nvPr>
        </p:nvSpPr>
        <p:spPr>
          <a:xfrm>
            <a:off x="468313" y="915429"/>
            <a:ext cx="8373762" cy="751469"/>
          </a:xfrm>
        </p:spPr>
        <p:txBody>
          <a:bodyPr>
            <a:noAutofit/>
          </a:bodyPr>
          <a:lstStyle/>
          <a:p>
            <a:r>
              <a:rPr lang="en-US">
                <a:ea typeface="+mj-lt"/>
                <a:cs typeface="+mj-lt"/>
              </a:rPr>
              <a:t>Important European and International Milestones for building a (legal) framework for Ecological Connectivity</a:t>
            </a:r>
            <a:endParaRPr lang="en-US">
              <a:cs typeface="Arial"/>
            </a:endParaRPr>
          </a:p>
        </p:txBody>
      </p:sp>
      <p:graphicFrame>
        <p:nvGraphicFramePr>
          <p:cNvPr id="16" name="Content Placeholder 15">
            <a:extLst>
              <a:ext uri="{FF2B5EF4-FFF2-40B4-BE49-F238E27FC236}">
                <a16:creationId xmlns:a16="http://schemas.microsoft.com/office/drawing/2014/main" id="{C793BDE0-6067-F0CE-5936-9463585CBF91}"/>
              </a:ext>
            </a:extLst>
          </p:cNvPr>
          <p:cNvGraphicFramePr>
            <a:graphicFrameLocks noGrp="1"/>
          </p:cNvGraphicFramePr>
          <p:nvPr>
            <p:ph idx="1"/>
          </p:nvPr>
        </p:nvGraphicFramePr>
        <p:xfrm>
          <a:off x="468313" y="1768475"/>
          <a:ext cx="8207375" cy="28971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84036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1BF68-D42E-F260-51F8-FBE82F772165}"/>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24C4F5D9-1438-B0D6-9A07-84602A497ADB}"/>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10870FA8-3D5E-2ADE-A71A-E686B84DCC15}"/>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F9E1A5C9-84CD-ED6A-E20A-A4FD89877298}"/>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24</a:t>
            </a:fld>
            <a:endParaRPr lang="en-US"/>
          </a:p>
        </p:txBody>
      </p:sp>
      <p:sp>
        <p:nvSpPr>
          <p:cNvPr id="3" name="Titel 7">
            <a:extLst>
              <a:ext uri="{FF2B5EF4-FFF2-40B4-BE49-F238E27FC236}">
                <a16:creationId xmlns:a16="http://schemas.microsoft.com/office/drawing/2014/main" id="{210E1516-1B3B-941B-2F21-B8F5830E3699}"/>
              </a:ext>
            </a:extLst>
          </p:cNvPr>
          <p:cNvSpPr txBox="1">
            <a:spLocks/>
          </p:cNvSpPr>
          <p:nvPr/>
        </p:nvSpPr>
        <p:spPr>
          <a:xfrm>
            <a:off x="462864" y="831570"/>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Legal </a:t>
            </a:r>
            <a:r>
              <a:rPr lang="de-DE" sz="3200" err="1"/>
              <a:t>requirements</a:t>
            </a:r>
            <a:r>
              <a:rPr lang="de-DE" sz="3200"/>
              <a:t> (</a:t>
            </a:r>
            <a:r>
              <a:rPr lang="de-DE" sz="3200" err="1"/>
              <a:t>excerpts</a:t>
            </a:r>
            <a:r>
              <a:rPr lang="de-DE" sz="3200"/>
              <a:t>)</a:t>
            </a:r>
            <a:endParaRPr lang="en-US" sz="3200"/>
          </a:p>
        </p:txBody>
      </p:sp>
      <p:graphicFrame>
        <p:nvGraphicFramePr>
          <p:cNvPr id="2" name="Diagram 1">
            <a:extLst>
              <a:ext uri="{FF2B5EF4-FFF2-40B4-BE49-F238E27FC236}">
                <a16:creationId xmlns:a16="http://schemas.microsoft.com/office/drawing/2014/main" id="{1B064F3F-F8E8-C09D-5296-2C2194E56A4A}"/>
              </a:ext>
            </a:extLst>
          </p:cNvPr>
          <p:cNvGraphicFramePr/>
          <p:nvPr/>
        </p:nvGraphicFramePr>
        <p:xfrm>
          <a:off x="958097" y="1580286"/>
          <a:ext cx="7216911" cy="33131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0310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5DEB1C-813E-42AD-4A42-265CB7E272F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1268D97-8F3C-B6C2-BB65-752D250D622D}"/>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44BDA835-754B-8498-53B5-563C66AFFC8B}"/>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C270FF68-31F2-1519-C410-5CDCE9430C06}"/>
              </a:ext>
            </a:extLst>
          </p:cNvPr>
          <p:cNvSpPr>
            <a:spLocks noGrp="1"/>
          </p:cNvSpPr>
          <p:nvPr>
            <p:ph type="sldNum" sz="quarter" idx="12"/>
          </p:nvPr>
        </p:nvSpPr>
        <p:spPr/>
        <p:txBody>
          <a:bodyPr/>
          <a:lstStyle/>
          <a:p>
            <a:fld id="{5523F345-55CE-7244-BAC6-E4D97AAB72F4}" type="slidenum">
              <a:rPr lang="en-US" smtClean="0"/>
              <a:t>25</a:t>
            </a:fld>
            <a:endParaRPr lang="en-US"/>
          </a:p>
        </p:txBody>
      </p:sp>
      <p:sp>
        <p:nvSpPr>
          <p:cNvPr id="8" name="Title 5">
            <a:extLst>
              <a:ext uri="{FF2B5EF4-FFF2-40B4-BE49-F238E27FC236}">
                <a16:creationId xmlns:a16="http://schemas.microsoft.com/office/drawing/2014/main" id="{226823C5-A3DD-5630-9623-034A04AD8CA1}"/>
              </a:ext>
            </a:extLst>
          </p:cNvPr>
          <p:cNvSpPr txBox="1">
            <a:spLocks/>
          </p:cNvSpPr>
          <p:nvPr/>
        </p:nvSpPr>
        <p:spPr>
          <a:xfrm>
            <a:off x="1342211" y="2067694"/>
            <a:ext cx="6393649" cy="180020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t>Alpine-</a:t>
            </a:r>
            <a:r>
              <a:rPr lang="de-DE" err="1"/>
              <a:t>wide</a:t>
            </a:r>
            <a:r>
              <a:rPr lang="de-DE"/>
              <a:t> </a:t>
            </a:r>
            <a:r>
              <a:rPr lang="de-DE" err="1"/>
              <a:t>need</a:t>
            </a:r>
            <a:r>
              <a:rPr lang="de-DE"/>
              <a:t> for </a:t>
            </a:r>
            <a:r>
              <a:rPr lang="de-DE" err="1"/>
              <a:t>action</a:t>
            </a:r>
            <a:endParaRPr lang="en-SI"/>
          </a:p>
        </p:txBody>
      </p:sp>
    </p:spTree>
    <p:extLst>
      <p:ext uri="{BB962C8B-B14F-4D97-AF65-F5344CB8AC3E}">
        <p14:creationId xmlns:p14="http://schemas.microsoft.com/office/powerpoint/2010/main" val="3946639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D5276-CBDE-9A06-F474-9E60C9C4BA90}"/>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9E33E782-AFEA-9A96-19A9-402317EC640F}"/>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EAFBD3A3-4887-3940-13DB-ADDD5637B242}"/>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433E5DF2-E921-9BE2-FB0C-8DC75AC1622F}"/>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26</a:t>
            </a:fld>
            <a:endParaRPr lang="en-US"/>
          </a:p>
        </p:txBody>
      </p:sp>
      <p:sp>
        <p:nvSpPr>
          <p:cNvPr id="3" name="Titel 7">
            <a:extLst>
              <a:ext uri="{FF2B5EF4-FFF2-40B4-BE49-F238E27FC236}">
                <a16:creationId xmlns:a16="http://schemas.microsoft.com/office/drawing/2014/main" id="{9D85C61E-45A1-1AF6-D1F3-8B8C45A1B36D}"/>
              </a:ext>
            </a:extLst>
          </p:cNvPr>
          <p:cNvSpPr txBox="1">
            <a:spLocks/>
          </p:cNvSpPr>
          <p:nvPr/>
        </p:nvSpPr>
        <p:spPr>
          <a:xfrm>
            <a:off x="468313" y="915429"/>
            <a:ext cx="8207376" cy="744235"/>
          </a:xfrm>
          <a:prstGeom prst="rect">
            <a:avLst/>
          </a:prstGeom>
        </p:spPr>
        <p:txBody>
          <a:bodyPr vert="horz" lIns="91440" tIns="45720" rIns="91440" bIns="45720" rtlCol="0" anchor="b">
            <a:no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Statements </a:t>
            </a:r>
            <a:r>
              <a:rPr lang="de-DE" sz="3200" err="1"/>
              <a:t>by</a:t>
            </a:r>
            <a:r>
              <a:rPr lang="de-DE" sz="3200"/>
              <a:t> alpine-</a:t>
            </a:r>
            <a:r>
              <a:rPr lang="de-DE" sz="3200" err="1"/>
              <a:t>wide</a:t>
            </a:r>
            <a:r>
              <a:rPr lang="de-DE" sz="3200"/>
              <a:t> </a:t>
            </a:r>
            <a:r>
              <a:rPr lang="de-DE" sz="3200" err="1"/>
              <a:t>institutions</a:t>
            </a:r>
            <a:endParaRPr lang="de-DE" sz="4000">
              <a:cs typeface="Arial"/>
            </a:endParaRPr>
          </a:p>
        </p:txBody>
      </p:sp>
      <p:graphicFrame>
        <p:nvGraphicFramePr>
          <p:cNvPr id="8" name="Diagram 7">
            <a:extLst>
              <a:ext uri="{FF2B5EF4-FFF2-40B4-BE49-F238E27FC236}">
                <a16:creationId xmlns:a16="http://schemas.microsoft.com/office/drawing/2014/main" id="{D04E6407-B99A-56F1-2272-8C30EB6842FB}"/>
              </a:ext>
            </a:extLst>
          </p:cNvPr>
          <p:cNvGraphicFramePr/>
          <p:nvPr>
            <p:extLst>
              <p:ext uri="{D42A27DB-BD31-4B8C-83A1-F6EECF244321}">
                <p14:modId xmlns:p14="http://schemas.microsoft.com/office/powerpoint/2010/main" val="2016197122"/>
              </p:ext>
            </p:extLst>
          </p:nvPr>
        </p:nvGraphicFramePr>
        <p:xfrm>
          <a:off x="958097" y="1580286"/>
          <a:ext cx="7216911" cy="33131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24802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1B232D-45C0-1328-3EC6-3BC367A1128B}"/>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684F2EC6-A717-637C-2840-28F5EEFE1946}"/>
              </a:ext>
            </a:extLst>
          </p:cNvPr>
          <p:cNvSpPr>
            <a:spLocks noGrp="1"/>
          </p:cNvSpPr>
          <p:nvPr>
            <p:ph type="subTitle" idx="1"/>
          </p:nvPr>
        </p:nvSpPr>
        <p:spPr>
          <a:xfrm>
            <a:off x="482092" y="1900595"/>
            <a:ext cx="7891863" cy="464920"/>
          </a:xfrm>
        </p:spPr>
        <p:txBody>
          <a:bodyPr anchor="t">
            <a:normAutofit lnSpcReduction="10000"/>
          </a:bodyPr>
          <a:lstStyle/>
          <a:p>
            <a:r>
              <a:rPr lang="en-US" sz="1400">
                <a:cs typeface="Arial"/>
              </a:rPr>
              <a:t>The following Alpine Space projects are of major importance for the approach that was used for the </a:t>
            </a:r>
            <a:r>
              <a:rPr lang="en-US" sz="1400" err="1">
                <a:cs typeface="Arial"/>
              </a:rPr>
              <a:t>PlanToConnect</a:t>
            </a:r>
            <a:r>
              <a:rPr lang="en-US" sz="1400">
                <a:cs typeface="Arial"/>
              </a:rPr>
              <a:t> project and that present synergies:</a:t>
            </a:r>
          </a:p>
          <a:p>
            <a:pPr marL="285750" indent="-285750">
              <a:buChar char="•"/>
            </a:pPr>
            <a:endParaRPr lang="en-US">
              <a:highlight>
                <a:srgbClr val="FFFF00"/>
              </a:highlight>
              <a:cs typeface="Arial"/>
            </a:endParaRPr>
          </a:p>
          <a:p>
            <a:endParaRPr lang="en-US">
              <a:highlight>
                <a:srgbClr val="FFFF00"/>
              </a:highlight>
              <a:cs typeface="Arial"/>
            </a:endParaRPr>
          </a:p>
          <a:p>
            <a:pPr marL="285750" indent="-285750">
              <a:buChar char="•"/>
            </a:pPr>
            <a:endParaRPr lang="en-US">
              <a:cs typeface="Arial"/>
            </a:endParaRPr>
          </a:p>
        </p:txBody>
      </p:sp>
      <p:sp>
        <p:nvSpPr>
          <p:cNvPr id="4" name="Date Placeholder 3">
            <a:extLst>
              <a:ext uri="{FF2B5EF4-FFF2-40B4-BE49-F238E27FC236}">
                <a16:creationId xmlns:a16="http://schemas.microsoft.com/office/drawing/2014/main" id="{608F004D-BA62-2892-9599-8D30BFE99483}"/>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5CC16CC3-B478-28F1-4221-2ADD8C43082A}"/>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F09206A8-7AFB-647E-E158-BAFAB6478303}"/>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27</a:t>
            </a:fld>
            <a:endParaRPr lang="en-US"/>
          </a:p>
        </p:txBody>
      </p:sp>
      <p:sp>
        <p:nvSpPr>
          <p:cNvPr id="3" name="Titel 7">
            <a:extLst>
              <a:ext uri="{FF2B5EF4-FFF2-40B4-BE49-F238E27FC236}">
                <a16:creationId xmlns:a16="http://schemas.microsoft.com/office/drawing/2014/main" id="{E44429F7-6D9D-87D8-ECF3-CD7FC0D9A27B}"/>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Prior Projects </a:t>
            </a:r>
            <a:r>
              <a:rPr lang="de-DE" sz="3200" err="1"/>
              <a:t>within</a:t>
            </a:r>
            <a:r>
              <a:rPr lang="de-DE" sz="3200"/>
              <a:t> </a:t>
            </a:r>
            <a:r>
              <a:rPr lang="de-DE" sz="3200" err="1"/>
              <a:t>the</a:t>
            </a:r>
            <a:r>
              <a:rPr lang="de-DE" sz="3200"/>
              <a:t> Alpine Space </a:t>
            </a:r>
            <a:endParaRPr lang="de-DE" sz="3200">
              <a:cs typeface="Arial"/>
            </a:endParaRPr>
          </a:p>
        </p:txBody>
      </p:sp>
      <p:sp>
        <p:nvSpPr>
          <p:cNvPr id="9" name="Rectangle 8">
            <a:extLst>
              <a:ext uri="{FF2B5EF4-FFF2-40B4-BE49-F238E27FC236}">
                <a16:creationId xmlns:a16="http://schemas.microsoft.com/office/drawing/2014/main" id="{05A9209F-46C2-0F3D-55AC-499D118FC527}"/>
              </a:ext>
            </a:extLst>
          </p:cNvPr>
          <p:cNvSpPr/>
          <p:nvPr/>
        </p:nvSpPr>
        <p:spPr>
          <a:xfrm>
            <a:off x="484031" y="2476792"/>
            <a:ext cx="1507330"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cs typeface="Arial"/>
              </a:rPr>
              <a:t>ALPBIONET 2030</a:t>
            </a:r>
          </a:p>
        </p:txBody>
      </p:sp>
      <p:sp>
        <p:nvSpPr>
          <p:cNvPr id="11" name="Rectangle 10">
            <a:extLst>
              <a:ext uri="{FF2B5EF4-FFF2-40B4-BE49-F238E27FC236}">
                <a16:creationId xmlns:a16="http://schemas.microsoft.com/office/drawing/2014/main" id="{BD6E7CA5-F59A-304F-4996-BF06D7E45E1C}"/>
              </a:ext>
            </a:extLst>
          </p:cNvPr>
          <p:cNvSpPr/>
          <p:nvPr/>
        </p:nvSpPr>
        <p:spPr>
          <a:xfrm>
            <a:off x="484031" y="3041058"/>
            <a:ext cx="1507330"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err="1">
                <a:solidFill>
                  <a:schemeClr val="tx1"/>
                </a:solidFill>
              </a:rPr>
              <a:t>OpenSpaceAlps</a:t>
            </a:r>
          </a:p>
        </p:txBody>
      </p:sp>
      <p:sp>
        <p:nvSpPr>
          <p:cNvPr id="13" name="Rectangle 12">
            <a:extLst>
              <a:ext uri="{FF2B5EF4-FFF2-40B4-BE49-F238E27FC236}">
                <a16:creationId xmlns:a16="http://schemas.microsoft.com/office/drawing/2014/main" id="{44604BA6-7306-4395-8493-C9D9970F952D}"/>
              </a:ext>
            </a:extLst>
          </p:cNvPr>
          <p:cNvSpPr/>
          <p:nvPr/>
        </p:nvSpPr>
        <p:spPr>
          <a:xfrm>
            <a:off x="484031" y="3605323"/>
            <a:ext cx="1507330"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err="1">
                <a:solidFill>
                  <a:schemeClr val="tx1"/>
                </a:solidFill>
              </a:rPr>
              <a:t>AlpES</a:t>
            </a:r>
          </a:p>
        </p:txBody>
      </p:sp>
      <p:sp>
        <p:nvSpPr>
          <p:cNvPr id="15" name="Rectangle 14">
            <a:extLst>
              <a:ext uri="{FF2B5EF4-FFF2-40B4-BE49-F238E27FC236}">
                <a16:creationId xmlns:a16="http://schemas.microsoft.com/office/drawing/2014/main" id="{793FAD6B-8551-9630-0A1F-A6E74DD7A601}"/>
              </a:ext>
            </a:extLst>
          </p:cNvPr>
          <p:cNvSpPr/>
          <p:nvPr/>
        </p:nvSpPr>
        <p:spPr>
          <a:xfrm>
            <a:off x="484031" y="4169589"/>
            <a:ext cx="1507330"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rPr>
              <a:t>DinAlpCONNECT</a:t>
            </a:r>
          </a:p>
        </p:txBody>
      </p:sp>
      <p:sp>
        <p:nvSpPr>
          <p:cNvPr id="19" name="Subtitle 7">
            <a:extLst>
              <a:ext uri="{FF2B5EF4-FFF2-40B4-BE49-F238E27FC236}">
                <a16:creationId xmlns:a16="http://schemas.microsoft.com/office/drawing/2014/main" id="{434B9C71-BEEB-EEA1-5965-68FAE85BA4B8}"/>
              </a:ext>
            </a:extLst>
          </p:cNvPr>
          <p:cNvSpPr txBox="1">
            <a:spLocks/>
          </p:cNvSpPr>
          <p:nvPr/>
        </p:nvSpPr>
        <p:spPr>
          <a:xfrm>
            <a:off x="2160903" y="2479811"/>
            <a:ext cx="6322047" cy="464920"/>
          </a:xfrm>
          <a:prstGeom prst="rect">
            <a:avLst/>
          </a:prstGeom>
        </p:spPr>
        <p:txBody>
          <a:bodyPr vert="horz" lIns="91440" tIns="45720" rIns="91440" bIns="45720" rtlCol="0" anchor="t">
            <a:normAutofit/>
          </a:bodyPr>
          <a:lstStyle>
            <a:lvl1pPr marL="0" indent="0" algn="l" defTabSz="685800" rtl="0" eaLnBrk="1" latinLnBrk="0" hangingPunct="1">
              <a:lnSpc>
                <a:spcPct val="90000"/>
              </a:lnSpc>
              <a:spcBef>
                <a:spcPts val="750"/>
              </a:spcBef>
              <a:buClr>
                <a:schemeClr val="accent1"/>
              </a:buClr>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Clr>
                <a:schemeClr val="accent3"/>
              </a:buClr>
              <a:buFont typeface="Arial" panose="020B0604020202020204" pitchFamily="34" charset="0"/>
              <a:buNone/>
              <a:tabLst/>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Clr>
                <a:schemeClr val="bg1">
                  <a:lumMod val="50000"/>
                </a:schemeClr>
              </a:buClr>
              <a:buFont typeface="Arial" panose="020B0604020202020204" pitchFamily="34" charset="0"/>
              <a:buNone/>
              <a:tabLst/>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000">
                <a:cs typeface="Arial"/>
              </a:rPr>
              <a:t>Alps-wide simulation of areas with different ecological connectivity potential. The Analysis was used as a base for the </a:t>
            </a:r>
            <a:r>
              <a:rPr lang="en-US" sz="1000" err="1">
                <a:cs typeface="Arial"/>
              </a:rPr>
              <a:t>PlanToConnect</a:t>
            </a:r>
            <a:r>
              <a:rPr lang="en-US" sz="1000">
                <a:cs typeface="Arial"/>
              </a:rPr>
              <a:t> project. (</a:t>
            </a:r>
            <a:r>
              <a:rPr lang="en-US" sz="1000">
                <a:ea typeface="+mn-lt"/>
                <a:cs typeface="+mn-lt"/>
                <a:hlinkClick r:id="rId2"/>
              </a:rPr>
              <a:t>https://www.alpine-space.eu/project/alpbionet2030/</a:t>
            </a:r>
            <a:r>
              <a:rPr lang="en-US" sz="1000">
                <a:ea typeface="+mn-lt"/>
                <a:cs typeface="+mn-lt"/>
              </a:rPr>
              <a:t>)</a:t>
            </a:r>
            <a:endParaRPr lang="en-US" sz="1000"/>
          </a:p>
          <a:p>
            <a:pPr marL="285750" indent="-285750">
              <a:buFont typeface="Arial" panose="020B0604020202020204" pitchFamily="34" charset="0"/>
              <a:buChar char="•"/>
            </a:pPr>
            <a:endParaRPr lang="en-US">
              <a:highlight>
                <a:srgbClr val="FFFF00"/>
              </a:highlight>
              <a:cs typeface="Arial"/>
            </a:endParaRPr>
          </a:p>
          <a:p>
            <a:endParaRPr lang="en-US">
              <a:highlight>
                <a:srgbClr val="FFFF00"/>
              </a:highlight>
              <a:cs typeface="Arial"/>
            </a:endParaRPr>
          </a:p>
          <a:p>
            <a:pPr marL="285750" indent="-285750">
              <a:buFont typeface="Arial" panose="020B0604020202020204" pitchFamily="34" charset="0"/>
              <a:buChar char="•"/>
            </a:pPr>
            <a:endParaRPr lang="en-US">
              <a:cs typeface="Arial"/>
            </a:endParaRPr>
          </a:p>
        </p:txBody>
      </p:sp>
      <p:sp>
        <p:nvSpPr>
          <p:cNvPr id="20" name="Subtitle 7">
            <a:extLst>
              <a:ext uri="{FF2B5EF4-FFF2-40B4-BE49-F238E27FC236}">
                <a16:creationId xmlns:a16="http://schemas.microsoft.com/office/drawing/2014/main" id="{352225B6-DED1-F053-A43A-57D8F0D75C64}"/>
              </a:ext>
            </a:extLst>
          </p:cNvPr>
          <p:cNvSpPr txBox="1">
            <a:spLocks/>
          </p:cNvSpPr>
          <p:nvPr/>
        </p:nvSpPr>
        <p:spPr>
          <a:xfrm>
            <a:off x="2160902" y="3044076"/>
            <a:ext cx="6322047" cy="464920"/>
          </a:xfrm>
          <a:prstGeom prst="rect">
            <a:avLst/>
          </a:prstGeom>
        </p:spPr>
        <p:txBody>
          <a:bodyPr vert="horz" lIns="91440" tIns="45720" rIns="91440" bIns="45720" rtlCol="0" anchor="t">
            <a:normAutofit/>
          </a:bodyPr>
          <a:lstStyle>
            <a:lvl1pPr marL="0" indent="0" algn="l" defTabSz="685800" rtl="0" eaLnBrk="1" latinLnBrk="0" hangingPunct="1">
              <a:lnSpc>
                <a:spcPct val="90000"/>
              </a:lnSpc>
              <a:spcBef>
                <a:spcPts val="750"/>
              </a:spcBef>
              <a:buClr>
                <a:schemeClr val="accent1"/>
              </a:buClr>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Clr>
                <a:schemeClr val="accent3"/>
              </a:buClr>
              <a:buFont typeface="Arial" panose="020B0604020202020204" pitchFamily="34" charset="0"/>
              <a:buNone/>
              <a:tabLst/>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Clr>
                <a:schemeClr val="bg1">
                  <a:lumMod val="50000"/>
                </a:schemeClr>
              </a:buClr>
              <a:buFont typeface="Arial" panose="020B0604020202020204" pitchFamily="34" charset="0"/>
              <a:buNone/>
              <a:tabLst/>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000">
                <a:cs typeface="Arial"/>
              </a:rPr>
              <a:t>Consideration of Alpine Space and impacts of land use from a spatial planning perspective. Analysis of open spaces in the Alps. (</a:t>
            </a:r>
            <a:r>
              <a:rPr lang="en-US" sz="1000">
                <a:ea typeface="+mn-lt"/>
                <a:cs typeface="+mn-lt"/>
                <a:hlinkClick r:id="rId3"/>
              </a:rPr>
              <a:t>https://www.alpine-space.eu/project/openspacealps-2/</a:t>
            </a:r>
            <a:r>
              <a:rPr lang="en-US" sz="1000">
                <a:ea typeface="+mn-lt"/>
                <a:cs typeface="+mn-lt"/>
              </a:rPr>
              <a:t>)</a:t>
            </a:r>
            <a:endParaRPr lang="en-US" sz="1000">
              <a:cs typeface="Arial"/>
            </a:endParaRPr>
          </a:p>
          <a:p>
            <a:pPr marL="285750" indent="-285750">
              <a:buFont typeface="Arial" panose="020B0604020202020204" pitchFamily="34" charset="0"/>
              <a:buChar char="•"/>
            </a:pPr>
            <a:endParaRPr lang="en-US">
              <a:highlight>
                <a:srgbClr val="FFFF00"/>
              </a:highlight>
              <a:cs typeface="Arial"/>
            </a:endParaRPr>
          </a:p>
          <a:p>
            <a:endParaRPr lang="en-US">
              <a:highlight>
                <a:srgbClr val="FFFF00"/>
              </a:highlight>
              <a:cs typeface="Arial"/>
            </a:endParaRPr>
          </a:p>
          <a:p>
            <a:pPr marL="285750" indent="-285750">
              <a:buFont typeface="Arial" panose="020B0604020202020204" pitchFamily="34" charset="0"/>
              <a:buChar char="•"/>
            </a:pPr>
            <a:endParaRPr lang="en-US">
              <a:cs typeface="Arial"/>
            </a:endParaRPr>
          </a:p>
        </p:txBody>
      </p:sp>
      <p:sp>
        <p:nvSpPr>
          <p:cNvPr id="21" name="Subtitle 7">
            <a:extLst>
              <a:ext uri="{FF2B5EF4-FFF2-40B4-BE49-F238E27FC236}">
                <a16:creationId xmlns:a16="http://schemas.microsoft.com/office/drawing/2014/main" id="{3B2F9261-D3C7-06AC-FE0C-B4381245E46F}"/>
              </a:ext>
            </a:extLst>
          </p:cNvPr>
          <p:cNvSpPr txBox="1">
            <a:spLocks/>
          </p:cNvSpPr>
          <p:nvPr/>
        </p:nvSpPr>
        <p:spPr>
          <a:xfrm>
            <a:off x="2160903" y="3608343"/>
            <a:ext cx="6322047" cy="464920"/>
          </a:xfrm>
          <a:prstGeom prst="rect">
            <a:avLst/>
          </a:prstGeom>
        </p:spPr>
        <p:txBody>
          <a:bodyPr vert="horz" lIns="91440" tIns="45720" rIns="91440" bIns="45720" rtlCol="0" anchor="t">
            <a:normAutofit/>
          </a:bodyPr>
          <a:lstStyle>
            <a:lvl1pPr marL="0" indent="0" algn="l" defTabSz="685800" rtl="0" eaLnBrk="1" latinLnBrk="0" hangingPunct="1">
              <a:lnSpc>
                <a:spcPct val="90000"/>
              </a:lnSpc>
              <a:spcBef>
                <a:spcPts val="750"/>
              </a:spcBef>
              <a:buClr>
                <a:schemeClr val="accent1"/>
              </a:buClr>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Clr>
                <a:schemeClr val="accent3"/>
              </a:buClr>
              <a:buFont typeface="Arial" panose="020B0604020202020204" pitchFamily="34" charset="0"/>
              <a:buNone/>
              <a:tabLst/>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Clr>
                <a:schemeClr val="bg1">
                  <a:lumMod val="50000"/>
                </a:schemeClr>
              </a:buClr>
              <a:buFont typeface="Arial" panose="020B0604020202020204" pitchFamily="34" charset="0"/>
              <a:buNone/>
              <a:tabLst/>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000">
                <a:cs typeface="Arial"/>
              </a:rPr>
              <a:t>Indicator maps for ecosystem services of the Alpine Space. (</a:t>
            </a:r>
            <a:r>
              <a:rPr lang="en-US" sz="1000">
                <a:ea typeface="+mn-lt"/>
                <a:cs typeface="+mn-lt"/>
                <a:hlinkClick r:id="rId4"/>
              </a:rPr>
              <a:t>https://www.alpine-space.eu/project/alpes/</a:t>
            </a:r>
            <a:r>
              <a:rPr lang="en-US" sz="1000">
                <a:ea typeface="+mn-lt"/>
                <a:cs typeface="+mn-lt"/>
              </a:rPr>
              <a:t>)</a:t>
            </a:r>
            <a:endParaRPr lang="en-US" sz="1000">
              <a:cs typeface="Arial"/>
            </a:endParaRPr>
          </a:p>
          <a:p>
            <a:pPr marL="285750" indent="-285750">
              <a:buFont typeface="Arial" panose="020B0604020202020204" pitchFamily="34" charset="0"/>
              <a:buChar char="•"/>
            </a:pPr>
            <a:endParaRPr lang="en-US">
              <a:highlight>
                <a:srgbClr val="FFFF00"/>
              </a:highlight>
              <a:cs typeface="Arial"/>
            </a:endParaRPr>
          </a:p>
          <a:p>
            <a:endParaRPr lang="en-US">
              <a:highlight>
                <a:srgbClr val="FFFF00"/>
              </a:highlight>
              <a:cs typeface="Arial"/>
            </a:endParaRPr>
          </a:p>
          <a:p>
            <a:pPr marL="285750" indent="-285750">
              <a:buFont typeface="Arial" panose="020B0604020202020204" pitchFamily="34" charset="0"/>
              <a:buChar char="•"/>
            </a:pPr>
            <a:endParaRPr lang="en-US">
              <a:cs typeface="Arial"/>
            </a:endParaRPr>
          </a:p>
        </p:txBody>
      </p:sp>
      <p:sp>
        <p:nvSpPr>
          <p:cNvPr id="22" name="Subtitle 7">
            <a:extLst>
              <a:ext uri="{FF2B5EF4-FFF2-40B4-BE49-F238E27FC236}">
                <a16:creationId xmlns:a16="http://schemas.microsoft.com/office/drawing/2014/main" id="{CB5E2418-745C-18CD-BB4C-7BE481E5A350}"/>
              </a:ext>
            </a:extLst>
          </p:cNvPr>
          <p:cNvSpPr txBox="1">
            <a:spLocks/>
          </p:cNvSpPr>
          <p:nvPr/>
        </p:nvSpPr>
        <p:spPr>
          <a:xfrm>
            <a:off x="2160902" y="4172608"/>
            <a:ext cx="6322047" cy="464920"/>
          </a:xfrm>
          <a:prstGeom prst="rect">
            <a:avLst/>
          </a:prstGeom>
        </p:spPr>
        <p:txBody>
          <a:bodyPr vert="horz" lIns="91440" tIns="45720" rIns="91440" bIns="45720" rtlCol="0" anchor="t">
            <a:normAutofit fontScale="70000" lnSpcReduction="20000"/>
          </a:bodyPr>
          <a:lstStyle>
            <a:lvl1pPr marL="0" indent="0" algn="l" defTabSz="685800" rtl="0" eaLnBrk="1" latinLnBrk="0" hangingPunct="1">
              <a:lnSpc>
                <a:spcPct val="90000"/>
              </a:lnSpc>
              <a:spcBef>
                <a:spcPts val="750"/>
              </a:spcBef>
              <a:buClr>
                <a:schemeClr val="accent1"/>
              </a:buClr>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Clr>
                <a:schemeClr val="accent3"/>
              </a:buClr>
              <a:buFont typeface="Arial" panose="020B0604020202020204" pitchFamily="34" charset="0"/>
              <a:buNone/>
              <a:tabLst/>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Clr>
                <a:schemeClr val="bg1">
                  <a:lumMod val="50000"/>
                </a:schemeClr>
              </a:buClr>
              <a:buFont typeface="Arial" panose="020B0604020202020204" pitchFamily="34" charset="0"/>
              <a:buNone/>
              <a:tabLst/>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Clr>
                <a:schemeClr val="accent2"/>
              </a:buClr>
              <a:buFont typeface="Arial" panose="020B0604020202020204" pitchFamily="34" charset="0"/>
              <a:buNone/>
              <a:tabLst/>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400">
                <a:cs typeface="Arial"/>
              </a:rPr>
              <a:t>Analysis of ecological connections between Alps and Dinaric Mountains. </a:t>
            </a:r>
          </a:p>
          <a:p>
            <a:r>
              <a:rPr lang="en-US" sz="1400">
                <a:cs typeface="Arial"/>
              </a:rPr>
              <a:t>(</a:t>
            </a:r>
            <a:r>
              <a:rPr lang="en-US" sz="1400">
                <a:ea typeface="+mn-lt"/>
                <a:cs typeface="+mn-lt"/>
                <a:hlinkClick r:id="rId5"/>
              </a:rPr>
              <a:t>https://dinalpconnect.adrioninterreg.eu/wp-content/uploads/2023/02/Information-List-Document-FINAL.pdf</a:t>
            </a:r>
            <a:r>
              <a:rPr lang="en-US" sz="1400">
                <a:ea typeface="+mn-lt"/>
                <a:cs typeface="+mn-lt"/>
              </a:rPr>
              <a:t>)</a:t>
            </a:r>
            <a:endParaRPr lang="en-US" sz="1400">
              <a:cs typeface="Arial"/>
            </a:endParaRPr>
          </a:p>
          <a:p>
            <a:pPr marL="285750" indent="-285750">
              <a:buFont typeface="Arial" panose="020B0604020202020204" pitchFamily="34" charset="0"/>
              <a:buChar char="•"/>
            </a:pPr>
            <a:endParaRPr lang="en-US">
              <a:highlight>
                <a:srgbClr val="FFFF00"/>
              </a:highlight>
              <a:cs typeface="Arial"/>
            </a:endParaRPr>
          </a:p>
          <a:p>
            <a:endParaRPr lang="en-US">
              <a:highlight>
                <a:srgbClr val="FFFF00"/>
              </a:highlight>
              <a:cs typeface="Arial"/>
            </a:endParaRPr>
          </a:p>
          <a:p>
            <a:pPr marL="285750" indent="-285750">
              <a:buFont typeface="Arial" panose="020B0604020202020204" pitchFamily="34" charset="0"/>
              <a:buChar char="•"/>
            </a:pPr>
            <a:endParaRPr lang="en-US">
              <a:cs typeface="Arial"/>
            </a:endParaRPr>
          </a:p>
        </p:txBody>
      </p:sp>
    </p:spTree>
    <p:extLst>
      <p:ext uri="{BB962C8B-B14F-4D97-AF65-F5344CB8AC3E}">
        <p14:creationId xmlns:p14="http://schemas.microsoft.com/office/powerpoint/2010/main" val="14414462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59A905-172E-ACB1-9603-2CEDC38385F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283EA03-E7AA-04C6-2643-E047B5C60102}"/>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D81B86CD-3A0C-DC52-C059-A48B88C4020F}"/>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6559ECFF-B149-819A-56FE-68B0ABCBC864}"/>
              </a:ext>
            </a:extLst>
          </p:cNvPr>
          <p:cNvSpPr>
            <a:spLocks noGrp="1"/>
          </p:cNvSpPr>
          <p:nvPr>
            <p:ph type="sldNum" sz="quarter" idx="12"/>
          </p:nvPr>
        </p:nvSpPr>
        <p:spPr/>
        <p:txBody>
          <a:bodyPr/>
          <a:lstStyle/>
          <a:p>
            <a:fld id="{5523F345-55CE-7244-BAC6-E4D97AAB72F4}" type="slidenum">
              <a:rPr lang="en-US" smtClean="0"/>
              <a:t>28</a:t>
            </a:fld>
            <a:endParaRPr lang="en-US"/>
          </a:p>
        </p:txBody>
      </p:sp>
      <p:sp>
        <p:nvSpPr>
          <p:cNvPr id="8" name="Title 5">
            <a:extLst>
              <a:ext uri="{FF2B5EF4-FFF2-40B4-BE49-F238E27FC236}">
                <a16:creationId xmlns:a16="http://schemas.microsoft.com/office/drawing/2014/main" id="{D8661C47-7D16-B6AE-4C8C-78E92A046DB2}"/>
              </a:ext>
            </a:extLst>
          </p:cNvPr>
          <p:cNvSpPr txBox="1">
            <a:spLocks/>
          </p:cNvSpPr>
          <p:nvPr/>
        </p:nvSpPr>
        <p:spPr>
          <a:xfrm>
            <a:off x="1373961" y="2385194"/>
            <a:ext cx="6393649" cy="180020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t>Key Take-Aways</a:t>
            </a:r>
            <a:endParaRPr lang="en-US"/>
          </a:p>
        </p:txBody>
      </p:sp>
    </p:spTree>
    <p:extLst>
      <p:ext uri="{BB962C8B-B14F-4D97-AF65-F5344CB8AC3E}">
        <p14:creationId xmlns:p14="http://schemas.microsoft.com/office/powerpoint/2010/main" val="2676490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059D2-9517-FD9F-85FF-872CDB85E9D2}"/>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713DAF4F-B114-E7FD-4107-17A7CD755CDA}"/>
              </a:ext>
            </a:extLst>
          </p:cNvPr>
          <p:cNvSpPr>
            <a:spLocks noGrp="1"/>
          </p:cNvSpPr>
          <p:nvPr>
            <p:ph type="subTitle" idx="1"/>
          </p:nvPr>
        </p:nvSpPr>
        <p:spPr>
          <a:xfrm>
            <a:off x="496560" y="1972937"/>
            <a:ext cx="7891863" cy="2794325"/>
          </a:xfrm>
        </p:spPr>
        <p:txBody>
          <a:bodyPr anchor="t">
            <a:normAutofit/>
          </a:bodyPr>
          <a:lstStyle/>
          <a:p>
            <a:endParaRPr lang="en-US">
              <a:highlight>
                <a:srgbClr val="FFFF00"/>
              </a:highlight>
              <a:cs typeface="Arial"/>
            </a:endParaRPr>
          </a:p>
          <a:p>
            <a:pPr marL="342900" indent="-342900">
              <a:buAutoNum type="arabicPeriod"/>
            </a:pPr>
            <a:r>
              <a:rPr lang="en-US">
                <a:cs typeface="Arial"/>
              </a:rPr>
              <a:t>Structural Connectivity enables an alpine-wide perspective on the existing ecological network </a:t>
            </a:r>
          </a:p>
          <a:p>
            <a:pPr marL="342900" indent="-342900">
              <a:buAutoNum type="arabicPeriod"/>
            </a:pPr>
            <a:r>
              <a:rPr lang="en-US">
                <a:cs typeface="Arial"/>
              </a:rPr>
              <a:t>The Connectivity Network within the Alps is at high risk</a:t>
            </a:r>
          </a:p>
          <a:p>
            <a:pPr marL="342900" indent="-342900">
              <a:buAutoNum type="arabicPeriod"/>
            </a:pPr>
            <a:r>
              <a:rPr lang="en-US">
                <a:cs typeface="Arial"/>
              </a:rPr>
              <a:t>Successful use of Governance tools is important to enable an efficient planning for connectivity</a:t>
            </a:r>
          </a:p>
          <a:p>
            <a:pPr marL="342900" indent="-342900">
              <a:buAutoNum type="arabicPeriod"/>
            </a:pPr>
            <a:r>
              <a:rPr lang="en-US">
                <a:cs typeface="Arial"/>
              </a:rPr>
              <a:t>Action to safeguard ecological networks is necessary</a:t>
            </a:r>
          </a:p>
          <a:p>
            <a:pPr marL="285750" indent="-285750">
              <a:buAutoNum type="arabicPeriod"/>
            </a:pPr>
            <a:endParaRPr lang="en-US">
              <a:cs typeface="Arial"/>
            </a:endParaRPr>
          </a:p>
        </p:txBody>
      </p:sp>
      <p:sp>
        <p:nvSpPr>
          <p:cNvPr id="4" name="Date Placeholder 3">
            <a:extLst>
              <a:ext uri="{FF2B5EF4-FFF2-40B4-BE49-F238E27FC236}">
                <a16:creationId xmlns:a16="http://schemas.microsoft.com/office/drawing/2014/main" id="{05A03ED8-3999-7876-6812-3E1BFCD19BDB}"/>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59896045-0904-6E85-9A8C-B1EEFF284392}"/>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CDBC4E0C-0D6B-DCAB-CE9E-6901AD4DEBA7}"/>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29</a:t>
            </a:fld>
            <a:endParaRPr lang="en-US"/>
          </a:p>
        </p:txBody>
      </p:sp>
      <p:sp>
        <p:nvSpPr>
          <p:cNvPr id="3" name="Titel 7">
            <a:extLst>
              <a:ext uri="{FF2B5EF4-FFF2-40B4-BE49-F238E27FC236}">
                <a16:creationId xmlns:a16="http://schemas.microsoft.com/office/drawing/2014/main" id="{758AF7C0-EF33-B0DC-5D37-5793B78EF081}"/>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Key Take-Aways </a:t>
            </a:r>
            <a:r>
              <a:rPr lang="de-DE" sz="3200" err="1"/>
              <a:t>for</a:t>
            </a:r>
            <a:r>
              <a:rPr lang="de-DE" sz="3200"/>
              <a:t> Module 1</a:t>
            </a:r>
            <a:endParaRPr lang="en-US">
              <a:cs typeface="Arial" panose="020B0604020202020204"/>
            </a:endParaRPr>
          </a:p>
        </p:txBody>
      </p:sp>
      <p:sp>
        <p:nvSpPr>
          <p:cNvPr id="2" name="TextBox 1">
            <a:extLst>
              <a:ext uri="{FF2B5EF4-FFF2-40B4-BE49-F238E27FC236}">
                <a16:creationId xmlns:a16="http://schemas.microsoft.com/office/drawing/2014/main" id="{35AE74D1-603F-AD2D-419F-8CD11EB62CB4}"/>
              </a:ext>
            </a:extLst>
          </p:cNvPr>
          <p:cNvSpPr txBox="1"/>
          <p:nvPr/>
        </p:nvSpPr>
        <p:spPr>
          <a:xfrm>
            <a:off x="7106478" y="4232413"/>
            <a:ext cx="2037522" cy="507831"/>
          </a:xfrm>
          <a:prstGeom prst="rect">
            <a:avLst/>
          </a:prstGeom>
          <a:solidFill>
            <a:schemeClr val="bg1">
              <a:lumMod val="8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Please open briefing sheet for Module 1, p. 2</a:t>
            </a:r>
            <a:endParaRPr lang="en-US"/>
          </a:p>
        </p:txBody>
      </p:sp>
      <p:sp>
        <p:nvSpPr>
          <p:cNvPr id="10" name="Arrow: Right 9">
            <a:extLst>
              <a:ext uri="{FF2B5EF4-FFF2-40B4-BE49-F238E27FC236}">
                <a16:creationId xmlns:a16="http://schemas.microsoft.com/office/drawing/2014/main" id="{764DD486-FC1B-E8F3-51C1-F4F5ACB09C8A}"/>
              </a:ext>
            </a:extLst>
          </p:cNvPr>
          <p:cNvSpPr/>
          <p:nvPr/>
        </p:nvSpPr>
        <p:spPr>
          <a:xfrm>
            <a:off x="6650934" y="4398065"/>
            <a:ext cx="381000" cy="1739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5947067"/>
      </p:ext>
    </p:extLst>
  </p:cSld>
  <p:clrMapOvr>
    <a:masterClrMapping/>
  </p:clrMapOvr>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90CE97-F208-E8DD-E18F-39D27244372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4270E06-C170-90B1-6BAD-CE8EE86730D6}"/>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1F90099C-114B-1D7C-944F-6F58844C3C82}"/>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C1B2B497-BD1F-1371-1648-AB61DF69A373}"/>
              </a:ext>
            </a:extLst>
          </p:cNvPr>
          <p:cNvSpPr>
            <a:spLocks noGrp="1"/>
          </p:cNvSpPr>
          <p:nvPr>
            <p:ph type="sldNum" sz="quarter" idx="12"/>
          </p:nvPr>
        </p:nvSpPr>
        <p:spPr/>
        <p:txBody>
          <a:bodyPr/>
          <a:lstStyle/>
          <a:p>
            <a:fld id="{5523F345-55CE-7244-BAC6-E4D97AAB72F4}" type="slidenum">
              <a:rPr lang="en-US" smtClean="0"/>
              <a:t>3</a:t>
            </a:fld>
            <a:endParaRPr lang="en-US"/>
          </a:p>
        </p:txBody>
      </p:sp>
      <p:sp>
        <p:nvSpPr>
          <p:cNvPr id="6" name="Title 5">
            <a:extLst>
              <a:ext uri="{FF2B5EF4-FFF2-40B4-BE49-F238E27FC236}">
                <a16:creationId xmlns:a16="http://schemas.microsoft.com/office/drawing/2014/main" id="{4C35EFC7-7818-A89B-28DC-F1DF9FE3E4AA}"/>
              </a:ext>
            </a:extLst>
          </p:cNvPr>
          <p:cNvSpPr>
            <a:spLocks noGrp="1"/>
          </p:cNvSpPr>
          <p:nvPr>
            <p:ph type="title"/>
          </p:nvPr>
        </p:nvSpPr>
        <p:spPr>
          <a:xfrm>
            <a:off x="1375176" y="1544895"/>
            <a:ext cx="6393649" cy="2063055"/>
          </a:xfrm>
        </p:spPr>
        <p:txBody>
          <a:bodyPr anchor="t"/>
          <a:lstStyle/>
          <a:p>
            <a:pPr algn="ctr"/>
            <a:r>
              <a:rPr lang="de-DE" err="1"/>
              <a:t>Introduction</a:t>
            </a:r>
            <a:r>
              <a:rPr lang="de-DE"/>
              <a:t> </a:t>
            </a:r>
            <a:r>
              <a:rPr lang="de-DE" err="1"/>
              <a:t>to</a:t>
            </a:r>
            <a:r>
              <a:rPr lang="de-DE"/>
              <a:t> </a:t>
            </a:r>
            <a:r>
              <a:rPr lang="de-DE" err="1"/>
              <a:t>programme</a:t>
            </a:r>
            <a:r>
              <a:rPr lang="de-DE"/>
              <a:t> and </a:t>
            </a:r>
            <a:r>
              <a:rPr lang="de-DE" err="1"/>
              <a:t>purpose</a:t>
            </a:r>
            <a:r>
              <a:rPr lang="de-DE"/>
              <a:t> </a:t>
            </a:r>
            <a:r>
              <a:rPr lang="de-DE" err="1"/>
              <a:t>of</a:t>
            </a:r>
            <a:r>
              <a:rPr lang="de-DE"/>
              <a:t> </a:t>
            </a:r>
            <a:r>
              <a:rPr lang="de-DE" err="1"/>
              <a:t>training</a:t>
            </a:r>
            <a:endParaRPr lang="en-SI"/>
          </a:p>
        </p:txBody>
      </p:sp>
    </p:spTree>
    <p:extLst>
      <p:ext uri="{BB962C8B-B14F-4D97-AF65-F5344CB8AC3E}">
        <p14:creationId xmlns:p14="http://schemas.microsoft.com/office/powerpoint/2010/main" val="39574915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AD5CDD-6C18-3263-C09C-7F4F27C5AD06}"/>
              </a:ext>
            </a:extLst>
          </p:cNvPr>
          <p:cNvSpPr>
            <a:spLocks noGrp="1"/>
          </p:cNvSpPr>
          <p:nvPr>
            <p:ph idx="1"/>
          </p:nvPr>
        </p:nvSpPr>
        <p:spPr>
          <a:solidFill>
            <a:srgbClr val="D0E0D6"/>
          </a:solidFill>
          <a:ln w="28575">
            <a:noFill/>
          </a:ln>
        </p:spPr>
        <p:txBody>
          <a:bodyPr vert="horz" lIns="91440" tIns="45720" rIns="91440" bIns="45720" rtlCol="0" anchor="ctr">
            <a:normAutofit/>
          </a:bodyPr>
          <a:lstStyle/>
          <a:p>
            <a:r>
              <a:rPr lang="en-US" sz="1800" dirty="0">
                <a:cs typeface="Arial"/>
              </a:rPr>
              <a:t>How could you explain the importance of ecological connectivity to someone unfamiliar with the topic?</a:t>
            </a:r>
            <a:endParaRPr lang="en-US" dirty="0">
              <a:cs typeface="Arial" panose="020B0604020202020204"/>
            </a:endParaRPr>
          </a:p>
          <a:p>
            <a:r>
              <a:rPr lang="en-US" sz="1800" dirty="0">
                <a:cs typeface="Arial"/>
              </a:rPr>
              <a:t>Do any ecological corridors in your region come to mind spontaneously?</a:t>
            </a:r>
          </a:p>
          <a:p>
            <a:r>
              <a:rPr lang="en-US" sz="1800" dirty="0">
                <a:cs typeface="Arial"/>
              </a:rPr>
              <a:t>Are there existing initiatives promoting ecological connectivity in your region? How could these be improved or expanded?</a:t>
            </a:r>
          </a:p>
          <a:p>
            <a:r>
              <a:rPr lang="en-US" sz="1800" dirty="0">
                <a:cs typeface="Arial"/>
              </a:rPr>
              <a:t>What challenges do you anticipate in aligning ecological connectivity goals across different governance levels?</a:t>
            </a:r>
          </a:p>
          <a:p>
            <a:r>
              <a:rPr lang="en-US" sz="1800" dirty="0">
                <a:cs typeface="Arial"/>
              </a:rPr>
              <a:t>Where do you see barriers to ecological connectivity in your region?</a:t>
            </a:r>
          </a:p>
          <a:p>
            <a:r>
              <a:rPr lang="en-US" sz="1800" dirty="0">
                <a:cs typeface="Arial"/>
              </a:rPr>
              <a:t>What role has ecological connectivity played in my job so far?</a:t>
            </a:r>
          </a:p>
        </p:txBody>
      </p:sp>
      <p:sp>
        <p:nvSpPr>
          <p:cNvPr id="3" name="Date Placeholder 2">
            <a:extLst>
              <a:ext uri="{FF2B5EF4-FFF2-40B4-BE49-F238E27FC236}">
                <a16:creationId xmlns:a16="http://schemas.microsoft.com/office/drawing/2014/main" id="{3129821F-59E7-13E0-41D7-9A68B764CD9A}"/>
              </a:ext>
            </a:extLst>
          </p:cNvPr>
          <p:cNvSpPr>
            <a:spLocks noGrp="1"/>
          </p:cNvSpPr>
          <p:nvPr>
            <p:ph type="dt" sz="half" idx="10"/>
          </p:nvPr>
        </p:nvSpPr>
        <p:spPr/>
        <p:txBody>
          <a:bodyPr/>
          <a:lstStyle/>
          <a:p>
            <a:fld id="{9B2C0DBA-5B4D-40CD-A4AF-72C126B3BC40}" type="datetime1">
              <a:rPr lang="sl-SI" smtClean="0"/>
              <a:t>19. 11. 2025</a:t>
            </a:fld>
            <a:endParaRPr lang="en-US"/>
          </a:p>
        </p:txBody>
      </p:sp>
      <p:sp>
        <p:nvSpPr>
          <p:cNvPr id="4" name="Footer Placeholder 3">
            <a:extLst>
              <a:ext uri="{FF2B5EF4-FFF2-40B4-BE49-F238E27FC236}">
                <a16:creationId xmlns:a16="http://schemas.microsoft.com/office/drawing/2014/main" id="{86337DC6-CBF0-85AD-E4A2-297605E25FE2}"/>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5A7F5DC5-C3F1-F712-C7F4-DF229B30D4A9}"/>
              </a:ext>
            </a:extLst>
          </p:cNvPr>
          <p:cNvSpPr>
            <a:spLocks noGrp="1"/>
          </p:cNvSpPr>
          <p:nvPr>
            <p:ph type="sldNum" sz="quarter" idx="12"/>
          </p:nvPr>
        </p:nvSpPr>
        <p:spPr/>
        <p:txBody>
          <a:bodyPr/>
          <a:lstStyle/>
          <a:p>
            <a:fld id="{5523F345-55CE-7244-BAC6-E4D97AAB72F4}" type="slidenum">
              <a:rPr lang="en-US" smtClean="0"/>
              <a:t>30</a:t>
            </a:fld>
            <a:endParaRPr lang="en-US"/>
          </a:p>
        </p:txBody>
      </p:sp>
      <p:sp>
        <p:nvSpPr>
          <p:cNvPr id="6" name="Title 5">
            <a:extLst>
              <a:ext uri="{FF2B5EF4-FFF2-40B4-BE49-F238E27FC236}">
                <a16:creationId xmlns:a16="http://schemas.microsoft.com/office/drawing/2014/main" id="{21BBAB6C-EF1D-60C1-59F3-5452F6DCDE2B}"/>
              </a:ext>
            </a:extLst>
          </p:cNvPr>
          <p:cNvSpPr>
            <a:spLocks noGrp="1"/>
          </p:cNvSpPr>
          <p:nvPr>
            <p:ph type="title"/>
          </p:nvPr>
        </p:nvSpPr>
        <p:spPr/>
        <p:txBody>
          <a:bodyPr vert="horz" lIns="91440" tIns="45720" rIns="91440" bIns="45720" rtlCol="0" anchor="ctr">
            <a:normAutofit/>
          </a:bodyPr>
          <a:lstStyle/>
          <a:p>
            <a:r>
              <a:rPr lang="en-US" sz="3200">
                <a:cs typeface="Arial"/>
              </a:rPr>
              <a:t>Reflection-Question Block </a:t>
            </a:r>
          </a:p>
        </p:txBody>
      </p:sp>
    </p:spTree>
    <p:extLst>
      <p:ext uri="{BB962C8B-B14F-4D97-AF65-F5344CB8AC3E}">
        <p14:creationId xmlns:p14="http://schemas.microsoft.com/office/powerpoint/2010/main" val="32638721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1" name="Inhaltsplatzhalter 10">
            <a:extLst>
              <a:ext uri="{FF2B5EF4-FFF2-40B4-BE49-F238E27FC236}">
                <a16:creationId xmlns:a16="http://schemas.microsoft.com/office/drawing/2014/main" id="{A6DF2FCD-A3B8-C480-74F0-8149C284ABEB}"/>
              </a:ext>
            </a:extLst>
          </p:cNvPr>
          <p:cNvSpPr>
            <a:spLocks noGrp="1"/>
          </p:cNvSpPr>
          <p:nvPr>
            <p:ph idx="1"/>
          </p:nvPr>
        </p:nvSpPr>
        <p:spPr/>
        <p:txBody>
          <a:bodyPr vert="horz" lIns="91440" tIns="45720" rIns="91440" bIns="45720" rtlCol="0" anchor="t">
            <a:normAutofit fontScale="85000" lnSpcReduction="20000"/>
          </a:bodyPr>
          <a:lstStyle/>
          <a:p>
            <a:pPr marL="0" indent="-457200">
              <a:buNone/>
            </a:pPr>
            <a:r>
              <a:rPr lang="en-US" sz="900" b="1" dirty="0"/>
              <a:t>Beger M., Metaxas a., Balbar A.C., McGowan J.A., Daigle R., Kuempel C.D., Treml E.A., </a:t>
            </a:r>
            <a:r>
              <a:rPr lang="en-US" sz="900" b="1" dirty="0" err="1"/>
              <a:t>Possingham</a:t>
            </a:r>
            <a:r>
              <a:rPr lang="en-US" sz="900" b="1" dirty="0"/>
              <a:t> H.P., (2022). Demystifying ecological connectivity for actionable spatial conservation planning. Trends in Ecology &amp; Evolution. Volume 37, Issue 12, 2022, 1079-1091, ISSN 0169-5347, </a:t>
            </a:r>
            <a:r>
              <a:rPr lang="en-US" sz="900" b="1" dirty="0">
                <a:hlinkClick r:id="rId3"/>
              </a:rPr>
              <a:t>https://doi.org/10.1016/j.tree.2022.09.002</a:t>
            </a:r>
            <a:r>
              <a:rPr lang="en-US" sz="900" b="1" dirty="0"/>
              <a:t>.</a:t>
            </a:r>
            <a:endParaRPr lang="en-US" sz="900" b="1" dirty="0">
              <a:cs typeface="Arial"/>
            </a:endParaRPr>
          </a:p>
          <a:p>
            <a:pPr marL="0" indent="-457200">
              <a:buNone/>
            </a:pPr>
            <a:r>
              <a:rPr lang="en-US" sz="900" dirty="0">
                <a:cs typeface="Arial"/>
              </a:rPr>
              <a:t>Bennett G., Mazza L., de Nocker L., </a:t>
            </a:r>
            <a:r>
              <a:rPr lang="en-US" sz="900" dirty="0" err="1">
                <a:cs typeface="Arial"/>
              </a:rPr>
              <a:t>Gantioler</a:t>
            </a:r>
            <a:r>
              <a:rPr lang="en-US" sz="900" dirty="0">
                <a:cs typeface="Arial"/>
              </a:rPr>
              <a:t> S., </a:t>
            </a:r>
            <a:r>
              <a:rPr lang="en-US" sz="900" dirty="0" err="1">
                <a:cs typeface="Arial"/>
              </a:rPr>
              <a:t>Losarcos</a:t>
            </a:r>
            <a:r>
              <a:rPr lang="en-US" sz="900" dirty="0">
                <a:cs typeface="Arial"/>
              </a:rPr>
              <a:t> L., Margerison C., </a:t>
            </a:r>
            <a:r>
              <a:rPr lang="en-US" sz="900" dirty="0" err="1">
                <a:cs typeface="Arial"/>
              </a:rPr>
              <a:t>Kaphengst</a:t>
            </a:r>
            <a:r>
              <a:rPr lang="en-US" sz="900" dirty="0">
                <a:cs typeface="Arial"/>
              </a:rPr>
              <a:t> T., McConville A.J., Rayment M., Brink P.T., et al. (2011). Green Infrastructure Implementation and Efficiency; Institute for European Environmental Policy: London, UK, 2011. https://ec.europa.eu/environment/nature/ecosystems/docs/implementation_efficiency.pdf.</a:t>
            </a:r>
            <a:endParaRPr lang="en-US" dirty="0"/>
          </a:p>
          <a:p>
            <a:pPr marL="0" indent="-457200">
              <a:buNone/>
            </a:pPr>
            <a:r>
              <a:rPr lang="en-US" sz="900" dirty="0"/>
              <a:t>Crooks, K.R. and Sanjayan, M.A. (2006). Connectivity Conservation: Maintaining Connections for Nature. In: Crooks, K.R. and Sanjayan, M., Eds.: Connectivity Conservation, Cambridge University Press, Cambridge, 1-20. </a:t>
            </a:r>
            <a:r>
              <a:rPr lang="en-US" sz="900" dirty="0">
                <a:hlinkClick r:id="rId4"/>
              </a:rPr>
              <a:t>http://dx.doi.org/10.1017/cbo9780511754821.001</a:t>
            </a:r>
            <a:r>
              <a:rPr lang="en-US" sz="900" dirty="0"/>
              <a:t>.</a:t>
            </a:r>
            <a:endParaRPr lang="en-US" sz="900" dirty="0">
              <a:cs typeface="Arial"/>
            </a:endParaRPr>
          </a:p>
          <a:p>
            <a:pPr marL="0" indent="-457200">
              <a:buNone/>
            </a:pPr>
            <a:r>
              <a:rPr lang="en-US" sz="900" dirty="0"/>
              <a:t>European Commission, (2013). EC: Communication from the commission to the European Parliament, the Council, the European Economic and Social Committee and the Committee of the Regions. Green Infrastructure (GI) — Enhancing Europe’s Natural Capital, The European Commission, Brussel., 2013. https://eur-lex.europa.eu/legal-content/EN/TXT/?uri=CELEX:52013DC0249, 03.04.2023.</a:t>
            </a:r>
            <a:endParaRPr lang="en-US" sz="900" dirty="0">
              <a:cs typeface="Arial"/>
            </a:endParaRPr>
          </a:p>
          <a:p>
            <a:pPr marL="0" indent="-457200">
              <a:buNone/>
            </a:pPr>
            <a:r>
              <a:rPr lang="it-IT" sz="900" dirty="0"/>
              <a:t>Favilli F., Hoffmann C., Elmi M., Ravazzoli E., </a:t>
            </a:r>
            <a:r>
              <a:rPr lang="it-IT" sz="900" dirty="0" err="1"/>
              <a:t>Streifeneder</a:t>
            </a:r>
            <a:r>
              <a:rPr lang="it-IT" sz="900" dirty="0"/>
              <a:t> T. (2015) The </a:t>
            </a:r>
            <a:r>
              <a:rPr lang="it-IT" sz="900" dirty="0" err="1"/>
              <a:t>BioREGIO</a:t>
            </a:r>
            <a:r>
              <a:rPr lang="it-IT" sz="900" dirty="0"/>
              <a:t> </a:t>
            </a:r>
            <a:r>
              <a:rPr lang="it-IT" sz="900" dirty="0" err="1"/>
              <a:t>Carpathians</a:t>
            </a:r>
            <a:r>
              <a:rPr lang="it-IT" sz="900" dirty="0"/>
              <a:t> project: </a:t>
            </a:r>
            <a:r>
              <a:rPr lang="it-IT" sz="900" dirty="0" err="1"/>
              <a:t>aims</a:t>
            </a:r>
            <a:r>
              <a:rPr lang="it-IT" sz="900" dirty="0"/>
              <a:t>, </a:t>
            </a:r>
            <a:r>
              <a:rPr lang="it-IT" sz="900" dirty="0" err="1"/>
              <a:t>methodology</a:t>
            </a:r>
            <a:r>
              <a:rPr lang="it-IT" sz="900" dirty="0"/>
              <a:t> and </a:t>
            </a:r>
            <a:r>
              <a:rPr lang="it-IT" sz="900" dirty="0" err="1"/>
              <a:t>results</a:t>
            </a:r>
            <a:r>
              <a:rPr lang="it-IT" sz="900" dirty="0"/>
              <a:t> from the “</a:t>
            </a:r>
            <a:r>
              <a:rPr lang="it-IT" sz="900" dirty="0" err="1"/>
              <a:t>Continuity</a:t>
            </a:r>
            <a:r>
              <a:rPr lang="it-IT" sz="900" dirty="0"/>
              <a:t> and Connectivity” </a:t>
            </a:r>
            <a:r>
              <a:rPr lang="it-IT" sz="900" dirty="0" err="1"/>
              <a:t>analysis</a:t>
            </a:r>
            <a:r>
              <a:rPr lang="it-IT" sz="900" dirty="0"/>
              <a:t>. Nature </a:t>
            </a:r>
            <a:r>
              <a:rPr lang="it-IT" sz="900" dirty="0" err="1"/>
              <a:t>Conservation</a:t>
            </a:r>
            <a:r>
              <a:rPr lang="it-IT" sz="900" dirty="0"/>
              <a:t> 11:95–111.</a:t>
            </a:r>
            <a:endParaRPr lang="it-IT" sz="900" dirty="0">
              <a:cs typeface="Arial"/>
            </a:endParaRPr>
          </a:p>
          <a:p>
            <a:pPr marL="0" indent="-457200">
              <a:buNone/>
            </a:pPr>
            <a:r>
              <a:rPr lang="it-IT" sz="900" dirty="0"/>
              <a:t>Favilli F., Hoffmann C., Ravazzoli E., (2017). Connettività ecologica in ambiente montano: metodologia GIS, barriere fisiche, socioeconomiche e legali. In </a:t>
            </a:r>
            <a:r>
              <a:rPr lang="it-IT" sz="900" dirty="0" err="1"/>
              <a:t>Pechlaner</a:t>
            </a:r>
            <a:r>
              <a:rPr lang="it-IT" sz="900" dirty="0"/>
              <a:t> H., </a:t>
            </a:r>
            <a:r>
              <a:rPr lang="it-IT" sz="900" dirty="0" err="1"/>
              <a:t>Streifeneder</a:t>
            </a:r>
            <a:r>
              <a:rPr lang="it-IT" sz="900" dirty="0"/>
              <a:t> T. (</a:t>
            </a:r>
            <a:r>
              <a:rPr lang="it-IT" sz="900" dirty="0" err="1"/>
              <a:t>Eds</a:t>
            </a:r>
            <a:r>
              <a:rPr lang="it-IT" sz="900" dirty="0"/>
              <a:t>.) Lo sviluppo di regioni, luoghi e destinazioni. Prospettive sulle relazioni tra uomo e territorio. </a:t>
            </a:r>
            <a:r>
              <a:rPr lang="it-IT" sz="900" dirty="0" err="1"/>
              <a:t>Athesia</a:t>
            </a:r>
            <a:r>
              <a:rPr lang="it-IT" sz="900" dirty="0"/>
              <a:t>: Bolzano.</a:t>
            </a:r>
            <a:endParaRPr lang="it-IT" sz="900" dirty="0">
              <a:cs typeface="Arial"/>
            </a:endParaRPr>
          </a:p>
          <a:p>
            <a:pPr marL="0" indent="-457200">
              <a:buNone/>
            </a:pPr>
            <a:r>
              <a:rPr lang="en-US" sz="900" dirty="0" err="1"/>
              <a:t>Favilli</a:t>
            </a:r>
            <a:r>
              <a:rPr lang="en-US" sz="900" dirty="0"/>
              <a:t> F., Laner P., Bertoncelj I. (2023). Application of the continuum suitability index (</a:t>
            </a:r>
            <a:r>
              <a:rPr lang="en-US" sz="900" dirty="0" err="1"/>
              <a:t>csi</a:t>
            </a:r>
            <a:r>
              <a:rPr lang="en-US" sz="900" dirty="0"/>
              <a:t>) model to display the permeability of the alpine-</a:t>
            </a:r>
            <a:r>
              <a:rPr lang="en-US" sz="900" dirty="0" err="1"/>
              <a:t>dinaric</a:t>
            </a:r>
            <a:r>
              <a:rPr lang="en-US" sz="900" dirty="0"/>
              <a:t> landscape and to define intervention priorities for ecological linkages. Biodiversity and Conservation 32: 3237 – 3254.</a:t>
            </a:r>
            <a:endParaRPr lang="en-US" sz="900" dirty="0">
              <a:cs typeface="Arial"/>
            </a:endParaRPr>
          </a:p>
          <a:p>
            <a:pPr marL="0" indent="-457200">
              <a:buNone/>
            </a:pPr>
            <a:r>
              <a:rPr lang="en-US" sz="900" b="1" dirty="0"/>
              <a:t>Hilty J.*, Worboys, G.L., Keeley A.*, Woodley S.*, Lausche B., Locke H., Carr M., </a:t>
            </a:r>
            <a:r>
              <a:rPr lang="en-US" sz="900" b="1" dirty="0" err="1"/>
              <a:t>Pulsford</a:t>
            </a:r>
            <a:r>
              <a:rPr lang="en-US" sz="900" b="1" dirty="0"/>
              <a:t> I., Pittock J., White, J.W., Theobald D.M., Levine J., Reuling M., Watson J.E.M., Ament R., and Tabor G.M.*, (2020). Guidelines for conserving connectivity through ecological networks and corridors. Best Practice Protected. Area Guidelines Series No. 30. Gland, Switzerland: IUCN. *Corresponding authors: Hilty (jodi@y2y.net), Keeley (annika.keeley@yahoo.com), Woodley (woodleysj@gmail.com), Tabor (</a:t>
            </a:r>
            <a:r>
              <a:rPr lang="en-US" sz="900" b="1" dirty="0">
                <a:hlinkClick r:id="rId5"/>
              </a:rPr>
              <a:t>gary@largelandscapes.org</a:t>
            </a:r>
            <a:r>
              <a:rPr lang="en-US" sz="900" b="1" dirty="0"/>
              <a:t>).</a:t>
            </a:r>
            <a:endParaRPr lang="en-US" sz="900" b="1" dirty="0">
              <a:cs typeface="Arial"/>
            </a:endParaRPr>
          </a:p>
          <a:p>
            <a:pPr marL="0" indent="-457200">
              <a:buNone/>
            </a:pPr>
            <a:r>
              <a:rPr lang="en-US" sz="900" b="1" dirty="0">
                <a:solidFill>
                  <a:schemeClr val="accent5">
                    <a:lumMod val="10000"/>
                  </a:schemeClr>
                </a:solidFill>
                <a:cs typeface="Arial"/>
              </a:rPr>
              <a:t>Keeley, A. et al. (2022): Governing Ecological Connectivity in cross-scale dependent systems, </a:t>
            </a:r>
            <a:r>
              <a:rPr lang="en-US" sz="900" b="1" dirty="0" err="1">
                <a:solidFill>
                  <a:schemeClr val="accent5">
                    <a:lumMod val="10000"/>
                  </a:schemeClr>
                </a:solidFill>
                <a:cs typeface="Arial"/>
              </a:rPr>
              <a:t>BioScience</a:t>
            </a:r>
            <a:r>
              <a:rPr lang="en-US" sz="900" b="1" dirty="0">
                <a:solidFill>
                  <a:schemeClr val="accent5">
                    <a:lumMod val="10000"/>
                  </a:schemeClr>
                </a:solidFill>
                <a:cs typeface="Arial"/>
              </a:rPr>
              <a:t>, Vol. 72/4, 372-386. </a:t>
            </a:r>
            <a:r>
              <a:rPr lang="en-US" sz="900" b="1" dirty="0">
                <a:solidFill>
                  <a:schemeClr val="accent5">
                    <a:lumMod val="10000"/>
                  </a:schemeClr>
                </a:solidFill>
                <a:ea typeface="+mn-lt"/>
                <a:cs typeface="+mn-lt"/>
                <a:hlinkClick r:id="rId6">
                  <a:extLst>
                    <a:ext uri="{A12FA001-AC4F-418D-AE19-62706E023703}">
                      <ahyp:hlinkClr xmlns:ahyp="http://schemas.microsoft.com/office/drawing/2018/hyperlinkcolor" val="tx"/>
                    </a:ext>
                  </a:extLst>
                </a:hlinkClick>
              </a:rPr>
              <a:t>https://doi.org/10.1093/biosci/biab140</a:t>
            </a:r>
            <a:r>
              <a:rPr lang="en-US" sz="900" b="1" dirty="0">
                <a:solidFill>
                  <a:schemeClr val="accent5">
                    <a:lumMod val="10000"/>
                  </a:schemeClr>
                </a:solidFill>
                <a:ea typeface="+mn-lt"/>
                <a:cs typeface="+mn-lt"/>
              </a:rPr>
              <a:t>. </a:t>
            </a:r>
            <a:endParaRPr lang="de-DE" sz="900" b="1" dirty="0">
              <a:solidFill>
                <a:schemeClr val="accent5">
                  <a:lumMod val="10000"/>
                </a:schemeClr>
              </a:solidFill>
              <a:cs typeface="Arial"/>
            </a:endParaRPr>
          </a:p>
        </p:txBody>
      </p:sp>
      <p:sp>
        <p:nvSpPr>
          <p:cNvPr id="4" name="Datumsplatzhalter 3">
            <a:extLst>
              <a:ext uri="{FF2B5EF4-FFF2-40B4-BE49-F238E27FC236}">
                <a16:creationId xmlns:a16="http://schemas.microsoft.com/office/drawing/2014/main" id="{704115D8-F23E-BA45-BAB7-66B2ACE9F0F3}"/>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BF0153EC-8CEE-215F-BE19-92F9C01D8F62}"/>
              </a:ext>
            </a:extLst>
          </p:cNvPr>
          <p:cNvSpPr>
            <a:spLocks noGrp="1"/>
          </p:cNvSpPr>
          <p:nvPr>
            <p:ph type="ftr" sz="quarter" idx="11"/>
          </p:nvPr>
        </p:nvSpPr>
        <p:spPr/>
        <p:txBody>
          <a:bodyPr/>
          <a:lstStyle/>
          <a:p>
            <a:r>
              <a:rPr lang="en-US"/>
              <a:t>PlanToConnect / Partner(s) / Name(s)</a:t>
            </a:r>
          </a:p>
        </p:txBody>
      </p:sp>
      <p:sp>
        <p:nvSpPr>
          <p:cNvPr id="6" name="Foliennummernplatzhalter 5">
            <a:extLst>
              <a:ext uri="{FF2B5EF4-FFF2-40B4-BE49-F238E27FC236}">
                <a16:creationId xmlns:a16="http://schemas.microsoft.com/office/drawing/2014/main" id="{A4CB11E2-B471-8A1D-0301-A3AB9B12A408}"/>
              </a:ext>
            </a:extLst>
          </p:cNvPr>
          <p:cNvSpPr>
            <a:spLocks noGrp="1"/>
          </p:cNvSpPr>
          <p:nvPr>
            <p:ph type="sldNum" sz="quarter" idx="12"/>
          </p:nvPr>
        </p:nvSpPr>
        <p:spPr/>
        <p:txBody>
          <a:bodyPr/>
          <a:lstStyle/>
          <a:p>
            <a:fld id="{5523F345-55CE-7244-BAC6-E4D97AAB72F4}" type="slidenum">
              <a:rPr lang="en-US" smtClean="0"/>
              <a:t>31</a:t>
            </a:fld>
            <a:endParaRPr lang="en-US"/>
          </a:p>
        </p:txBody>
      </p:sp>
      <p:sp>
        <p:nvSpPr>
          <p:cNvPr id="10" name="Titel 9">
            <a:extLst>
              <a:ext uri="{FF2B5EF4-FFF2-40B4-BE49-F238E27FC236}">
                <a16:creationId xmlns:a16="http://schemas.microsoft.com/office/drawing/2014/main" id="{4D1939B0-DE34-7BAA-927C-B49AD0F88902}"/>
              </a:ext>
            </a:extLst>
          </p:cNvPr>
          <p:cNvSpPr>
            <a:spLocks noGrp="1"/>
          </p:cNvSpPr>
          <p:nvPr>
            <p:ph type="title"/>
          </p:nvPr>
        </p:nvSpPr>
        <p:spPr>
          <a:noFill/>
        </p:spPr>
        <p:txBody>
          <a:bodyPr>
            <a:normAutofit/>
          </a:bodyPr>
          <a:lstStyle/>
          <a:p>
            <a:r>
              <a:rPr lang="de-DE" dirty="0">
                <a:solidFill>
                  <a:srgbClr val="4CA376"/>
                </a:solidFill>
              </a:rPr>
              <a:t>References and </a:t>
            </a:r>
            <a:r>
              <a:rPr lang="de-DE" err="1">
                <a:solidFill>
                  <a:srgbClr val="4CA376"/>
                </a:solidFill>
              </a:rPr>
              <a:t>reading</a:t>
            </a:r>
            <a:r>
              <a:rPr lang="de-DE" dirty="0">
                <a:solidFill>
                  <a:srgbClr val="4CA376"/>
                </a:solidFill>
              </a:rPr>
              <a:t> </a:t>
            </a:r>
            <a:r>
              <a:rPr lang="de-DE" err="1">
                <a:solidFill>
                  <a:srgbClr val="4CA376"/>
                </a:solidFill>
              </a:rPr>
              <a:t>proposals</a:t>
            </a:r>
            <a:r>
              <a:rPr lang="de-DE" dirty="0">
                <a:solidFill>
                  <a:srgbClr val="4CA376"/>
                </a:solidFill>
              </a:rPr>
              <a:t> </a:t>
            </a:r>
            <a:r>
              <a:rPr lang="de-DE" err="1">
                <a:solidFill>
                  <a:srgbClr val="4CA376"/>
                </a:solidFill>
              </a:rPr>
              <a:t>for</a:t>
            </a:r>
            <a:r>
              <a:rPr lang="de-DE" dirty="0">
                <a:solidFill>
                  <a:srgbClr val="4CA376"/>
                </a:solidFill>
              </a:rPr>
              <a:t> Module 1</a:t>
            </a:r>
            <a:endParaRPr lang="de-DE" dirty="0">
              <a:solidFill>
                <a:srgbClr val="4CA376"/>
              </a:solidFill>
              <a:cs typeface="Arial"/>
            </a:endParaRPr>
          </a:p>
        </p:txBody>
      </p:sp>
    </p:spTree>
    <p:extLst>
      <p:ext uri="{BB962C8B-B14F-4D97-AF65-F5344CB8AC3E}">
        <p14:creationId xmlns:p14="http://schemas.microsoft.com/office/powerpoint/2010/main" val="2346916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156BA1A3-E03B-3462-0E83-F957A2BCD340}"/>
            </a:ext>
          </a:extLst>
        </p:cNvPr>
        <p:cNvGrpSpPr/>
        <p:nvPr/>
      </p:nvGrpSpPr>
      <p:grpSpPr>
        <a:xfrm>
          <a:off x="0" y="0"/>
          <a:ext cx="0" cy="0"/>
          <a:chOff x="0" y="0"/>
          <a:chExt cx="0" cy="0"/>
        </a:xfrm>
      </p:grpSpPr>
      <p:sp>
        <p:nvSpPr>
          <p:cNvPr id="11" name="Inhaltsplatzhalter 10">
            <a:extLst>
              <a:ext uri="{FF2B5EF4-FFF2-40B4-BE49-F238E27FC236}">
                <a16:creationId xmlns:a16="http://schemas.microsoft.com/office/drawing/2014/main" id="{1ED82803-57BB-1EB2-F671-DE1ADC367BC6}"/>
              </a:ext>
            </a:extLst>
          </p:cNvPr>
          <p:cNvSpPr>
            <a:spLocks noGrp="1"/>
          </p:cNvSpPr>
          <p:nvPr>
            <p:ph idx="1"/>
          </p:nvPr>
        </p:nvSpPr>
        <p:spPr>
          <a:xfrm>
            <a:off x="453845" y="1642253"/>
            <a:ext cx="8214610" cy="1216647"/>
          </a:xfrm>
        </p:spPr>
        <p:txBody>
          <a:bodyPr vert="horz" lIns="91440" tIns="45720" rIns="91440" bIns="45720" rtlCol="0" anchor="t">
            <a:noAutofit/>
          </a:bodyPr>
          <a:lstStyle/>
          <a:p>
            <a:pPr marL="0" indent="0">
              <a:buNone/>
            </a:pPr>
            <a:r>
              <a:rPr lang="en-US" sz="800" dirty="0">
                <a:cs typeface="Arial"/>
              </a:rPr>
              <a:t>Plassmann, et al. (2019): ALPBIONET2030 Integrative Alpine wildlife and habitat management for the next generation.</a:t>
            </a:r>
            <a:endParaRPr lang="en-US" dirty="0"/>
          </a:p>
          <a:p>
            <a:pPr marL="0" indent="0">
              <a:buNone/>
            </a:pPr>
            <a:r>
              <a:rPr lang="en-US" sz="800" dirty="0">
                <a:cs typeface="Arial"/>
              </a:rPr>
              <a:t>Taylor P.D., Fahrig L., Henein K., Merriam G. (1993). Connectivity is a Vital Element of Landscape </a:t>
            </a:r>
            <a:r>
              <a:rPr lang="en-US" sz="800" dirty="0" err="1">
                <a:cs typeface="Arial"/>
              </a:rPr>
              <a:t>Strukture</a:t>
            </a:r>
            <a:r>
              <a:rPr lang="en-US" sz="800" dirty="0">
                <a:cs typeface="Arial"/>
              </a:rPr>
              <a:t>. Oikos, 68, No.3 (Dec. 1993), (571-573).</a:t>
            </a:r>
            <a:endParaRPr lang="de-DE" sz="800" dirty="0">
              <a:cs typeface="Arial"/>
            </a:endParaRPr>
          </a:p>
          <a:p>
            <a:pPr marL="0" indent="0">
              <a:buNone/>
            </a:pPr>
            <a:r>
              <a:rPr lang="en-US" sz="800" dirty="0">
                <a:cs typeface="Arial"/>
              </a:rPr>
              <a:t>UNEP - CMS (2020). Improving Ways of Addressing Connectivity in the Conservation of Migratory Species, Resolution 12.26 (REV.COP13), Gandhinagar, India (17-22 February 2020). United Nations environmental </a:t>
            </a:r>
            <a:r>
              <a:rPr lang="en-US" sz="800" dirty="0" err="1">
                <a:cs typeface="Arial"/>
              </a:rPr>
              <a:t>programme</a:t>
            </a:r>
            <a:r>
              <a:rPr lang="en-US" sz="800" dirty="0">
                <a:cs typeface="Arial"/>
              </a:rPr>
              <a:t>, convention on migratory species. UNEP/CMS/COP13/CRP 26.4.4. </a:t>
            </a:r>
            <a:r>
              <a:rPr lang="en-US" sz="800" dirty="0">
                <a:cs typeface="Arial"/>
                <a:hlinkClick r:id="rId4"/>
              </a:rPr>
              <a:t>https://www.cms.int/sites/default/files/document/cms_cop13_res.12.26_rev.cop13_e.pdf</a:t>
            </a:r>
            <a:endParaRPr lang="de-DE" sz="800" dirty="0">
              <a:cs typeface="Arial"/>
            </a:endParaRPr>
          </a:p>
          <a:p>
            <a:pPr marL="285750" indent="-285750">
              <a:buFont typeface="Arial,Sans-Serif" panose="020B0604020202020204" pitchFamily="34" charset="0"/>
              <a:buChar char="•"/>
            </a:pPr>
            <a:endParaRPr lang="en-US" sz="800">
              <a:cs typeface="Arial"/>
            </a:endParaRPr>
          </a:p>
          <a:p>
            <a:pPr marL="0" indent="-457200">
              <a:buNone/>
            </a:pPr>
            <a:endParaRPr lang="en-US" sz="800" b="1">
              <a:cs typeface="Arial"/>
            </a:endParaRPr>
          </a:p>
        </p:txBody>
      </p:sp>
      <p:sp>
        <p:nvSpPr>
          <p:cNvPr id="4" name="Datumsplatzhalter 3">
            <a:extLst>
              <a:ext uri="{FF2B5EF4-FFF2-40B4-BE49-F238E27FC236}">
                <a16:creationId xmlns:a16="http://schemas.microsoft.com/office/drawing/2014/main" id="{B5CA6B7E-1FF2-3838-250C-5CFD3388A3F5}"/>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92620827-2713-D1BD-B400-3FDFA8B97AA2}"/>
              </a:ext>
            </a:extLst>
          </p:cNvPr>
          <p:cNvSpPr>
            <a:spLocks noGrp="1"/>
          </p:cNvSpPr>
          <p:nvPr>
            <p:ph type="ftr" sz="quarter" idx="11"/>
          </p:nvPr>
        </p:nvSpPr>
        <p:spPr/>
        <p:txBody>
          <a:bodyPr/>
          <a:lstStyle/>
          <a:p>
            <a:r>
              <a:rPr lang="en-US"/>
              <a:t>PlanToConnect / Partner(s) / Name(s)</a:t>
            </a:r>
          </a:p>
        </p:txBody>
      </p:sp>
      <p:sp>
        <p:nvSpPr>
          <p:cNvPr id="6" name="Foliennummernplatzhalter 5">
            <a:extLst>
              <a:ext uri="{FF2B5EF4-FFF2-40B4-BE49-F238E27FC236}">
                <a16:creationId xmlns:a16="http://schemas.microsoft.com/office/drawing/2014/main" id="{D32CCDA1-03DC-053F-D8DA-B19DC9AB1E89}"/>
              </a:ext>
            </a:extLst>
          </p:cNvPr>
          <p:cNvSpPr>
            <a:spLocks noGrp="1"/>
          </p:cNvSpPr>
          <p:nvPr>
            <p:ph type="sldNum" sz="quarter" idx="12"/>
          </p:nvPr>
        </p:nvSpPr>
        <p:spPr/>
        <p:txBody>
          <a:bodyPr/>
          <a:lstStyle/>
          <a:p>
            <a:fld id="{5523F345-55CE-7244-BAC6-E4D97AAB72F4}" type="slidenum">
              <a:rPr lang="en-US" smtClean="0"/>
              <a:t>32</a:t>
            </a:fld>
            <a:endParaRPr lang="en-US"/>
          </a:p>
        </p:txBody>
      </p:sp>
      <p:sp>
        <p:nvSpPr>
          <p:cNvPr id="10" name="Titel 9">
            <a:extLst>
              <a:ext uri="{FF2B5EF4-FFF2-40B4-BE49-F238E27FC236}">
                <a16:creationId xmlns:a16="http://schemas.microsoft.com/office/drawing/2014/main" id="{8FDB0952-5B8F-E3CD-F23A-083CA76F23FF}"/>
              </a:ext>
            </a:extLst>
          </p:cNvPr>
          <p:cNvSpPr>
            <a:spLocks noGrp="1"/>
          </p:cNvSpPr>
          <p:nvPr>
            <p:ph type="title"/>
          </p:nvPr>
        </p:nvSpPr>
        <p:spPr/>
        <p:txBody>
          <a:bodyPr>
            <a:normAutofit/>
          </a:bodyPr>
          <a:lstStyle/>
          <a:p>
            <a:r>
              <a:rPr lang="de-DE" dirty="0"/>
              <a:t>References and </a:t>
            </a:r>
            <a:r>
              <a:rPr lang="de-DE" err="1"/>
              <a:t>reading</a:t>
            </a:r>
            <a:r>
              <a:rPr lang="de-DE" dirty="0"/>
              <a:t> </a:t>
            </a:r>
            <a:r>
              <a:rPr lang="de-DE" err="1"/>
              <a:t>proposals</a:t>
            </a:r>
            <a:r>
              <a:rPr lang="de-DE" dirty="0"/>
              <a:t> </a:t>
            </a:r>
            <a:r>
              <a:rPr lang="de-DE" err="1"/>
              <a:t>for</a:t>
            </a:r>
            <a:r>
              <a:rPr lang="de-DE" dirty="0"/>
              <a:t> Module 1</a:t>
            </a:r>
            <a:endParaRPr lang="de-DE" dirty="0">
              <a:cs typeface="Arial"/>
            </a:endParaRPr>
          </a:p>
        </p:txBody>
      </p:sp>
      <p:sp>
        <p:nvSpPr>
          <p:cNvPr id="3" name="Content Placeholder 1">
            <a:extLst>
              <a:ext uri="{FF2B5EF4-FFF2-40B4-BE49-F238E27FC236}">
                <a16:creationId xmlns:a16="http://schemas.microsoft.com/office/drawing/2014/main" id="{DA375606-3D6F-F01D-F62B-9833C8312274}"/>
              </a:ext>
            </a:extLst>
          </p:cNvPr>
          <p:cNvSpPr txBox="1">
            <a:spLocks/>
          </p:cNvSpPr>
          <p:nvPr/>
        </p:nvSpPr>
        <p:spPr>
          <a:xfrm>
            <a:off x="412769" y="3675057"/>
            <a:ext cx="8207376" cy="1095016"/>
          </a:xfrm>
          <a:prstGeom prst="rect">
            <a:avLst/>
          </a:prstGeom>
        </p:spPr>
        <p:txBody>
          <a:bodyPr vert="horz" lIns="91440" tIns="45720" rIns="91440" bIns="45720" rtlCol="0" anchor="t">
            <a:normAutofit/>
          </a:bodyPr>
          <a:lstStyle>
            <a:lvl1pPr marL="171450" indent="-171450" algn="l" defTabSz="685800" rtl="0" eaLnBrk="1" latinLnBrk="0" hangingPunct="1">
              <a:lnSpc>
                <a:spcPct val="90000"/>
              </a:lnSpc>
              <a:spcBef>
                <a:spcPts val="750"/>
              </a:spcBef>
              <a:buClr>
                <a:schemeClr val="accent1"/>
              </a:buClr>
              <a:buFont typeface="Arial" panose="020B0604020202020204" pitchFamily="34" charset="0"/>
              <a:buChar char="•"/>
              <a:defRPr sz="1200" kern="1200">
                <a:solidFill>
                  <a:schemeClr val="tx1"/>
                </a:solidFill>
                <a:latin typeface="+mn-lt"/>
                <a:ea typeface="+mn-ea"/>
                <a:cs typeface="+mn-cs"/>
              </a:defRPr>
            </a:lvl1pPr>
            <a:lvl2pPr marL="357188" indent="-176213" algn="l" defTabSz="685800" rtl="0" eaLnBrk="1" latinLnBrk="0" hangingPunct="1">
              <a:lnSpc>
                <a:spcPct val="90000"/>
              </a:lnSpc>
              <a:spcBef>
                <a:spcPts val="375"/>
              </a:spcBef>
              <a:buClr>
                <a:schemeClr val="accent3"/>
              </a:buClr>
              <a:buFont typeface="Arial" panose="020B0604020202020204" pitchFamily="34" charset="0"/>
              <a:buChar char="•"/>
              <a:tabLst/>
              <a:defRPr sz="1200" kern="1200">
                <a:solidFill>
                  <a:schemeClr val="tx1"/>
                </a:solidFill>
                <a:latin typeface="+mn-lt"/>
                <a:ea typeface="+mn-ea"/>
                <a:cs typeface="+mn-cs"/>
              </a:defRPr>
            </a:lvl2pPr>
            <a:lvl3pPr marL="533400" indent="-176213" algn="l" defTabSz="685800" rtl="0" eaLnBrk="1" latinLnBrk="0" hangingPunct="1">
              <a:lnSpc>
                <a:spcPct val="90000"/>
              </a:lnSpc>
              <a:spcBef>
                <a:spcPts val="375"/>
              </a:spcBef>
              <a:buClr>
                <a:schemeClr val="bg1">
                  <a:lumMod val="50000"/>
                </a:schemeClr>
              </a:buClr>
              <a:buFont typeface="Arial" panose="020B0604020202020204" pitchFamily="34" charset="0"/>
              <a:buChar char="•"/>
              <a:tabLst/>
              <a:defRPr sz="1200" kern="1200">
                <a:solidFill>
                  <a:schemeClr val="tx1"/>
                </a:solidFill>
                <a:latin typeface="+mn-lt"/>
                <a:ea typeface="+mn-ea"/>
                <a:cs typeface="+mn-cs"/>
              </a:defRPr>
            </a:lvl3pPr>
            <a:lvl4pPr marL="714375" indent="-180975" algn="l" defTabSz="685800" rtl="0" eaLnBrk="1" latinLnBrk="0" hangingPunct="1">
              <a:lnSpc>
                <a:spcPct val="90000"/>
              </a:lnSpc>
              <a:spcBef>
                <a:spcPts val="375"/>
              </a:spcBef>
              <a:buClr>
                <a:schemeClr val="accent2"/>
              </a:buClr>
              <a:buFont typeface="Arial" panose="020B0604020202020204" pitchFamily="34" charset="0"/>
              <a:buChar char="•"/>
              <a:tabLst/>
              <a:defRPr sz="1200" kern="1200">
                <a:solidFill>
                  <a:schemeClr val="tx1"/>
                </a:solidFill>
                <a:latin typeface="+mn-lt"/>
                <a:ea typeface="+mn-ea"/>
                <a:cs typeface="+mn-cs"/>
              </a:defRPr>
            </a:lvl4pPr>
            <a:lvl5pPr marL="890588" indent="-176213" algn="l" defTabSz="685800" rtl="0" eaLnBrk="1" latinLnBrk="0" hangingPunct="1">
              <a:lnSpc>
                <a:spcPct val="90000"/>
              </a:lnSpc>
              <a:spcBef>
                <a:spcPts val="375"/>
              </a:spcBef>
              <a:buClr>
                <a:schemeClr val="accent2"/>
              </a:buClr>
              <a:buFont typeface="Arial" panose="020B0604020202020204" pitchFamily="34" charset="0"/>
              <a:buChar cha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800">
                <a:ea typeface="+mn-lt"/>
                <a:cs typeface="+mn-lt"/>
                <a:hlinkClick r:id="rId5"/>
              </a:rPr>
              <a:t>BMUV: Alpine Nature 2030 - Creating [ecological] connectivity for generations to come | Publikation</a:t>
            </a:r>
            <a:endParaRPr lang="en-US" sz="800">
              <a:ea typeface="+mn-lt"/>
              <a:cs typeface="+mn-lt"/>
            </a:endParaRPr>
          </a:p>
          <a:p>
            <a:r>
              <a:rPr lang="en-US" sz="800">
                <a:ea typeface="+mn-lt"/>
                <a:cs typeface="+mn-lt"/>
                <a:hlinkClick r:id="rId6"/>
              </a:rPr>
              <a:t>D6.1-Guidelines-for-connectivity-conservation-and-planning-in-Europe-with-supporting-webbased-inventory-and-databases.pdf</a:t>
            </a:r>
            <a:endParaRPr lang="en-US" sz="800">
              <a:ea typeface="+mn-lt"/>
              <a:cs typeface="+mn-lt"/>
            </a:endParaRPr>
          </a:p>
          <a:p>
            <a:r>
              <a:rPr lang="en-US" sz="800">
                <a:ea typeface="+mn-lt"/>
                <a:cs typeface="+mn-lt"/>
                <a:hlinkClick r:id="rId7"/>
              </a:rPr>
              <a:t>PLACE_Report_on_Spatial_Planning_and_Ecological_Connectivity.pdf</a:t>
            </a:r>
            <a:endParaRPr lang="en-US" sz="800">
              <a:ea typeface="+mn-lt"/>
              <a:cs typeface="+mn-lt"/>
            </a:endParaRPr>
          </a:p>
          <a:p>
            <a:endParaRPr lang="en-US">
              <a:ea typeface="+mn-lt"/>
              <a:cs typeface="+mn-lt"/>
            </a:endParaRPr>
          </a:p>
          <a:p>
            <a:endParaRPr lang="en-US">
              <a:ea typeface="+mn-lt"/>
              <a:cs typeface="+mn-lt"/>
            </a:endParaRPr>
          </a:p>
        </p:txBody>
      </p:sp>
      <p:sp>
        <p:nvSpPr>
          <p:cNvPr id="8" name="Title 5">
            <a:extLst>
              <a:ext uri="{FF2B5EF4-FFF2-40B4-BE49-F238E27FC236}">
                <a16:creationId xmlns:a16="http://schemas.microsoft.com/office/drawing/2014/main" id="{8660001A-EBEC-C90A-1291-4379A9234A32}"/>
              </a:ext>
            </a:extLst>
          </p:cNvPr>
          <p:cNvSpPr txBox="1">
            <a:spLocks/>
          </p:cNvSpPr>
          <p:nvPr/>
        </p:nvSpPr>
        <p:spPr>
          <a:xfrm>
            <a:off x="432142" y="3279534"/>
            <a:ext cx="8207376" cy="279286"/>
          </a:xfrm>
          <a:prstGeom prst="rect">
            <a:avLst/>
          </a:prstGeom>
        </p:spPr>
        <p:txBody>
          <a:bodyPr vert="horz" lIns="91440" tIns="45720" rIns="91440" bIns="45720" rtlCol="0" anchor="t">
            <a:normAutofit fontScale="70000" lnSpcReduction="20000"/>
          </a:bodyPr>
          <a:lstStyle>
            <a:lvl1pPr algn="l" defTabSz="685800" rtl="0" eaLnBrk="1" latinLnBrk="0" hangingPunct="1">
              <a:lnSpc>
                <a:spcPct val="90000"/>
              </a:lnSpc>
              <a:spcBef>
                <a:spcPct val="0"/>
              </a:spcBef>
              <a:buNone/>
              <a:defRPr sz="2400" b="1" kern="1200">
                <a:solidFill>
                  <a:schemeClr val="accent1"/>
                </a:solidFill>
                <a:latin typeface="+mj-lt"/>
                <a:ea typeface="+mj-ea"/>
                <a:cs typeface="+mj-cs"/>
              </a:defRPr>
            </a:lvl1pPr>
          </a:lstStyle>
          <a:p>
            <a:r>
              <a:rPr lang="en-US">
                <a:ea typeface="+mj-lt"/>
                <a:cs typeface="+mj-lt"/>
              </a:rPr>
              <a:t>Further reading</a:t>
            </a:r>
          </a:p>
        </p:txBody>
      </p:sp>
    </p:spTree>
    <p:extLst>
      <p:ext uri="{BB962C8B-B14F-4D97-AF65-F5344CB8AC3E}">
        <p14:creationId xmlns:p14="http://schemas.microsoft.com/office/powerpoint/2010/main" val="3905346284"/>
      </p:ext>
    </p:extLst>
  </p:cSld>
  <p:clrMapOvr>
    <a:masterClrMapping/>
  </p:clrMapOvr>
  <p:extLst>
    <p:ext uri="{6950BFC3-D8DA-4A85-94F7-54DA5524770B}">
      <p188:commentRel xmlns:p188="http://schemas.microsoft.com/office/powerpoint/2018/8/main" r:id="rId3"/>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847830-7345-E149-B838-E23963C7B2D4}"/>
              </a:ext>
            </a:extLst>
          </p:cNvPr>
          <p:cNvSpPr>
            <a:spLocks noGrp="1"/>
          </p:cNvSpPr>
          <p:nvPr>
            <p:ph type="body" idx="1"/>
          </p:nvPr>
        </p:nvSpPr>
        <p:spPr/>
        <p:txBody>
          <a:bodyPr/>
          <a:lstStyle/>
          <a:p>
            <a:r>
              <a:rPr lang="en-US"/>
              <a:t> </a:t>
            </a:r>
          </a:p>
        </p:txBody>
      </p:sp>
      <p:sp>
        <p:nvSpPr>
          <p:cNvPr id="3" name="Date Placeholder 2">
            <a:extLst>
              <a:ext uri="{FF2B5EF4-FFF2-40B4-BE49-F238E27FC236}">
                <a16:creationId xmlns:a16="http://schemas.microsoft.com/office/drawing/2014/main" id="{286E5354-26C2-254F-ABD0-DDC2E04015A6}"/>
              </a:ext>
            </a:extLst>
          </p:cNvPr>
          <p:cNvSpPr>
            <a:spLocks noGrp="1"/>
          </p:cNvSpPr>
          <p:nvPr>
            <p:ph type="dt" sz="half" idx="10"/>
          </p:nvPr>
        </p:nvSpPr>
        <p:spPr/>
        <p:txBody>
          <a:bodyPr/>
          <a:lstStyle/>
          <a:p>
            <a:fld id="{25D03B55-BCD5-48E2-8C33-BC7EE580FB15}" type="datetime1">
              <a:rPr lang="sl-SI" smtClean="0"/>
              <a:t>19. 11. 2025</a:t>
            </a:fld>
            <a:endParaRPr lang="en-US"/>
          </a:p>
        </p:txBody>
      </p:sp>
      <p:sp>
        <p:nvSpPr>
          <p:cNvPr id="4" name="Footer Placeholder 3">
            <a:extLst>
              <a:ext uri="{FF2B5EF4-FFF2-40B4-BE49-F238E27FC236}">
                <a16:creationId xmlns:a16="http://schemas.microsoft.com/office/drawing/2014/main" id="{C47D13C1-2773-594F-8785-EFE34F0010DF}"/>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1F35F9B6-13AE-5A4B-859D-0DD2E974378F}"/>
              </a:ext>
            </a:extLst>
          </p:cNvPr>
          <p:cNvSpPr>
            <a:spLocks noGrp="1"/>
          </p:cNvSpPr>
          <p:nvPr>
            <p:ph type="sldNum" sz="quarter" idx="12"/>
          </p:nvPr>
        </p:nvSpPr>
        <p:spPr/>
        <p:txBody>
          <a:bodyPr/>
          <a:lstStyle/>
          <a:p>
            <a:fld id="{5523F345-55CE-7244-BAC6-E4D97AAB72F4}" type="slidenum">
              <a:rPr lang="en-US" smtClean="0"/>
              <a:t>33</a:t>
            </a:fld>
            <a:endParaRPr lang="en-US"/>
          </a:p>
        </p:txBody>
      </p:sp>
      <p:sp>
        <p:nvSpPr>
          <p:cNvPr id="6" name="Title 5">
            <a:extLst>
              <a:ext uri="{FF2B5EF4-FFF2-40B4-BE49-F238E27FC236}">
                <a16:creationId xmlns:a16="http://schemas.microsoft.com/office/drawing/2014/main" id="{E438D298-9EA5-6645-A49B-E205DE38C8D9}"/>
              </a:ext>
            </a:extLst>
          </p:cNvPr>
          <p:cNvSpPr>
            <a:spLocks noGrp="1"/>
          </p:cNvSpPr>
          <p:nvPr>
            <p:ph type="title"/>
          </p:nvPr>
        </p:nvSpPr>
        <p:spPr>
          <a:xfrm>
            <a:off x="1481572" y="1373967"/>
            <a:ext cx="6191921" cy="2397919"/>
          </a:xfrm>
        </p:spPr>
        <p:txBody>
          <a:bodyPr/>
          <a:lstStyle/>
          <a:p>
            <a:pPr algn="ctr"/>
            <a:r>
              <a:rPr lang="en-US"/>
              <a:t>Module 2:</a:t>
            </a:r>
            <a:br>
              <a:rPr lang="en-US"/>
            </a:br>
            <a:r>
              <a:rPr lang="en-US"/>
              <a:t>How to design GBI networks</a:t>
            </a:r>
          </a:p>
        </p:txBody>
      </p:sp>
    </p:spTree>
    <p:extLst>
      <p:ext uri="{BB962C8B-B14F-4D97-AF65-F5344CB8AC3E}">
        <p14:creationId xmlns:p14="http://schemas.microsoft.com/office/powerpoint/2010/main" val="7150767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3E2430-6B70-8DBC-5D16-D4CB96839CC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3D95AB4-6FD0-E33C-F491-8FD2AAB5E5E6}"/>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CA7AEF39-AD43-80BC-5F13-C55735B08656}"/>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CEC30770-03ED-6A78-A49C-44FEC7861856}"/>
              </a:ext>
            </a:extLst>
          </p:cNvPr>
          <p:cNvSpPr>
            <a:spLocks noGrp="1"/>
          </p:cNvSpPr>
          <p:nvPr>
            <p:ph type="sldNum" sz="quarter" idx="12"/>
          </p:nvPr>
        </p:nvSpPr>
        <p:spPr/>
        <p:txBody>
          <a:bodyPr/>
          <a:lstStyle/>
          <a:p>
            <a:fld id="{5523F345-55CE-7244-BAC6-E4D97AAB72F4}" type="slidenum">
              <a:rPr lang="en-US" smtClean="0"/>
              <a:t>34</a:t>
            </a:fld>
            <a:endParaRPr lang="en-US"/>
          </a:p>
        </p:txBody>
      </p:sp>
      <p:sp>
        <p:nvSpPr>
          <p:cNvPr id="8" name="Title 5">
            <a:extLst>
              <a:ext uri="{FF2B5EF4-FFF2-40B4-BE49-F238E27FC236}">
                <a16:creationId xmlns:a16="http://schemas.microsoft.com/office/drawing/2014/main" id="{7FE4B068-F7A7-2DED-3D42-5B992D48B29F}"/>
              </a:ext>
            </a:extLst>
          </p:cNvPr>
          <p:cNvSpPr txBox="1">
            <a:spLocks/>
          </p:cNvSpPr>
          <p:nvPr/>
        </p:nvSpPr>
        <p:spPr>
          <a:xfrm>
            <a:off x="1373961" y="1770289"/>
            <a:ext cx="6393649" cy="1800200"/>
          </a:xfrm>
          <a:prstGeom prst="rect">
            <a:avLst/>
          </a:prstGeom>
        </p:spPr>
        <p:txBody>
          <a:bodyPr vert="horz" lIns="91440" tIns="45720" rIns="91440" bIns="45720" rtlCol="0" anchor="t">
            <a:normAutofit fontScale="92500" lnSpcReduction="10000"/>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cs typeface="Arial"/>
              </a:rPr>
              <a:t>Elements </a:t>
            </a:r>
            <a:r>
              <a:rPr lang="de-DE" err="1">
                <a:cs typeface="Arial"/>
              </a:rPr>
              <a:t>of</a:t>
            </a:r>
            <a:r>
              <a:rPr lang="de-DE">
                <a:cs typeface="Arial"/>
              </a:rPr>
              <a:t> Green and Blue Infrastructure </a:t>
            </a:r>
            <a:r>
              <a:rPr lang="de-DE" err="1">
                <a:cs typeface="Arial"/>
              </a:rPr>
              <a:t>networks</a:t>
            </a:r>
          </a:p>
        </p:txBody>
      </p:sp>
    </p:spTree>
    <p:extLst>
      <p:ext uri="{BB962C8B-B14F-4D97-AF65-F5344CB8AC3E}">
        <p14:creationId xmlns:p14="http://schemas.microsoft.com/office/powerpoint/2010/main" val="28377851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08E424-C2E0-E1D1-65C8-FBDA6748B0F0}"/>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00DF2AD5-7885-087E-0FA3-4D8D4FBB978A}"/>
              </a:ext>
            </a:extLst>
          </p:cNvPr>
          <p:cNvSpPr>
            <a:spLocks noGrp="1"/>
          </p:cNvSpPr>
          <p:nvPr>
            <p:ph type="subTitle" idx="1"/>
          </p:nvPr>
        </p:nvSpPr>
        <p:spPr>
          <a:xfrm>
            <a:off x="467624" y="1972937"/>
            <a:ext cx="4339881" cy="2794325"/>
          </a:xfrm>
        </p:spPr>
        <p:txBody>
          <a:bodyPr anchor="t">
            <a:normAutofit fontScale="92500" lnSpcReduction="10000"/>
          </a:bodyPr>
          <a:lstStyle/>
          <a:p>
            <a:pPr marL="285750" indent="-285750">
              <a:buChar char="•"/>
            </a:pPr>
            <a:r>
              <a:rPr lang="en-US">
                <a:cs typeface="Arial"/>
              </a:rPr>
              <a:t>Alpine-wide connectivity is at risk</a:t>
            </a:r>
          </a:p>
          <a:p>
            <a:pPr marL="285750" indent="-285750">
              <a:buChar char="•"/>
            </a:pPr>
            <a:r>
              <a:rPr lang="en-US">
                <a:cs typeface="Arial"/>
              </a:rPr>
              <a:t>Core areas, corridors, permeable areas, and buffer areas are not harmonized across the alpine-borders</a:t>
            </a:r>
          </a:p>
          <a:p>
            <a:pPr marL="285750" indent="-285750">
              <a:buChar char="•"/>
            </a:pPr>
            <a:r>
              <a:rPr lang="en-US">
                <a:cs typeface="Arial"/>
              </a:rPr>
              <a:t>Inconsistencies in ecological connectivity concepts exist</a:t>
            </a:r>
          </a:p>
          <a:p>
            <a:pPr marL="285750" indent="-285750">
              <a:buChar char="•"/>
            </a:pPr>
            <a:r>
              <a:rPr lang="en-US">
                <a:cs typeface="Arial"/>
              </a:rPr>
              <a:t>Areas with missing GIS-data exist (e.g. South Tyrol) making it difficult to plan for gain a clear picture on the Status Quo of connectivity planning across the Alpine Space</a:t>
            </a:r>
          </a:p>
          <a:p>
            <a:endParaRPr lang="en-US">
              <a:cs typeface="Arial"/>
            </a:endParaRPr>
          </a:p>
        </p:txBody>
      </p:sp>
      <p:sp>
        <p:nvSpPr>
          <p:cNvPr id="4" name="Date Placeholder 3">
            <a:extLst>
              <a:ext uri="{FF2B5EF4-FFF2-40B4-BE49-F238E27FC236}">
                <a16:creationId xmlns:a16="http://schemas.microsoft.com/office/drawing/2014/main" id="{49F291DA-DCED-2205-6149-65DA4A3570D4}"/>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DD61E61B-FDCF-5E4C-71E7-611C536B50C2}"/>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87E3B0AE-BFAF-3891-DE2A-EF3030A7E623}"/>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35</a:t>
            </a:fld>
            <a:endParaRPr lang="en-US"/>
          </a:p>
        </p:txBody>
      </p:sp>
      <p:sp>
        <p:nvSpPr>
          <p:cNvPr id="3" name="Titel 7">
            <a:extLst>
              <a:ext uri="{FF2B5EF4-FFF2-40B4-BE49-F238E27FC236}">
                <a16:creationId xmlns:a16="http://schemas.microsoft.com/office/drawing/2014/main" id="{CAFE5A7F-72CF-380E-C909-3E29AACAD8B2}"/>
              </a:ext>
            </a:extLst>
          </p:cNvPr>
          <p:cNvSpPr txBox="1">
            <a:spLocks/>
          </p:cNvSpPr>
          <p:nvPr/>
        </p:nvSpPr>
        <p:spPr>
          <a:xfrm>
            <a:off x="464964" y="812275"/>
            <a:ext cx="4257516" cy="954026"/>
          </a:xfrm>
          <a:prstGeom prst="rect">
            <a:avLst/>
          </a:prstGeom>
        </p:spPr>
        <p:txBody>
          <a:bodyPr vert="horz" lIns="91440" tIns="45720" rIns="91440" bIns="45720" rtlCol="0" anchor="b">
            <a:normAutofit fontScale="77500" lnSpcReduction="20000"/>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cs typeface="Arial"/>
              </a:rPr>
              <a:t>Alpine GBI Infrastructure </a:t>
            </a:r>
            <a:r>
              <a:rPr lang="de-DE" sz="3200" err="1">
                <a:cs typeface="Arial"/>
              </a:rPr>
              <a:t>networks</a:t>
            </a:r>
            <a:r>
              <a:rPr lang="de-DE" sz="3200">
                <a:cs typeface="Arial"/>
              </a:rPr>
              <a:t> – a </a:t>
            </a:r>
            <a:r>
              <a:rPr lang="de-DE" sz="3200" err="1">
                <a:cs typeface="Arial"/>
              </a:rPr>
              <a:t>mosaic</a:t>
            </a:r>
            <a:endParaRPr lang="de-DE" sz="3200">
              <a:cs typeface="Arial"/>
            </a:endParaRPr>
          </a:p>
        </p:txBody>
      </p:sp>
      <p:pic>
        <p:nvPicPr>
          <p:cNvPr id="2" name="Picture 1">
            <a:extLst>
              <a:ext uri="{FF2B5EF4-FFF2-40B4-BE49-F238E27FC236}">
                <a16:creationId xmlns:a16="http://schemas.microsoft.com/office/drawing/2014/main" id="{A57F5EC0-67B0-2547-8D71-983840839960}"/>
              </a:ext>
            </a:extLst>
          </p:cNvPr>
          <p:cNvPicPr>
            <a:picLocks noChangeAspect="1"/>
          </p:cNvPicPr>
          <p:nvPr/>
        </p:nvPicPr>
        <p:blipFill>
          <a:blip r:embed="rId3"/>
          <a:stretch>
            <a:fillRect/>
          </a:stretch>
        </p:blipFill>
        <p:spPr>
          <a:xfrm>
            <a:off x="4985648" y="904271"/>
            <a:ext cx="3686829" cy="3863052"/>
          </a:xfrm>
          <a:prstGeom prst="rect">
            <a:avLst/>
          </a:prstGeom>
        </p:spPr>
      </p:pic>
    </p:spTree>
    <p:extLst>
      <p:ext uri="{BB962C8B-B14F-4D97-AF65-F5344CB8AC3E}">
        <p14:creationId xmlns:p14="http://schemas.microsoft.com/office/powerpoint/2010/main" val="788753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F305BE-B57B-3ECB-013B-91AE85E8E1D5}"/>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5B4B18AF-28D0-FC35-6584-D78266D38B4D}"/>
              </a:ext>
            </a:extLst>
          </p:cNvPr>
          <p:cNvSpPr>
            <a:spLocks noGrp="1"/>
          </p:cNvSpPr>
          <p:nvPr>
            <p:ph type="subTitle" idx="1"/>
          </p:nvPr>
        </p:nvSpPr>
        <p:spPr>
          <a:xfrm>
            <a:off x="474858" y="1972937"/>
            <a:ext cx="3739445" cy="2794325"/>
          </a:xfrm>
        </p:spPr>
        <p:txBody>
          <a:bodyPr anchor="t">
            <a:normAutofit/>
          </a:bodyPr>
          <a:lstStyle/>
          <a:p>
            <a:pPr marL="285750" indent="-285750">
              <a:buChar char="•"/>
            </a:pPr>
            <a:r>
              <a:rPr lang="en-US">
                <a:cs typeface="Arial"/>
              </a:rPr>
              <a:t>GBI Networks can consist of various elements and are considered differently among the alpine member states</a:t>
            </a:r>
            <a:endParaRPr lang="en-US"/>
          </a:p>
          <a:p>
            <a:pPr marL="285750" indent="-285750">
              <a:buChar char="•"/>
            </a:pPr>
            <a:r>
              <a:rPr lang="en-US">
                <a:cs typeface="Arial"/>
              </a:rPr>
              <a:t>To enable alpine-wide connectivity, an understanding of the various concepts is necessary</a:t>
            </a:r>
          </a:p>
          <a:p>
            <a:pPr marL="342900" indent="-342900">
              <a:buChar char="•"/>
            </a:pPr>
            <a:endParaRPr lang="en-US">
              <a:cs typeface="Arial"/>
            </a:endParaRPr>
          </a:p>
          <a:p>
            <a:pPr marL="285750" indent="-285750">
              <a:buChar char="•"/>
            </a:pPr>
            <a:endParaRPr lang="en-US">
              <a:cs typeface="Arial"/>
            </a:endParaRPr>
          </a:p>
        </p:txBody>
      </p:sp>
      <p:sp>
        <p:nvSpPr>
          <p:cNvPr id="4" name="Date Placeholder 3">
            <a:extLst>
              <a:ext uri="{FF2B5EF4-FFF2-40B4-BE49-F238E27FC236}">
                <a16:creationId xmlns:a16="http://schemas.microsoft.com/office/drawing/2014/main" id="{F956EE8C-9618-F5CC-C006-F787BBECC373}"/>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A927BAA1-6D8C-660D-667F-9B499927D17D}"/>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47665C0B-6CD2-1C71-C16C-82A2A2515198}"/>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36</a:t>
            </a:fld>
            <a:endParaRPr lang="en-US"/>
          </a:p>
        </p:txBody>
      </p:sp>
      <p:sp>
        <p:nvSpPr>
          <p:cNvPr id="3" name="Titel 7">
            <a:extLst>
              <a:ext uri="{FF2B5EF4-FFF2-40B4-BE49-F238E27FC236}">
                <a16:creationId xmlns:a16="http://schemas.microsoft.com/office/drawing/2014/main" id="{56583CBA-53E7-E75A-D98F-FF7E2D7EDA51}"/>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GBI Networks </a:t>
            </a:r>
            <a:r>
              <a:rPr lang="de-DE" sz="3200" err="1"/>
              <a:t>concepts</a:t>
            </a:r>
            <a:r>
              <a:rPr lang="de-DE" sz="3200"/>
              <a:t> </a:t>
            </a:r>
            <a:endParaRPr lang="de-DE" sz="3200">
              <a:cs typeface="Arial"/>
            </a:endParaRPr>
          </a:p>
        </p:txBody>
      </p:sp>
      <p:pic>
        <p:nvPicPr>
          <p:cNvPr id="2" name="Picture 1">
            <a:extLst>
              <a:ext uri="{FF2B5EF4-FFF2-40B4-BE49-F238E27FC236}">
                <a16:creationId xmlns:a16="http://schemas.microsoft.com/office/drawing/2014/main" id="{71E08EEC-6360-3043-2735-C701E4410E9B}"/>
              </a:ext>
            </a:extLst>
          </p:cNvPr>
          <p:cNvPicPr>
            <a:picLocks noChangeAspect="1"/>
          </p:cNvPicPr>
          <p:nvPr/>
        </p:nvPicPr>
        <p:blipFill>
          <a:blip r:embed="rId2"/>
          <a:stretch>
            <a:fillRect/>
          </a:stretch>
        </p:blipFill>
        <p:spPr>
          <a:xfrm>
            <a:off x="5570137" y="1765319"/>
            <a:ext cx="2438279" cy="2886075"/>
          </a:xfrm>
          <a:prstGeom prst="rect">
            <a:avLst/>
          </a:prstGeom>
        </p:spPr>
      </p:pic>
    </p:spTree>
    <p:extLst>
      <p:ext uri="{BB962C8B-B14F-4D97-AF65-F5344CB8AC3E}">
        <p14:creationId xmlns:p14="http://schemas.microsoft.com/office/powerpoint/2010/main" val="42252187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A8D1F0-A312-2202-01FE-2C338E5D3999}"/>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AAF00864-379E-F606-7746-EDFDFE18A63F}"/>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F2A9F58C-ED48-AD2F-4956-87CE75FC9C4D}"/>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D49FEF4A-858E-FDA7-E94F-AC837E251F9A}"/>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37</a:t>
            </a:fld>
            <a:endParaRPr lang="en-US"/>
          </a:p>
        </p:txBody>
      </p:sp>
      <p:sp>
        <p:nvSpPr>
          <p:cNvPr id="3" name="Titel 7">
            <a:extLst>
              <a:ext uri="{FF2B5EF4-FFF2-40B4-BE49-F238E27FC236}">
                <a16:creationId xmlns:a16="http://schemas.microsoft.com/office/drawing/2014/main" id="{F5E423F9-790B-7F05-F265-446ADDED639E}"/>
              </a:ext>
            </a:extLst>
          </p:cNvPr>
          <p:cNvSpPr txBox="1">
            <a:spLocks/>
          </p:cNvSpPr>
          <p:nvPr/>
        </p:nvSpPr>
        <p:spPr>
          <a:xfrm>
            <a:off x="468313" y="917391"/>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dirty="0"/>
              <a:t>GBI Networks </a:t>
            </a:r>
            <a:r>
              <a:rPr lang="de-DE" sz="3200" dirty="0" err="1"/>
              <a:t>concepts</a:t>
            </a:r>
            <a:endParaRPr lang="de-DE" sz="3200" dirty="0">
              <a:cs typeface="Arial"/>
            </a:endParaRPr>
          </a:p>
        </p:txBody>
      </p:sp>
      <p:graphicFrame>
        <p:nvGraphicFramePr>
          <p:cNvPr id="11" name="Table 10">
            <a:extLst>
              <a:ext uri="{FF2B5EF4-FFF2-40B4-BE49-F238E27FC236}">
                <a16:creationId xmlns:a16="http://schemas.microsoft.com/office/drawing/2014/main" id="{7BF6FBBD-8E9D-C76D-8D79-027C1FC4C328}"/>
              </a:ext>
            </a:extLst>
          </p:cNvPr>
          <p:cNvGraphicFramePr>
            <a:graphicFrameLocks noGrp="1"/>
          </p:cNvGraphicFramePr>
          <p:nvPr>
            <p:extLst>
              <p:ext uri="{D42A27DB-BD31-4B8C-83A1-F6EECF244321}">
                <p14:modId xmlns:p14="http://schemas.microsoft.com/office/powerpoint/2010/main" val="3648258925"/>
              </p:ext>
            </p:extLst>
          </p:nvPr>
        </p:nvGraphicFramePr>
        <p:xfrm>
          <a:off x="716796" y="1772619"/>
          <a:ext cx="7713221" cy="2912771"/>
        </p:xfrm>
        <a:graphic>
          <a:graphicData uri="http://schemas.openxmlformats.org/drawingml/2006/table">
            <a:tbl>
              <a:tblPr firstRow="1" bandRow="1">
                <a:tableStyleId>{5C22544A-7EE6-4342-B048-85BDC9FD1C3A}</a:tableStyleId>
              </a:tblPr>
              <a:tblGrid>
                <a:gridCol w="1014739">
                  <a:extLst>
                    <a:ext uri="{9D8B030D-6E8A-4147-A177-3AD203B41FA5}">
                      <a16:colId xmlns:a16="http://schemas.microsoft.com/office/drawing/2014/main" val="3190027815"/>
                    </a:ext>
                  </a:extLst>
                </a:gridCol>
                <a:gridCol w="3349241">
                  <a:extLst>
                    <a:ext uri="{9D8B030D-6E8A-4147-A177-3AD203B41FA5}">
                      <a16:colId xmlns:a16="http://schemas.microsoft.com/office/drawing/2014/main" val="3464057087"/>
                    </a:ext>
                  </a:extLst>
                </a:gridCol>
                <a:gridCol w="3349241">
                  <a:extLst>
                    <a:ext uri="{9D8B030D-6E8A-4147-A177-3AD203B41FA5}">
                      <a16:colId xmlns:a16="http://schemas.microsoft.com/office/drawing/2014/main" val="1866681533"/>
                    </a:ext>
                  </a:extLst>
                </a:gridCol>
              </a:tblGrid>
              <a:tr h="330137">
                <a:tc>
                  <a:txBody>
                    <a:bodyPr/>
                    <a:lstStyle/>
                    <a:p>
                      <a:r>
                        <a:rPr lang="en-US" sz="800" dirty="0"/>
                        <a:t>Country</a:t>
                      </a:r>
                    </a:p>
                  </a:txBody>
                  <a:tcPr/>
                </a:tc>
                <a:tc>
                  <a:txBody>
                    <a:bodyPr/>
                    <a:lstStyle/>
                    <a:p>
                      <a:pPr lvl="0">
                        <a:buNone/>
                      </a:pPr>
                      <a:r>
                        <a:rPr lang="en-US" sz="800" dirty="0"/>
                        <a:t>GBI Network concept</a:t>
                      </a:r>
                    </a:p>
                  </a:txBody>
                  <a:tcPr/>
                </a:tc>
                <a:tc>
                  <a:txBody>
                    <a:bodyPr/>
                    <a:lstStyle/>
                    <a:p>
                      <a:pPr lvl="0">
                        <a:buNone/>
                      </a:pPr>
                      <a:r>
                        <a:rPr lang="en-US" sz="800" dirty="0"/>
                        <a:t>Consideration and legal binding in planning</a:t>
                      </a:r>
                    </a:p>
                  </a:txBody>
                  <a:tcPr/>
                </a:tc>
                <a:extLst>
                  <a:ext uri="{0D108BD9-81ED-4DB2-BD59-A6C34878D82A}">
                    <a16:rowId xmlns:a16="http://schemas.microsoft.com/office/drawing/2014/main" val="1352966449"/>
                  </a:ext>
                </a:extLst>
              </a:tr>
              <a:tr h="696957">
                <a:tc>
                  <a:txBody>
                    <a:bodyPr/>
                    <a:lstStyle/>
                    <a:p>
                      <a:pPr lvl="0">
                        <a:buNone/>
                      </a:pPr>
                      <a:r>
                        <a:rPr lang="en-US" sz="900" b="0" dirty="0"/>
                        <a:t>Germany</a:t>
                      </a:r>
                    </a:p>
                  </a:txBody>
                  <a:tcPr/>
                </a:tc>
                <a:tc>
                  <a:txBody>
                    <a:bodyPr/>
                    <a:lstStyle/>
                    <a:p>
                      <a:pPr lvl="0" algn="l">
                        <a:lnSpc>
                          <a:spcPct val="100000"/>
                        </a:lnSpc>
                        <a:spcBef>
                          <a:spcPts val="0"/>
                        </a:spcBef>
                        <a:spcAft>
                          <a:spcPts val="0"/>
                        </a:spcAft>
                        <a:buNone/>
                      </a:pPr>
                      <a:r>
                        <a:rPr lang="en-US" sz="900" b="1" i="0" u="none" strike="noStrike" noProof="0" dirty="0">
                          <a:latin typeface="Arial"/>
                        </a:rPr>
                        <a:t>German Federal Green Infrastructure Concept </a:t>
                      </a:r>
                    </a:p>
                    <a:p>
                      <a:pPr lvl="0" algn="l">
                        <a:lnSpc>
                          <a:spcPct val="100000"/>
                        </a:lnSpc>
                        <a:spcBef>
                          <a:spcPts val="0"/>
                        </a:spcBef>
                        <a:spcAft>
                          <a:spcPts val="0"/>
                        </a:spcAft>
                        <a:buNone/>
                      </a:pPr>
                      <a:r>
                        <a:rPr lang="en-US" sz="900" b="0" i="0" u="none" strike="noStrike" baseline="0" noProof="0" dirty="0">
                          <a:solidFill>
                            <a:srgbClr val="454F5B"/>
                          </a:solidFill>
                          <a:latin typeface="Arial"/>
                        </a:rPr>
                        <a:t>Focuses on protecting natural and cultural landscape heritage diversity, materialist functions, and immaterialist functions.</a:t>
                      </a:r>
                      <a:endParaRPr lang="en-US" sz="900" dirty="0"/>
                    </a:p>
                  </a:txBody>
                  <a:tcPr/>
                </a:tc>
                <a:tc>
                  <a:txBody>
                    <a:bodyPr/>
                    <a:lstStyle/>
                    <a:p>
                      <a:pPr lvl="0" algn="l">
                        <a:lnSpc>
                          <a:spcPct val="100000"/>
                        </a:lnSpc>
                        <a:spcBef>
                          <a:spcPts val="0"/>
                        </a:spcBef>
                        <a:spcAft>
                          <a:spcPts val="0"/>
                        </a:spcAft>
                        <a:buNone/>
                      </a:pPr>
                      <a:r>
                        <a:rPr lang="en-US" sz="900" b="0" i="0" u="none" strike="noStrike" baseline="0" noProof="0" dirty="0">
                          <a:solidFill>
                            <a:srgbClr val="454F5B"/>
                          </a:solidFill>
                          <a:latin typeface="Arial"/>
                        </a:rPr>
                        <a:t>The BKGI is an informal concept that combines existing spatial plans for eco-system protection and is only available as a national concept. </a:t>
                      </a:r>
                      <a:r>
                        <a:rPr lang="en-US" sz="900" b="0" i="0" u="none" strike="noStrike" baseline="0" noProof="0" dirty="0">
                          <a:solidFill>
                            <a:srgbClr val="454F5B"/>
                          </a:solidFill>
                        </a:rPr>
                        <a:t>It has been applied to all federal states, but implementation is still early in Bavaria.</a:t>
                      </a:r>
                      <a:endParaRPr lang="en-US" sz="900"/>
                    </a:p>
                  </a:txBody>
                  <a:tcPr/>
                </a:tc>
                <a:extLst>
                  <a:ext uri="{0D108BD9-81ED-4DB2-BD59-A6C34878D82A}">
                    <a16:rowId xmlns:a16="http://schemas.microsoft.com/office/drawing/2014/main" val="3494022135"/>
                  </a:ext>
                </a:extLst>
              </a:tr>
              <a:tr h="696957">
                <a:tc>
                  <a:txBody>
                    <a:bodyPr/>
                    <a:lstStyle/>
                    <a:p>
                      <a:pPr lvl="0">
                        <a:buNone/>
                      </a:pPr>
                      <a:r>
                        <a:rPr lang="en-US" sz="900" b="0" dirty="0"/>
                        <a:t>Austria</a:t>
                      </a:r>
                    </a:p>
                  </a:txBody>
                  <a:tcPr/>
                </a:tc>
                <a:tc>
                  <a:txBody>
                    <a:bodyPr/>
                    <a:lstStyle/>
                    <a:p>
                      <a:pPr lvl="0" algn="l">
                        <a:lnSpc>
                          <a:spcPct val="100000"/>
                        </a:lnSpc>
                        <a:spcBef>
                          <a:spcPts val="0"/>
                        </a:spcBef>
                        <a:spcAft>
                          <a:spcPts val="0"/>
                        </a:spcAft>
                        <a:buNone/>
                      </a:pPr>
                      <a:r>
                        <a:rPr lang="en-US" sz="900" b="1" i="0" u="none" strike="noStrike" noProof="0" dirty="0">
                          <a:latin typeface="Arial"/>
                        </a:rPr>
                        <a:t>Project "Habitat Network"</a:t>
                      </a:r>
                    </a:p>
                    <a:p>
                      <a:pPr lvl="0" algn="l">
                        <a:lnSpc>
                          <a:spcPct val="100000"/>
                        </a:lnSpc>
                        <a:spcBef>
                          <a:spcPts val="0"/>
                        </a:spcBef>
                        <a:spcAft>
                          <a:spcPts val="0"/>
                        </a:spcAft>
                        <a:buNone/>
                      </a:pPr>
                      <a:r>
                        <a:rPr lang="en-US" sz="900" b="0" i="0" u="none" strike="noStrike" noProof="0" dirty="0"/>
                        <a:t>A landscape model was created, calculating optimal habitat corridors using GIS, and validated through a participatory project with stakeholders.</a:t>
                      </a:r>
                      <a:endParaRPr lang="en-US" sz="900" dirty="0"/>
                    </a:p>
                  </a:txBody>
                  <a:tcPr/>
                </a:tc>
                <a:tc>
                  <a:txBody>
                    <a:bodyPr/>
                    <a:lstStyle/>
                    <a:p>
                      <a:pPr lvl="0">
                        <a:buNone/>
                      </a:pPr>
                      <a:r>
                        <a:rPr lang="en-US" sz="900" b="0" i="0" u="none" strike="noStrike" noProof="0" dirty="0">
                          <a:latin typeface="Arial"/>
                        </a:rPr>
                        <a:t>Although not legally binding, the network is harmonized on federal and national boundaries and partially integrated into federal GIS systems. It is available as a nationwide data set for spatial planning and sectoral planning in various contexts.</a:t>
                      </a:r>
                      <a:endParaRPr lang="en-US" sz="900"/>
                    </a:p>
                  </a:txBody>
                  <a:tcPr/>
                </a:tc>
                <a:extLst>
                  <a:ext uri="{0D108BD9-81ED-4DB2-BD59-A6C34878D82A}">
                    <a16:rowId xmlns:a16="http://schemas.microsoft.com/office/drawing/2014/main" val="172683288"/>
                  </a:ext>
                </a:extLst>
              </a:tr>
              <a:tr h="1063777">
                <a:tc>
                  <a:txBody>
                    <a:bodyPr/>
                    <a:lstStyle/>
                    <a:p>
                      <a:r>
                        <a:rPr lang="en-US" sz="900" b="0" dirty="0"/>
                        <a:t>France</a:t>
                      </a:r>
                    </a:p>
                  </a:txBody>
                  <a:tcPr/>
                </a:tc>
                <a:tc>
                  <a:txBody>
                    <a:bodyPr/>
                    <a:lstStyle/>
                    <a:p>
                      <a:pPr lvl="0" algn="l">
                        <a:lnSpc>
                          <a:spcPct val="100000"/>
                        </a:lnSpc>
                        <a:spcBef>
                          <a:spcPts val="0"/>
                        </a:spcBef>
                        <a:spcAft>
                          <a:spcPts val="0"/>
                        </a:spcAft>
                        <a:buNone/>
                      </a:pPr>
                      <a:r>
                        <a:rPr lang="fr-FR" sz="900" b="1" i="0" u="none" strike="noStrike" noProof="0" err="1">
                          <a:latin typeface="Arial"/>
                        </a:rPr>
                        <a:t>Ecological</a:t>
                      </a:r>
                      <a:r>
                        <a:rPr lang="fr-FR" sz="900" b="1" i="0" u="none" strike="noStrike" noProof="0" dirty="0">
                          <a:latin typeface="Arial"/>
                        </a:rPr>
                        <a:t> network plan (Trame verte et bleue)</a:t>
                      </a:r>
                    </a:p>
                    <a:p>
                      <a:pPr lvl="0" algn="l">
                        <a:lnSpc>
                          <a:spcPct val="100000"/>
                        </a:lnSpc>
                        <a:spcBef>
                          <a:spcPts val="0"/>
                        </a:spcBef>
                        <a:spcAft>
                          <a:spcPts val="0"/>
                        </a:spcAft>
                        <a:buNone/>
                      </a:pPr>
                      <a:r>
                        <a:rPr lang="fr-FR" sz="900" b="0" i="0" u="none" strike="noStrike" noProof="0" dirty="0"/>
                        <a:t>The </a:t>
                      </a:r>
                      <a:r>
                        <a:rPr lang="fr-FR" sz="900" b="0" i="0" u="none" strike="noStrike" noProof="0" dirty="0" err="1"/>
                        <a:t>ecological</a:t>
                      </a:r>
                      <a:r>
                        <a:rPr lang="fr-FR" sz="900" b="0" i="0" u="none" strike="noStrike" noProof="0" dirty="0"/>
                        <a:t> </a:t>
                      </a:r>
                      <a:r>
                        <a:rPr lang="fr-FR" sz="900" b="0" i="0" u="none" strike="noStrike" noProof="0" dirty="0" err="1">
                          <a:latin typeface="Arial"/>
                        </a:rPr>
                        <a:t>continuity</a:t>
                      </a:r>
                      <a:r>
                        <a:rPr lang="fr-FR" sz="900" b="0" i="0" u="none" strike="noStrike" noProof="0" dirty="0">
                          <a:latin typeface="Arial"/>
                        </a:rPr>
                        <a:t> network of the Trame verte et bleue (TVB) </a:t>
                      </a:r>
                      <a:r>
                        <a:rPr lang="fr-FR" sz="900" b="0" i="0" u="none" strike="noStrike" noProof="0" dirty="0" err="1">
                          <a:latin typeface="Arial"/>
                        </a:rPr>
                        <a:t>is</a:t>
                      </a:r>
                      <a:r>
                        <a:rPr lang="fr-FR" sz="900" b="0" i="0" u="none" strike="noStrike" noProof="0" dirty="0">
                          <a:latin typeface="Arial"/>
                        </a:rPr>
                        <a:t> </a:t>
                      </a:r>
                      <a:r>
                        <a:rPr lang="fr-FR" sz="900" b="0" i="0" u="none" strike="noStrike" noProof="0" dirty="0" err="1">
                          <a:latin typeface="Arial"/>
                        </a:rPr>
                        <a:t>defined</a:t>
                      </a:r>
                      <a:r>
                        <a:rPr lang="fr-FR" sz="900" b="0" i="0" u="none" strike="noStrike" noProof="0" dirty="0">
                          <a:latin typeface="Arial"/>
                        </a:rPr>
                        <a:t> by the </a:t>
                      </a:r>
                      <a:r>
                        <a:rPr lang="fr-FR" sz="900" b="0" i="0" u="none" strike="noStrike" noProof="0" dirty="0" err="1">
                          <a:latin typeface="Arial"/>
                        </a:rPr>
                        <a:t>hydrographic</a:t>
                      </a:r>
                      <a:r>
                        <a:rPr lang="fr-FR" sz="900" b="0" i="0" u="none" strike="noStrike" noProof="0" dirty="0">
                          <a:latin typeface="Arial"/>
                        </a:rPr>
                        <a:t> network and </a:t>
                      </a:r>
                      <a:r>
                        <a:rPr lang="fr-FR" sz="900" b="0" i="0" u="none" strike="noStrike" noProof="0" dirty="0" err="1">
                          <a:latin typeface="Arial"/>
                        </a:rPr>
                        <a:t>does</a:t>
                      </a:r>
                      <a:r>
                        <a:rPr lang="fr-FR" sz="900" b="0" i="0" u="none" strike="noStrike" noProof="0" dirty="0">
                          <a:latin typeface="Arial"/>
                        </a:rPr>
                        <a:t> not </a:t>
                      </a:r>
                      <a:r>
                        <a:rPr lang="fr-FR" sz="900" b="0" i="0" u="none" strike="noStrike" noProof="0" dirty="0" err="1">
                          <a:latin typeface="Arial"/>
                        </a:rPr>
                        <a:t>differentiate</a:t>
                      </a:r>
                      <a:r>
                        <a:rPr lang="fr-FR" sz="900" b="0" i="0" u="none" strike="noStrike" noProof="0" dirty="0">
                          <a:latin typeface="Arial"/>
                        </a:rPr>
                        <a:t> </a:t>
                      </a:r>
                      <a:r>
                        <a:rPr lang="fr-FR" sz="900" b="0" i="0" u="none" strike="noStrike" noProof="0" dirty="0" err="1">
                          <a:latin typeface="Arial"/>
                        </a:rPr>
                        <a:t>between</a:t>
                      </a:r>
                      <a:r>
                        <a:rPr lang="fr-FR" sz="900" b="0" i="0" u="none" strike="noStrike" noProof="0" dirty="0">
                          <a:latin typeface="Arial"/>
                        </a:rPr>
                        <a:t> </a:t>
                      </a:r>
                      <a:r>
                        <a:rPr lang="fr-FR" sz="900" b="0" i="0" u="none" strike="noStrike" noProof="0" dirty="0" err="1">
                          <a:latin typeface="Arial"/>
                        </a:rPr>
                        <a:t>biodiversity</a:t>
                      </a:r>
                      <a:r>
                        <a:rPr lang="fr-FR" sz="900" b="0" i="0" u="none" strike="noStrike" noProof="0" dirty="0">
                          <a:latin typeface="Arial"/>
                        </a:rPr>
                        <a:t> </a:t>
                      </a:r>
                      <a:r>
                        <a:rPr lang="fr-FR" sz="900" b="0" i="0" u="none" strike="noStrike" noProof="0" dirty="0" err="1">
                          <a:latin typeface="Arial"/>
                        </a:rPr>
                        <a:t>reservoirs</a:t>
                      </a:r>
                      <a:r>
                        <a:rPr lang="fr-FR" sz="900" b="0" i="0" u="none" strike="noStrike" noProof="0" dirty="0">
                          <a:latin typeface="Arial"/>
                        </a:rPr>
                        <a:t> and </a:t>
                      </a:r>
                      <a:r>
                        <a:rPr lang="fr-FR" sz="900" b="0" i="0" u="none" strike="noStrike" noProof="0" dirty="0" err="1">
                          <a:latin typeface="Arial"/>
                        </a:rPr>
                        <a:t>ecological</a:t>
                      </a:r>
                      <a:r>
                        <a:rPr lang="fr-FR" sz="900" b="0" i="0" u="none" strike="noStrike" noProof="0" dirty="0">
                          <a:latin typeface="Arial"/>
                        </a:rPr>
                        <a:t> corridors.</a:t>
                      </a:r>
                      <a:endParaRPr lang="fr-FR" sz="900" dirty="0"/>
                    </a:p>
                  </a:txBody>
                  <a:tcPr/>
                </a:tc>
                <a:tc>
                  <a:txBody>
                    <a:bodyPr/>
                    <a:lstStyle/>
                    <a:p>
                      <a:pPr lvl="0">
                        <a:buNone/>
                      </a:pPr>
                      <a:r>
                        <a:rPr lang="en-US" sz="900" b="0" i="0" u="none" strike="noStrike" baseline="0" noProof="0" dirty="0">
                          <a:solidFill>
                            <a:srgbClr val="454F5B"/>
                          </a:solidFill>
                          <a:latin typeface="Arial"/>
                        </a:rPr>
                        <a:t>The Trame verte et bleue - TVB (green and blue infrastructure) is the ecological network framework in France, it was introduced by the Grenelle I (2009) and II (2010) laws to reduce the fragmentation of natural and semi-natural habitats and to take better account of biodiversity in spatial planning. Urban planning documents at local levels must consider the Regional Ecological Coherence Scheme (SRADDET) and national guidelines.</a:t>
                      </a:r>
                      <a:endParaRPr lang="en-US" sz="900" dirty="0"/>
                    </a:p>
                  </a:txBody>
                  <a:tcPr/>
                </a:tc>
                <a:extLst>
                  <a:ext uri="{0D108BD9-81ED-4DB2-BD59-A6C34878D82A}">
                    <a16:rowId xmlns:a16="http://schemas.microsoft.com/office/drawing/2014/main" val="3084849450"/>
                  </a:ext>
                </a:extLst>
              </a:tr>
            </a:tbl>
          </a:graphicData>
        </a:graphic>
      </p:graphicFrame>
    </p:spTree>
    <p:extLst>
      <p:ext uri="{BB962C8B-B14F-4D97-AF65-F5344CB8AC3E}">
        <p14:creationId xmlns:p14="http://schemas.microsoft.com/office/powerpoint/2010/main" val="24743704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091706-3DFD-0F31-C2B4-456A97AD74DC}"/>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5D5E2745-7D2E-39FD-26E0-A35CD8BDC4BF}"/>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DCF83EF9-5605-1F4B-9ED2-0CD3EDFAFC6E}"/>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2E1EB7CB-557C-EDF4-AD2D-0424C1F587D1}"/>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38</a:t>
            </a:fld>
            <a:endParaRPr lang="en-US"/>
          </a:p>
        </p:txBody>
      </p:sp>
      <p:sp>
        <p:nvSpPr>
          <p:cNvPr id="3" name="Titel 7">
            <a:extLst>
              <a:ext uri="{FF2B5EF4-FFF2-40B4-BE49-F238E27FC236}">
                <a16:creationId xmlns:a16="http://schemas.microsoft.com/office/drawing/2014/main" id="{27849212-5B6C-F293-39CC-4CEBE9EED7A5}"/>
              </a:ext>
            </a:extLst>
          </p:cNvPr>
          <p:cNvSpPr txBox="1">
            <a:spLocks/>
          </p:cNvSpPr>
          <p:nvPr/>
        </p:nvSpPr>
        <p:spPr>
          <a:xfrm>
            <a:off x="468313" y="701970"/>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dirty="0"/>
              <a:t>GBI Networks </a:t>
            </a:r>
            <a:r>
              <a:rPr lang="de-DE" sz="3200" dirty="0" err="1"/>
              <a:t>concepts</a:t>
            </a:r>
            <a:endParaRPr lang="de-DE" sz="3200" dirty="0">
              <a:cs typeface="Arial"/>
            </a:endParaRPr>
          </a:p>
        </p:txBody>
      </p:sp>
      <p:graphicFrame>
        <p:nvGraphicFramePr>
          <p:cNvPr id="11" name="Table 10">
            <a:extLst>
              <a:ext uri="{FF2B5EF4-FFF2-40B4-BE49-F238E27FC236}">
                <a16:creationId xmlns:a16="http://schemas.microsoft.com/office/drawing/2014/main" id="{C1BBD587-D4F0-7B43-9655-D1DD4E7807EB}"/>
              </a:ext>
            </a:extLst>
          </p:cNvPr>
          <p:cNvGraphicFramePr>
            <a:graphicFrameLocks noGrp="1"/>
          </p:cNvGraphicFramePr>
          <p:nvPr>
            <p:extLst>
              <p:ext uri="{D42A27DB-BD31-4B8C-83A1-F6EECF244321}">
                <p14:modId xmlns:p14="http://schemas.microsoft.com/office/powerpoint/2010/main" val="3445088209"/>
              </p:ext>
            </p:extLst>
          </p:nvPr>
        </p:nvGraphicFramePr>
        <p:xfrm>
          <a:off x="676141" y="1577662"/>
          <a:ext cx="7791745" cy="2887038"/>
        </p:xfrm>
        <a:graphic>
          <a:graphicData uri="http://schemas.openxmlformats.org/drawingml/2006/table">
            <a:tbl>
              <a:tblPr firstRow="1" bandRow="1">
                <a:tableStyleId>{5C22544A-7EE6-4342-B048-85BDC9FD1C3A}</a:tableStyleId>
              </a:tblPr>
              <a:tblGrid>
                <a:gridCol w="1025071">
                  <a:extLst>
                    <a:ext uri="{9D8B030D-6E8A-4147-A177-3AD203B41FA5}">
                      <a16:colId xmlns:a16="http://schemas.microsoft.com/office/drawing/2014/main" val="3190027815"/>
                    </a:ext>
                  </a:extLst>
                </a:gridCol>
                <a:gridCol w="3383337">
                  <a:extLst>
                    <a:ext uri="{9D8B030D-6E8A-4147-A177-3AD203B41FA5}">
                      <a16:colId xmlns:a16="http://schemas.microsoft.com/office/drawing/2014/main" val="3464057087"/>
                    </a:ext>
                  </a:extLst>
                </a:gridCol>
                <a:gridCol w="3383337">
                  <a:extLst>
                    <a:ext uri="{9D8B030D-6E8A-4147-A177-3AD203B41FA5}">
                      <a16:colId xmlns:a16="http://schemas.microsoft.com/office/drawing/2014/main" val="1866681533"/>
                    </a:ext>
                  </a:extLst>
                </a:gridCol>
              </a:tblGrid>
              <a:tr h="280998">
                <a:tc>
                  <a:txBody>
                    <a:bodyPr/>
                    <a:lstStyle/>
                    <a:p>
                      <a:r>
                        <a:rPr lang="en-US" sz="900" dirty="0"/>
                        <a:t>Country</a:t>
                      </a:r>
                    </a:p>
                  </a:txBody>
                  <a:tcPr/>
                </a:tc>
                <a:tc>
                  <a:txBody>
                    <a:bodyPr/>
                    <a:lstStyle/>
                    <a:p>
                      <a:pPr lvl="0">
                        <a:buNone/>
                      </a:pPr>
                      <a:r>
                        <a:rPr lang="en-US" sz="900" dirty="0"/>
                        <a:t>GBI Network concept</a:t>
                      </a:r>
                    </a:p>
                  </a:txBody>
                  <a:tcPr/>
                </a:tc>
                <a:tc>
                  <a:txBody>
                    <a:bodyPr/>
                    <a:lstStyle/>
                    <a:p>
                      <a:pPr lvl="0">
                        <a:buNone/>
                      </a:pPr>
                      <a:r>
                        <a:rPr lang="en-US" sz="900" dirty="0"/>
                        <a:t>Consideration and legal binding in planning</a:t>
                      </a:r>
                    </a:p>
                  </a:txBody>
                  <a:tcPr/>
                </a:tc>
                <a:extLst>
                  <a:ext uri="{0D108BD9-81ED-4DB2-BD59-A6C34878D82A}">
                    <a16:rowId xmlns:a16="http://schemas.microsoft.com/office/drawing/2014/main" val="1352966449"/>
                  </a:ext>
                </a:extLst>
              </a:tr>
              <a:tr h="896521">
                <a:tc>
                  <a:txBody>
                    <a:bodyPr/>
                    <a:lstStyle/>
                    <a:p>
                      <a:pPr lvl="0">
                        <a:buNone/>
                      </a:pPr>
                      <a:r>
                        <a:rPr lang="en-US" sz="900" b="0" dirty="0"/>
                        <a:t>Italy</a:t>
                      </a:r>
                    </a:p>
                  </a:txBody>
                  <a:tcPr/>
                </a:tc>
                <a:tc>
                  <a:txBody>
                    <a:bodyPr/>
                    <a:lstStyle/>
                    <a:p>
                      <a:pPr lvl="0" algn="l">
                        <a:lnSpc>
                          <a:spcPct val="100000"/>
                        </a:lnSpc>
                        <a:spcBef>
                          <a:spcPts val="0"/>
                        </a:spcBef>
                        <a:spcAft>
                          <a:spcPts val="0"/>
                        </a:spcAft>
                        <a:buNone/>
                      </a:pPr>
                      <a:r>
                        <a:rPr lang="it-IT" sz="900" b="1" i="0" u="none" strike="noStrike" noProof="0" dirty="0">
                          <a:latin typeface="Arial"/>
                        </a:rPr>
                        <a:t>National </a:t>
                      </a:r>
                      <a:r>
                        <a:rPr lang="it-IT" sz="900" b="1" i="0" u="none" strike="noStrike" noProof="0" dirty="0" err="1">
                          <a:latin typeface="Arial"/>
                        </a:rPr>
                        <a:t>Ecological</a:t>
                      </a:r>
                      <a:r>
                        <a:rPr lang="it-IT" sz="900" b="1" i="0" u="none" strike="noStrike" noProof="0" dirty="0">
                          <a:latin typeface="Arial"/>
                        </a:rPr>
                        <a:t> Network project</a:t>
                      </a:r>
                    </a:p>
                    <a:p>
                      <a:pPr lvl="0" algn="l">
                        <a:lnSpc>
                          <a:spcPct val="100000"/>
                        </a:lnSpc>
                        <a:spcBef>
                          <a:spcPts val="0"/>
                        </a:spcBef>
                        <a:spcAft>
                          <a:spcPts val="0"/>
                        </a:spcAft>
                        <a:buNone/>
                      </a:pPr>
                      <a:r>
                        <a:rPr lang="it-IT" sz="900" b="0" i="0" u="none" strike="noStrike" noProof="0" dirty="0"/>
                        <a:t>The Po Valley covers the </a:t>
                      </a:r>
                      <a:r>
                        <a:rPr lang="it-IT" sz="900" b="0" i="0" u="none" strike="noStrike" noProof="0" dirty="0" err="1"/>
                        <a:t>Alps</a:t>
                      </a:r>
                      <a:r>
                        <a:rPr lang="it-IT" sz="900" b="0" i="0" u="none" strike="noStrike" noProof="0" dirty="0"/>
                        <a:t> and </a:t>
                      </a:r>
                      <a:r>
                        <a:rPr lang="it-IT" sz="900" b="0" i="0" u="none" strike="noStrike" noProof="0" dirty="0" err="1"/>
                        <a:t>Apennines</a:t>
                      </a:r>
                      <a:r>
                        <a:rPr lang="it-IT" sz="900" b="0" i="0" u="none" strike="noStrike" noProof="0" dirty="0"/>
                        <a:t>, </a:t>
                      </a:r>
                      <a:r>
                        <a:rPr lang="it-IT" sz="900" b="0" i="0" u="none" strike="noStrike" noProof="0" dirty="0" err="1"/>
                        <a:t>encompassing</a:t>
                      </a:r>
                      <a:r>
                        <a:rPr lang="it-IT" sz="900" b="0" i="0" u="none" strike="noStrike" noProof="0" dirty="0"/>
                        <a:t> the </a:t>
                      </a:r>
                      <a:r>
                        <a:rPr lang="it-IT" sz="900" b="0" i="0" u="none" strike="noStrike" noProof="0" dirty="0" err="1"/>
                        <a:t>Adriatic</a:t>
                      </a:r>
                      <a:r>
                        <a:rPr lang="it-IT" sz="900" b="0" i="0" u="none" strike="noStrike" noProof="0" dirty="0"/>
                        <a:t> and </a:t>
                      </a:r>
                      <a:r>
                        <a:rPr lang="it-IT" sz="900" b="0" i="0" u="none" strike="noStrike" noProof="0" dirty="0" err="1"/>
                        <a:t>Tyrrhenian</a:t>
                      </a:r>
                      <a:r>
                        <a:rPr lang="it-IT" sz="900" b="0" i="0" u="none" strike="noStrike" noProof="0" dirty="0"/>
                        <a:t> </a:t>
                      </a:r>
                      <a:r>
                        <a:rPr lang="it-IT" sz="900" b="0" i="0" u="none" strike="noStrike" noProof="0" dirty="0" err="1"/>
                        <a:t>seas</a:t>
                      </a:r>
                      <a:r>
                        <a:rPr lang="it-IT" sz="900" b="0" i="0" u="none" strike="noStrike" noProof="0" dirty="0"/>
                        <a:t>. </a:t>
                      </a:r>
                      <a:r>
                        <a:rPr lang="it-IT" sz="900" b="0" i="0" u="none" strike="noStrike" noProof="0" dirty="0" err="1"/>
                        <a:t>Ecological</a:t>
                      </a:r>
                      <a:r>
                        <a:rPr lang="it-IT" sz="900" b="0" i="0" u="none" strike="noStrike" noProof="0" dirty="0"/>
                        <a:t> Networks models are </a:t>
                      </a:r>
                      <a:r>
                        <a:rPr lang="it-IT" sz="900" b="0" i="0" u="none" strike="noStrike" noProof="0" dirty="0" err="1"/>
                        <a:t>created</a:t>
                      </a:r>
                      <a:r>
                        <a:rPr lang="it-IT" sz="900" b="0" i="0" u="none" strike="noStrike" noProof="0" dirty="0"/>
                        <a:t> by 6 </a:t>
                      </a:r>
                      <a:r>
                        <a:rPr lang="it-IT" sz="900" b="0" i="0" u="none" strike="noStrike" noProof="0" dirty="0" err="1"/>
                        <a:t>Ordinary</a:t>
                      </a:r>
                      <a:r>
                        <a:rPr lang="it-IT" sz="900" b="0" i="0" u="none" strike="noStrike" noProof="0" dirty="0"/>
                        <a:t> </a:t>
                      </a:r>
                      <a:r>
                        <a:rPr lang="it-IT" sz="900" b="0" i="0" u="none" strike="noStrike" noProof="0" dirty="0" err="1"/>
                        <a:t>Regions</a:t>
                      </a:r>
                      <a:r>
                        <a:rPr lang="it-IT" sz="900" b="0" i="0" u="none" strike="noStrike" noProof="0" dirty="0"/>
                        <a:t> and </a:t>
                      </a:r>
                      <a:r>
                        <a:rPr lang="it-IT" sz="900" b="0" i="0" u="none" strike="noStrike" noProof="0" dirty="0" err="1"/>
                        <a:t>two</a:t>
                      </a:r>
                      <a:r>
                        <a:rPr lang="it-IT" sz="900" b="0" i="0" u="none" strike="noStrike" noProof="0" dirty="0"/>
                        <a:t> Special System </a:t>
                      </a:r>
                      <a:r>
                        <a:rPr lang="it-IT" sz="900" b="0" i="0" u="none" strike="noStrike" noProof="0" dirty="0" err="1"/>
                        <a:t>Authorities</a:t>
                      </a:r>
                      <a:r>
                        <a:rPr lang="it-IT" sz="900" b="0" i="0" u="none" strike="noStrike" noProof="0" dirty="0"/>
                        <a:t>, with </a:t>
                      </a:r>
                      <a:r>
                        <a:rPr lang="it-IT" sz="900" b="0" i="0" u="none" strike="noStrike" noProof="0" dirty="0" err="1"/>
                        <a:t>most</a:t>
                      </a:r>
                      <a:r>
                        <a:rPr lang="it-IT" sz="900" b="0" i="0" u="none" strike="noStrike" noProof="0" dirty="0"/>
                        <a:t> designs </a:t>
                      </a:r>
                      <a:r>
                        <a:rPr lang="it-IT" sz="900" b="0" i="0" u="none" strike="noStrike" noProof="0" dirty="0" err="1"/>
                        <a:t>regionally</a:t>
                      </a:r>
                      <a:r>
                        <a:rPr lang="it-IT" sz="900" b="0" i="0" u="none" strike="noStrike" noProof="0" dirty="0"/>
                        <a:t> </a:t>
                      </a:r>
                      <a:r>
                        <a:rPr lang="it-IT" sz="900" b="0" i="0" u="none" strike="noStrike" noProof="0" dirty="0" err="1"/>
                        <a:t>determined</a:t>
                      </a:r>
                      <a:r>
                        <a:rPr lang="it-IT" sz="900" b="0" i="0" u="none" strike="noStrike" noProof="0" dirty="0"/>
                        <a:t> and </a:t>
                      </a:r>
                      <a:r>
                        <a:rPr lang="it-IT" sz="900" b="0" i="0" u="none" strike="noStrike" noProof="0" dirty="0" err="1"/>
                        <a:t>integrated</a:t>
                      </a:r>
                      <a:r>
                        <a:rPr lang="it-IT" sz="900" b="0" i="0" u="none" strike="noStrike" noProof="0" dirty="0"/>
                        <a:t> by Provincial and </a:t>
                      </a:r>
                      <a:r>
                        <a:rPr lang="it-IT" sz="900" b="0" i="0" u="none" strike="noStrike" noProof="0" dirty="0" err="1"/>
                        <a:t>Municipal</a:t>
                      </a:r>
                      <a:r>
                        <a:rPr lang="it-IT" sz="900" b="0" i="0" u="none" strike="noStrike" noProof="0" dirty="0"/>
                        <a:t> plans.</a:t>
                      </a:r>
                      <a:endParaRPr lang="it-IT" sz="900" dirty="0"/>
                    </a:p>
                  </a:txBody>
                  <a:tcPr/>
                </a:tc>
                <a:tc>
                  <a:txBody>
                    <a:bodyPr/>
                    <a:lstStyle/>
                    <a:p>
                      <a:pPr lvl="0">
                        <a:buNone/>
                      </a:pPr>
                      <a:r>
                        <a:rPr lang="en-US" sz="900" b="0" i="0" u="none" strike="noStrike" noProof="0" dirty="0">
                          <a:latin typeface="Arial"/>
                        </a:rPr>
                        <a:t>By now, no national unified concept was enforced yet, as the National Ecological Network project, promoted by the Ministry of the Environment and Protection of Land and Sea, is a practical tool for orienting and scheduling territorial planning and natural resource usage at the national level.</a:t>
                      </a:r>
                      <a:endParaRPr lang="en-US" sz="900" dirty="0"/>
                    </a:p>
                  </a:txBody>
                  <a:tcPr/>
                </a:tc>
                <a:extLst>
                  <a:ext uri="{0D108BD9-81ED-4DB2-BD59-A6C34878D82A}">
                    <a16:rowId xmlns:a16="http://schemas.microsoft.com/office/drawing/2014/main" val="3494022135"/>
                  </a:ext>
                </a:extLst>
              </a:tr>
              <a:tr h="896521">
                <a:tc>
                  <a:txBody>
                    <a:bodyPr/>
                    <a:lstStyle/>
                    <a:p>
                      <a:pPr lvl="0">
                        <a:buNone/>
                      </a:pPr>
                      <a:r>
                        <a:rPr lang="en-US" sz="900" b="0" dirty="0"/>
                        <a:t>Slovenia</a:t>
                      </a:r>
                    </a:p>
                  </a:txBody>
                  <a:tcPr/>
                </a:tc>
                <a:tc>
                  <a:txBody>
                    <a:bodyPr/>
                    <a:lstStyle/>
                    <a:p>
                      <a:pPr lvl="0" algn="l">
                        <a:lnSpc>
                          <a:spcPct val="100000"/>
                        </a:lnSpc>
                        <a:spcBef>
                          <a:spcPts val="0"/>
                        </a:spcBef>
                        <a:spcAft>
                          <a:spcPts val="0"/>
                        </a:spcAft>
                        <a:buNone/>
                      </a:pPr>
                      <a:r>
                        <a:rPr lang="en-US" sz="900" b="1" i="0" u="none" strike="noStrike" noProof="0" dirty="0"/>
                        <a:t>Green infrastructure network &amp; Ecological network plan: “Corridors to maintain wildlife habitat connectivity” by Slovenia Forest Service</a:t>
                      </a:r>
                      <a:endParaRPr lang="en-US" sz="900" b="1" dirty="0"/>
                    </a:p>
                    <a:p>
                      <a:pPr marL="0" lvl="0" indent="0" algn="l">
                        <a:lnSpc>
                          <a:spcPct val="100000"/>
                        </a:lnSpc>
                        <a:buNone/>
                      </a:pPr>
                      <a:r>
                        <a:rPr lang="en-US" sz="900" b="0" i="0" u="none" strike="noStrike" baseline="0" noProof="0" dirty="0">
                          <a:solidFill>
                            <a:srgbClr val="454F5B"/>
                          </a:solidFill>
                          <a:latin typeface="Arial"/>
                        </a:rPr>
                        <a:t>Uses a structural approach to preserve wildlife habitat connectivity, with linkages derived from</a:t>
                      </a:r>
                      <a:endParaRPr lang="en-US" sz="900" dirty="0"/>
                    </a:p>
                    <a:p>
                      <a:pPr lvl="0" algn="l">
                        <a:lnSpc>
                          <a:spcPct val="100000"/>
                        </a:lnSpc>
                        <a:spcBef>
                          <a:spcPts val="0"/>
                        </a:spcBef>
                        <a:spcAft>
                          <a:spcPts val="0"/>
                        </a:spcAft>
                        <a:buNone/>
                      </a:pPr>
                      <a:r>
                        <a:rPr lang="en-US" sz="900" b="0" i="0" u="none" strike="noStrike" baseline="0" noProof="0" dirty="0">
                          <a:solidFill>
                            <a:srgbClr val="454F5B"/>
                          </a:solidFill>
                          <a:latin typeface="Arial"/>
                        </a:rPr>
                        <a:t>‘Least-cost path’ analysis and monitoring of species transitions.</a:t>
                      </a:r>
                      <a:endParaRPr lang="en-US" sz="900" dirty="0"/>
                    </a:p>
                  </a:txBody>
                  <a:tcPr/>
                </a:tc>
                <a:tc>
                  <a:txBody>
                    <a:bodyPr/>
                    <a:lstStyle/>
                    <a:p>
                      <a:pPr lvl="0">
                        <a:buNone/>
                      </a:pPr>
                      <a:r>
                        <a:rPr lang="en-US" sz="900" b="0" i="0" u="none" strike="noStrike" noProof="0" dirty="0">
                          <a:latin typeface="Arial"/>
                        </a:rPr>
                        <a:t>Green infrastructure is planned at regional and local levels and is legally binding as a strategic content. The document is now legally binding (statutory framework).</a:t>
                      </a:r>
                      <a:endParaRPr lang="en-US" sz="900" dirty="0"/>
                    </a:p>
                  </a:txBody>
                  <a:tcPr/>
                </a:tc>
                <a:extLst>
                  <a:ext uri="{0D108BD9-81ED-4DB2-BD59-A6C34878D82A}">
                    <a16:rowId xmlns:a16="http://schemas.microsoft.com/office/drawing/2014/main" val="172683288"/>
                  </a:ext>
                </a:extLst>
              </a:tr>
              <a:tr h="762712">
                <a:tc>
                  <a:txBody>
                    <a:bodyPr/>
                    <a:lstStyle/>
                    <a:p>
                      <a:pPr lvl="0">
                        <a:buNone/>
                      </a:pPr>
                      <a:r>
                        <a:rPr lang="en-US" sz="900" b="0" dirty="0"/>
                        <a:t>Switzerland</a:t>
                      </a:r>
                    </a:p>
                  </a:txBody>
                  <a:tcPr/>
                </a:tc>
                <a:tc>
                  <a:txBody>
                    <a:bodyPr/>
                    <a:lstStyle/>
                    <a:p>
                      <a:pPr lvl="0" algn="l">
                        <a:lnSpc>
                          <a:spcPct val="100000"/>
                        </a:lnSpc>
                        <a:spcBef>
                          <a:spcPts val="0"/>
                        </a:spcBef>
                        <a:spcAft>
                          <a:spcPts val="0"/>
                        </a:spcAft>
                        <a:buNone/>
                      </a:pPr>
                      <a:r>
                        <a:rPr lang="en-US" sz="900" b="1" i="0" u="none" strike="noStrike" noProof="0" dirty="0"/>
                        <a:t>Ecological network plan (Ecological Infrastructure)</a:t>
                      </a:r>
                    </a:p>
                    <a:p>
                      <a:pPr lvl="0" algn="l">
                        <a:lnSpc>
                          <a:spcPct val="100000"/>
                        </a:lnSpc>
                        <a:spcBef>
                          <a:spcPts val="0"/>
                        </a:spcBef>
                        <a:spcAft>
                          <a:spcPts val="0"/>
                        </a:spcAft>
                        <a:buNone/>
                      </a:pPr>
                      <a:r>
                        <a:rPr lang="en-US" sz="900" b="0" i="0" u="none" strike="noStrike" noProof="0" dirty="0">
                          <a:latin typeface="Arial"/>
                        </a:rPr>
                        <a:t>The Three Directions for the Development of a Functional Ecological Infrastructure (EI) aims to ensure the quality of existing areas, use existing processes for quantitative expansion, and supplement areas to close gaps.</a:t>
                      </a:r>
                      <a:endParaRPr lang="en-US" sz="900" dirty="0"/>
                    </a:p>
                  </a:txBody>
                  <a:tcPr/>
                </a:tc>
                <a:tc>
                  <a:txBody>
                    <a:bodyPr/>
                    <a:lstStyle/>
                    <a:p>
                      <a:pPr lvl="0">
                        <a:buNone/>
                      </a:pPr>
                      <a:r>
                        <a:rPr lang="en-US" sz="900" b="0" i="0" u="none" strike="noStrike" baseline="0" noProof="0" dirty="0">
                          <a:solidFill>
                            <a:srgbClr val="454F5B"/>
                          </a:solidFill>
                          <a:latin typeface="Arial"/>
                        </a:rPr>
                        <a:t>The Ecological Infrastructure (EI) is a national binding project. It requires that the sectoral policies of the Confederation and the cantons contribute to the creation of its ecological infrastructure.</a:t>
                      </a:r>
                      <a:endParaRPr lang="en-US" sz="900" dirty="0"/>
                    </a:p>
                  </a:txBody>
                  <a:tcPr/>
                </a:tc>
                <a:extLst>
                  <a:ext uri="{0D108BD9-81ED-4DB2-BD59-A6C34878D82A}">
                    <a16:rowId xmlns:a16="http://schemas.microsoft.com/office/drawing/2014/main" val="1044135182"/>
                  </a:ext>
                </a:extLst>
              </a:tr>
            </a:tbl>
          </a:graphicData>
        </a:graphic>
      </p:graphicFrame>
      <p:sp>
        <p:nvSpPr>
          <p:cNvPr id="2" name="TextBox 1">
            <a:extLst>
              <a:ext uri="{FF2B5EF4-FFF2-40B4-BE49-F238E27FC236}">
                <a16:creationId xmlns:a16="http://schemas.microsoft.com/office/drawing/2014/main" id="{F131E0AE-3DA9-845A-7F94-D27F7AA15E76}"/>
              </a:ext>
            </a:extLst>
          </p:cNvPr>
          <p:cNvSpPr txBox="1"/>
          <p:nvPr/>
        </p:nvSpPr>
        <p:spPr>
          <a:xfrm>
            <a:off x="1316120" y="4413997"/>
            <a:ext cx="652460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Wingdings"/>
              <a:buChar char="Ø"/>
            </a:pPr>
            <a:r>
              <a:rPr lang="en-US" sz="1000" b="1" dirty="0">
                <a:cs typeface="Arial"/>
              </a:rPr>
              <a:t>Among all alpine countries, different concepts and different methodologies on GBI Networks are used, making it difficult to harmonize the understanding and the planning for ecological connectivity.</a:t>
            </a:r>
            <a:endParaRPr lang="en-US" b="1">
              <a:cs typeface="Arial" panose="020B0604020202020204"/>
            </a:endParaRPr>
          </a:p>
        </p:txBody>
      </p:sp>
    </p:spTree>
    <p:extLst>
      <p:ext uri="{BB962C8B-B14F-4D97-AF65-F5344CB8AC3E}">
        <p14:creationId xmlns:p14="http://schemas.microsoft.com/office/powerpoint/2010/main" val="40737924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5AC95-FBED-5DF7-2CBC-90035A71028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42472C6-4075-FED2-06A3-695214B9380F}"/>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3125F0B5-9683-AC9A-6967-DA66541315F6}"/>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454989D2-0E61-A296-674A-49058E443656}"/>
              </a:ext>
            </a:extLst>
          </p:cNvPr>
          <p:cNvSpPr>
            <a:spLocks noGrp="1"/>
          </p:cNvSpPr>
          <p:nvPr>
            <p:ph type="sldNum" sz="quarter" idx="12"/>
          </p:nvPr>
        </p:nvSpPr>
        <p:spPr/>
        <p:txBody>
          <a:bodyPr/>
          <a:lstStyle/>
          <a:p>
            <a:fld id="{5523F345-55CE-7244-BAC6-E4D97AAB72F4}" type="slidenum">
              <a:rPr lang="en-US" smtClean="0"/>
              <a:t>39</a:t>
            </a:fld>
            <a:endParaRPr lang="en-US"/>
          </a:p>
        </p:txBody>
      </p:sp>
      <p:sp>
        <p:nvSpPr>
          <p:cNvPr id="8" name="Title 5">
            <a:extLst>
              <a:ext uri="{FF2B5EF4-FFF2-40B4-BE49-F238E27FC236}">
                <a16:creationId xmlns:a16="http://schemas.microsoft.com/office/drawing/2014/main" id="{88FA17E3-1D59-19B9-7011-3B2CFDDD2DC0}"/>
              </a:ext>
            </a:extLst>
          </p:cNvPr>
          <p:cNvSpPr txBox="1">
            <a:spLocks/>
          </p:cNvSpPr>
          <p:nvPr/>
        </p:nvSpPr>
        <p:spPr>
          <a:xfrm>
            <a:off x="1373961" y="1770289"/>
            <a:ext cx="6393649" cy="180020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err="1">
                <a:cs typeface="Arial"/>
              </a:rPr>
              <a:t>Ecosystem</a:t>
            </a:r>
            <a:r>
              <a:rPr lang="de-DE">
                <a:cs typeface="Arial"/>
              </a:rPr>
              <a:t> Services </a:t>
            </a:r>
            <a:r>
              <a:rPr lang="de-DE" err="1">
                <a:cs typeface="Arial"/>
              </a:rPr>
              <a:t>of</a:t>
            </a:r>
            <a:r>
              <a:rPr lang="de-DE">
                <a:cs typeface="Arial"/>
              </a:rPr>
              <a:t> GBI </a:t>
            </a:r>
            <a:r>
              <a:rPr lang="de-DE" err="1">
                <a:cs typeface="Arial"/>
              </a:rPr>
              <a:t>networks</a:t>
            </a:r>
            <a:endParaRPr lang="en-US" err="1"/>
          </a:p>
        </p:txBody>
      </p:sp>
    </p:spTree>
    <p:extLst>
      <p:ext uri="{BB962C8B-B14F-4D97-AF65-F5344CB8AC3E}">
        <p14:creationId xmlns:p14="http://schemas.microsoft.com/office/powerpoint/2010/main" val="20683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A6EB20-7D2C-9DB9-51CC-7FEBD114F9B6}"/>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3CDCAE88-0E17-4A49-7AA6-001B1820B636}"/>
              </a:ext>
            </a:extLst>
          </p:cNvPr>
          <p:cNvSpPr>
            <a:spLocks noGrp="1"/>
          </p:cNvSpPr>
          <p:nvPr>
            <p:ph type="subTitle" idx="1"/>
          </p:nvPr>
        </p:nvSpPr>
        <p:spPr>
          <a:xfrm>
            <a:off x="496560" y="1972938"/>
            <a:ext cx="7891863" cy="2471020"/>
          </a:xfrm>
        </p:spPr>
        <p:txBody>
          <a:bodyPr anchor="t">
            <a:normAutofit fontScale="92500" lnSpcReduction="10000"/>
          </a:bodyPr>
          <a:lstStyle/>
          <a:p>
            <a:pPr marL="285750" indent="-285750">
              <a:buFont typeface="Arial" panose="020B0604020202020204" pitchFamily="34" charset="0"/>
              <a:buChar char="•"/>
            </a:pPr>
            <a:r>
              <a:rPr lang="en-US"/>
              <a:t>This training material contains five thematic modules that aim to enable a deeper gain of knowledge and understanding about ecological connectivity</a:t>
            </a:r>
          </a:p>
          <a:p>
            <a:pPr marL="285750" indent="-285750">
              <a:buFont typeface="Arial" panose="020B0604020202020204" pitchFamily="34" charset="0"/>
              <a:buChar char="•"/>
            </a:pPr>
            <a:r>
              <a:rPr lang="en-US"/>
              <a:t>The specific objectives are for each module are defined in the annexed documents (No. 1 – 5), which also provide detailed information about the duration, the process and the format of the material</a:t>
            </a:r>
          </a:p>
          <a:p>
            <a:pPr marL="285750" indent="-285750">
              <a:buFont typeface="Arial" panose="020B0604020202020204" pitchFamily="34" charset="0"/>
              <a:buChar char="•"/>
            </a:pPr>
            <a:r>
              <a:rPr lang="en-US"/>
              <a:t>This presentation offers detailed content on the topics of each module</a:t>
            </a:r>
          </a:p>
          <a:p>
            <a:pPr marL="285750" indent="-285750">
              <a:buFont typeface="Arial" panose="020B0604020202020204" pitchFamily="34" charset="0"/>
              <a:buChar char="•"/>
            </a:pPr>
            <a:r>
              <a:rPr lang="en-US"/>
              <a:t>Comprehensive competencies are gained after completion of this training in spatial planning and the implementation of Green and Blue infrastructure (GBI) networks, utilizing digital analytical tools and using interactive elements</a:t>
            </a:r>
          </a:p>
        </p:txBody>
      </p:sp>
      <p:sp>
        <p:nvSpPr>
          <p:cNvPr id="4" name="Date Placeholder 3">
            <a:extLst>
              <a:ext uri="{FF2B5EF4-FFF2-40B4-BE49-F238E27FC236}">
                <a16:creationId xmlns:a16="http://schemas.microsoft.com/office/drawing/2014/main" id="{BEBA638E-5F24-5102-FE9E-0B2A6E8A1A99}"/>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60F6B4A5-A545-4B8F-77F8-20F9EE29B106}"/>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23C81724-FFEA-079A-CAC0-8E3304A911CA}"/>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4</a:t>
            </a:fld>
            <a:endParaRPr lang="en-US"/>
          </a:p>
        </p:txBody>
      </p:sp>
      <p:sp>
        <p:nvSpPr>
          <p:cNvPr id="3" name="Titel 7">
            <a:extLst>
              <a:ext uri="{FF2B5EF4-FFF2-40B4-BE49-F238E27FC236}">
                <a16:creationId xmlns:a16="http://schemas.microsoft.com/office/drawing/2014/main" id="{E8F01FF4-6637-7C8E-6C8A-EE1866F5975F}"/>
              </a:ext>
            </a:extLst>
          </p:cNvPr>
          <p:cNvSpPr txBox="1">
            <a:spLocks/>
          </p:cNvSpPr>
          <p:nvPr/>
        </p:nvSpPr>
        <p:spPr>
          <a:xfrm>
            <a:off x="468313" y="1023942"/>
            <a:ext cx="8207376" cy="744235"/>
          </a:xfrm>
          <a:prstGeom prst="rect">
            <a:avLst/>
          </a:prstGeom>
        </p:spPr>
        <p:txBody>
          <a:bodyPr vert="horz" lIns="91440" tIns="45720" rIns="91440" bIns="45720" rtlCol="0" anchor="b">
            <a:normAutofit fontScale="85000" lnSpcReduction="10000"/>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err="1"/>
              <a:t>Introduction</a:t>
            </a:r>
            <a:r>
              <a:rPr lang="de-DE"/>
              <a:t> </a:t>
            </a:r>
            <a:r>
              <a:rPr lang="de-DE" err="1"/>
              <a:t>to</a:t>
            </a:r>
            <a:r>
              <a:rPr lang="de-DE"/>
              <a:t> </a:t>
            </a:r>
            <a:r>
              <a:rPr lang="de-DE" err="1"/>
              <a:t>training</a:t>
            </a:r>
            <a:r>
              <a:rPr lang="de-DE"/>
              <a:t> material</a:t>
            </a:r>
          </a:p>
        </p:txBody>
      </p:sp>
    </p:spTree>
    <p:extLst>
      <p:ext uri="{BB962C8B-B14F-4D97-AF65-F5344CB8AC3E}">
        <p14:creationId xmlns:p14="http://schemas.microsoft.com/office/powerpoint/2010/main" val="29062316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25FAB6-ED6D-532E-73AD-9FC02E6929F2}"/>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5457178A-5904-3299-39F6-114E7408CF8E}"/>
              </a:ext>
            </a:extLst>
          </p:cNvPr>
          <p:cNvSpPr>
            <a:spLocks noGrp="1"/>
          </p:cNvSpPr>
          <p:nvPr>
            <p:ph type="subTitle" idx="1"/>
          </p:nvPr>
        </p:nvSpPr>
        <p:spPr>
          <a:xfrm>
            <a:off x="464810" y="1972937"/>
            <a:ext cx="7923613" cy="2921325"/>
          </a:xfrm>
        </p:spPr>
        <p:txBody>
          <a:bodyPr anchor="t">
            <a:normAutofit lnSpcReduction="10000"/>
          </a:bodyPr>
          <a:lstStyle/>
          <a:p>
            <a:r>
              <a:rPr lang="en-US">
                <a:highlight>
                  <a:srgbClr val="C0C0C0"/>
                </a:highlight>
                <a:cs typeface="Arial"/>
              </a:rPr>
              <a:t>What are Ecosystem Services?</a:t>
            </a:r>
          </a:p>
          <a:p>
            <a:pPr marL="342900" indent="-342900">
              <a:buFont typeface="Arial" panose="020B0604020202020204" pitchFamily="34" charset="0"/>
              <a:buChar char="•"/>
            </a:pPr>
            <a:r>
              <a:rPr lang="en-US">
                <a:cs typeface="Arial"/>
              </a:rPr>
              <a:t>ES sustain human life, activities and well-being by providing benefits (even to the point of estimating their economic value)</a:t>
            </a:r>
          </a:p>
          <a:p>
            <a:pPr marL="342900" indent="-342900">
              <a:buFont typeface="Arial" panose="020B0604020202020204" pitchFamily="34" charset="0"/>
              <a:buChar char="•"/>
            </a:pPr>
            <a:r>
              <a:rPr lang="en-US">
                <a:cs typeface="Arial"/>
              </a:rPr>
              <a:t>Four categories are defined (by MEA, 2005)</a:t>
            </a:r>
          </a:p>
          <a:p>
            <a:pPr marL="685800" lvl="1" indent="-342900" algn="l">
              <a:buClr>
                <a:srgbClr val="93CE97"/>
              </a:buClr>
              <a:buFont typeface="Courier New" panose="020B0604020202020204" pitchFamily="34" charset="0"/>
              <a:buChar char="o"/>
            </a:pPr>
            <a:r>
              <a:rPr lang="en-US">
                <a:cs typeface="Arial"/>
              </a:rPr>
              <a:t>Production services (products derived, e.g. timber, food, drinking water)</a:t>
            </a:r>
          </a:p>
          <a:p>
            <a:pPr marL="685800" lvl="1" indent="-342900" algn="l">
              <a:buClr>
                <a:srgbClr val="93CE97"/>
              </a:buClr>
              <a:buFont typeface="Courier New" panose="020B0604020202020204" pitchFamily="34" charset="0"/>
              <a:buChar char="o"/>
            </a:pPr>
            <a:r>
              <a:rPr lang="en-US">
                <a:cs typeface="Arial"/>
              </a:rPr>
              <a:t>Regulatory services (for function of entire ecological system, e.g. climate, erosion, hazards)</a:t>
            </a:r>
          </a:p>
          <a:p>
            <a:pPr marL="685800" lvl="1" indent="-342900" algn="l">
              <a:buClr>
                <a:srgbClr val="93CE97"/>
              </a:buClr>
              <a:buFont typeface="Courier New" panose="020B0604020202020204" pitchFamily="34" charset="0"/>
              <a:buChar char="o"/>
            </a:pPr>
            <a:r>
              <a:rPr lang="en-US">
                <a:cs typeface="Arial"/>
              </a:rPr>
              <a:t>Cultural services (contribution to human spiritual well-being, e.g. education, recreation)</a:t>
            </a:r>
          </a:p>
          <a:p>
            <a:pPr marL="685800" lvl="1" indent="-342900" algn="l">
              <a:buClr>
                <a:srgbClr val="93CE97"/>
              </a:buClr>
              <a:buFont typeface="Courier New" panose="020B0604020202020204" pitchFamily="34" charset="0"/>
              <a:buChar char="o"/>
            </a:pPr>
            <a:r>
              <a:rPr lang="en-US">
                <a:cs typeface="Arial"/>
              </a:rPr>
              <a:t>Supporting services (provision of other services, e.g. soil formation, photosynthesis)</a:t>
            </a:r>
          </a:p>
          <a:p>
            <a:pPr marL="285750" indent="-285750">
              <a:buClr>
                <a:srgbClr val="4CA376"/>
              </a:buClr>
              <a:buChar char="•"/>
            </a:pPr>
            <a:endParaRPr lang="en-US">
              <a:cs typeface="Arial"/>
            </a:endParaRPr>
          </a:p>
        </p:txBody>
      </p:sp>
      <p:sp>
        <p:nvSpPr>
          <p:cNvPr id="4" name="Date Placeholder 3">
            <a:extLst>
              <a:ext uri="{FF2B5EF4-FFF2-40B4-BE49-F238E27FC236}">
                <a16:creationId xmlns:a16="http://schemas.microsoft.com/office/drawing/2014/main" id="{59C1EB0C-CF41-C617-FE20-49D80603E449}"/>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16479844-24A4-E5A1-BFDC-D54F302BB478}"/>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64F71BD7-70CF-BF9F-405F-5E6A8ABFD1CB}"/>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40</a:t>
            </a:fld>
            <a:endParaRPr lang="en-US"/>
          </a:p>
        </p:txBody>
      </p:sp>
      <p:sp>
        <p:nvSpPr>
          <p:cNvPr id="3" name="Titel 7">
            <a:extLst>
              <a:ext uri="{FF2B5EF4-FFF2-40B4-BE49-F238E27FC236}">
                <a16:creationId xmlns:a16="http://schemas.microsoft.com/office/drawing/2014/main" id="{7BE3F688-D652-9DA6-73D2-5296AFB43202}"/>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err="1"/>
              <a:t>Ecosystem</a:t>
            </a:r>
            <a:r>
              <a:rPr lang="de-DE" sz="3200"/>
              <a:t> Services (ES)</a:t>
            </a:r>
            <a:endParaRPr lang="de-DE" sz="3200">
              <a:cs typeface="Arial" panose="020B0604020202020204"/>
            </a:endParaRPr>
          </a:p>
        </p:txBody>
      </p:sp>
    </p:spTree>
    <p:extLst>
      <p:ext uri="{BB962C8B-B14F-4D97-AF65-F5344CB8AC3E}">
        <p14:creationId xmlns:p14="http://schemas.microsoft.com/office/powerpoint/2010/main" val="2664670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BD5812-37EE-CE47-706F-E1F343390E63}"/>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7ADBAC92-6E5E-151E-6B06-0454E8AB06E5}"/>
              </a:ext>
            </a:extLst>
          </p:cNvPr>
          <p:cNvSpPr>
            <a:spLocks noGrp="1"/>
          </p:cNvSpPr>
          <p:nvPr>
            <p:ph type="subTitle" idx="1"/>
          </p:nvPr>
        </p:nvSpPr>
        <p:spPr>
          <a:xfrm>
            <a:off x="464810" y="1972937"/>
            <a:ext cx="7923613" cy="2921325"/>
          </a:xfrm>
        </p:spPr>
        <p:txBody>
          <a:bodyPr anchor="t">
            <a:normAutofit/>
          </a:bodyPr>
          <a:lstStyle/>
          <a:p>
            <a:r>
              <a:rPr lang="en-US">
                <a:highlight>
                  <a:srgbClr val="C0C0C0"/>
                </a:highlight>
                <a:cs typeface="Arial"/>
              </a:rPr>
              <a:t>CICES (Common International Classification of Ecosystem Services):</a:t>
            </a:r>
            <a:endParaRPr lang="en-US"/>
          </a:p>
          <a:p>
            <a:pPr marL="285750" indent="-285750">
              <a:buFont typeface="Calibri" panose="020B0604020202020204" pitchFamily="34" charset="0"/>
              <a:buChar char="-"/>
            </a:pPr>
            <a:r>
              <a:rPr lang="en-US">
                <a:cs typeface="Arial"/>
              </a:rPr>
              <a:t>Exclusion of "supporting services"</a:t>
            </a:r>
          </a:p>
          <a:p>
            <a:pPr marL="285750" indent="-285750">
              <a:buClr>
                <a:srgbClr val="4CA376"/>
              </a:buClr>
              <a:buFont typeface="Calibri" panose="020B0604020202020204" pitchFamily="34" charset="0"/>
              <a:buChar char="-"/>
            </a:pPr>
            <a:r>
              <a:rPr lang="en-US">
                <a:cs typeface="Arial"/>
              </a:rPr>
              <a:t>The categorization into "supplying", "maintaining and regulating" and "cultural and social" is the most widespread and recent classification used to identify ES</a:t>
            </a:r>
          </a:p>
          <a:p>
            <a:pPr marL="285750" indent="-285750">
              <a:buClr>
                <a:srgbClr val="4CA376"/>
              </a:buClr>
              <a:buFont typeface="Calibri" panose="020B0604020202020204" pitchFamily="34" charset="0"/>
              <a:buChar char="-"/>
            </a:pPr>
            <a:endParaRPr lang="en-US">
              <a:cs typeface="Arial"/>
            </a:endParaRPr>
          </a:p>
        </p:txBody>
      </p:sp>
      <p:sp>
        <p:nvSpPr>
          <p:cNvPr id="4" name="Date Placeholder 3">
            <a:extLst>
              <a:ext uri="{FF2B5EF4-FFF2-40B4-BE49-F238E27FC236}">
                <a16:creationId xmlns:a16="http://schemas.microsoft.com/office/drawing/2014/main" id="{2ABB5C21-DA75-5CB8-1B65-31ED1544D3E5}"/>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4446104F-1BB2-36C7-7246-A21CC9561908}"/>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1BF13BC4-A958-54DF-D3AD-7F63E5602514}"/>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41</a:t>
            </a:fld>
            <a:endParaRPr lang="en-US"/>
          </a:p>
        </p:txBody>
      </p:sp>
      <p:sp>
        <p:nvSpPr>
          <p:cNvPr id="3" name="Titel 7">
            <a:extLst>
              <a:ext uri="{FF2B5EF4-FFF2-40B4-BE49-F238E27FC236}">
                <a16:creationId xmlns:a16="http://schemas.microsoft.com/office/drawing/2014/main" id="{625B6F45-1BB0-BC10-217E-B4CFAC80E4D8}"/>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err="1"/>
              <a:t>Ecosystem</a:t>
            </a:r>
            <a:r>
              <a:rPr lang="de-DE" sz="3200"/>
              <a:t> Services (ES)</a:t>
            </a:r>
            <a:endParaRPr lang="de-DE" sz="3200">
              <a:cs typeface="Arial" panose="020B0604020202020204"/>
            </a:endParaRPr>
          </a:p>
        </p:txBody>
      </p:sp>
    </p:spTree>
    <p:extLst>
      <p:ext uri="{BB962C8B-B14F-4D97-AF65-F5344CB8AC3E}">
        <p14:creationId xmlns:p14="http://schemas.microsoft.com/office/powerpoint/2010/main" val="9677964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CEB89-3B04-13AA-B9FC-08531C75CDF7}"/>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E336A3E5-6436-9530-48A8-D51EDFEA5374}"/>
              </a:ext>
            </a:extLst>
          </p:cNvPr>
          <p:cNvSpPr>
            <a:spLocks noGrp="1"/>
          </p:cNvSpPr>
          <p:nvPr>
            <p:ph type="subTitle" idx="1"/>
          </p:nvPr>
        </p:nvSpPr>
        <p:spPr>
          <a:xfrm>
            <a:off x="464810" y="1972937"/>
            <a:ext cx="7923613" cy="2921325"/>
          </a:xfrm>
        </p:spPr>
        <p:txBody>
          <a:bodyPr anchor="t">
            <a:normAutofit/>
          </a:bodyPr>
          <a:lstStyle/>
          <a:p>
            <a:r>
              <a:rPr lang="en-US">
                <a:cs typeface="Arial"/>
              </a:rPr>
              <a:t>ES can be used to define the importance and the next steps for analyzing a GBI network. Some ecological functions of GBI networks are:</a:t>
            </a:r>
          </a:p>
          <a:p>
            <a:pPr marL="285750" indent="-285750">
              <a:buFont typeface="Wingdings" panose="020B0604020202020204" pitchFamily="34" charset="0"/>
              <a:buChar char="Ø"/>
            </a:pPr>
            <a:r>
              <a:rPr lang="en-US">
                <a:cs typeface="Arial"/>
              </a:rPr>
              <a:t>Ecological connection: allowing of movement of animal and plant species</a:t>
            </a:r>
          </a:p>
          <a:p>
            <a:pPr marL="285750" indent="-285750">
              <a:buClr>
                <a:srgbClr val="4CA376"/>
              </a:buClr>
              <a:buFont typeface="Wingdings" panose="020B0604020202020204" pitchFamily="34" charset="0"/>
              <a:buChar char="Ø"/>
            </a:pPr>
            <a:r>
              <a:rPr lang="en-US">
                <a:cs typeface="Arial"/>
              </a:rPr>
              <a:t>Nutrition and reproduction: e.g. lagoons serve as feeding and breeding areas for fish, crustaceans, </a:t>
            </a:r>
            <a:r>
              <a:rPr lang="en-US" err="1">
                <a:cs typeface="Arial"/>
              </a:rPr>
              <a:t>o.a.</a:t>
            </a:r>
          </a:p>
          <a:p>
            <a:pPr marL="285750" indent="-285750">
              <a:buClr>
                <a:srgbClr val="4CA376"/>
              </a:buClr>
              <a:buFont typeface="Wingdings" panose="020B0604020202020204" pitchFamily="34" charset="0"/>
              <a:buChar char="Ø"/>
            </a:pPr>
            <a:r>
              <a:rPr lang="en-US">
                <a:cs typeface="Arial"/>
              </a:rPr>
              <a:t>Cultural aesthetics and recreation: e.g. the beauty of a landscape to the human eye</a:t>
            </a:r>
          </a:p>
          <a:p>
            <a:pPr marL="285750" indent="-285750">
              <a:buClr>
                <a:srgbClr val="4CA376"/>
              </a:buClr>
              <a:buFont typeface="Wingdings" panose="020B0604020202020204" pitchFamily="34" charset="0"/>
              <a:buChar char="Ø"/>
            </a:pPr>
            <a:r>
              <a:rPr lang="en-US">
                <a:cs typeface="Arial"/>
              </a:rPr>
              <a:t>Produce and agricultural harvesting: provisioning of arable land for economic uses</a:t>
            </a:r>
          </a:p>
          <a:p>
            <a:pPr marL="285750" indent="-285750">
              <a:buClr>
                <a:srgbClr val="4CA376"/>
              </a:buClr>
              <a:buFont typeface="Wingdings" panose="020B0604020202020204" pitchFamily="34" charset="0"/>
              <a:buChar char="Ø"/>
            </a:pPr>
            <a:endParaRPr lang="en-US">
              <a:cs typeface="Arial"/>
            </a:endParaRPr>
          </a:p>
        </p:txBody>
      </p:sp>
      <p:sp>
        <p:nvSpPr>
          <p:cNvPr id="4" name="Date Placeholder 3">
            <a:extLst>
              <a:ext uri="{FF2B5EF4-FFF2-40B4-BE49-F238E27FC236}">
                <a16:creationId xmlns:a16="http://schemas.microsoft.com/office/drawing/2014/main" id="{A4D21042-B340-7409-C438-81BD0CB11691}"/>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E8C1484B-A4E8-442A-045C-C7043708A3C0}"/>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BC928ED4-87F0-2364-0FE8-9FA387EDFAB6}"/>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42</a:t>
            </a:fld>
            <a:endParaRPr lang="en-US"/>
          </a:p>
        </p:txBody>
      </p:sp>
      <p:sp>
        <p:nvSpPr>
          <p:cNvPr id="3" name="Titel 7">
            <a:extLst>
              <a:ext uri="{FF2B5EF4-FFF2-40B4-BE49-F238E27FC236}">
                <a16:creationId xmlns:a16="http://schemas.microsoft.com/office/drawing/2014/main" id="{5A376CBC-65D9-A5E3-72BD-ADCF4F23D9F0}"/>
              </a:ext>
            </a:extLst>
          </p:cNvPr>
          <p:cNvSpPr txBox="1">
            <a:spLocks/>
          </p:cNvSpPr>
          <p:nvPr/>
        </p:nvSpPr>
        <p:spPr>
          <a:xfrm>
            <a:off x="468313" y="1023942"/>
            <a:ext cx="8207376" cy="744235"/>
          </a:xfrm>
          <a:prstGeom prst="rect">
            <a:avLst/>
          </a:prstGeom>
        </p:spPr>
        <p:txBody>
          <a:bodyPr vert="horz" lIns="91440" tIns="45720" rIns="91440" bIns="45720" rtlCol="0" anchor="b">
            <a:normAutofit fontScale="92500"/>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err="1"/>
              <a:t>Ecosystem</a:t>
            </a:r>
            <a:r>
              <a:rPr lang="de-DE" sz="3200"/>
              <a:t> Services (ES) </a:t>
            </a:r>
            <a:r>
              <a:rPr lang="de-DE" sz="3200" err="1"/>
              <a:t>of</a:t>
            </a:r>
            <a:r>
              <a:rPr lang="de-DE" sz="3200"/>
              <a:t> GBI </a:t>
            </a:r>
            <a:r>
              <a:rPr lang="de-DE" sz="3200" err="1"/>
              <a:t>networks</a:t>
            </a:r>
            <a:endParaRPr lang="de-DE" sz="3200" err="1">
              <a:cs typeface="Arial" panose="020B0604020202020204"/>
            </a:endParaRPr>
          </a:p>
        </p:txBody>
      </p:sp>
    </p:spTree>
    <p:extLst>
      <p:ext uri="{BB962C8B-B14F-4D97-AF65-F5344CB8AC3E}">
        <p14:creationId xmlns:p14="http://schemas.microsoft.com/office/powerpoint/2010/main" val="17265813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7EB607-ACE4-7C26-1401-6DF6D457728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A8D3EC0-5675-95CA-A79C-C89D94777093}"/>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4EB5F7F2-04B7-197F-6E04-1FDBB793FE28}"/>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3E209085-C296-AAE4-351F-4DA2B6BA4850}"/>
              </a:ext>
            </a:extLst>
          </p:cNvPr>
          <p:cNvSpPr>
            <a:spLocks noGrp="1"/>
          </p:cNvSpPr>
          <p:nvPr>
            <p:ph type="sldNum" sz="quarter" idx="12"/>
          </p:nvPr>
        </p:nvSpPr>
        <p:spPr/>
        <p:txBody>
          <a:bodyPr/>
          <a:lstStyle/>
          <a:p>
            <a:fld id="{5523F345-55CE-7244-BAC6-E4D97AAB72F4}" type="slidenum">
              <a:rPr lang="en-US" smtClean="0"/>
              <a:t>43</a:t>
            </a:fld>
            <a:endParaRPr lang="en-US"/>
          </a:p>
        </p:txBody>
      </p:sp>
      <p:sp>
        <p:nvSpPr>
          <p:cNvPr id="8" name="Title 5">
            <a:extLst>
              <a:ext uri="{FF2B5EF4-FFF2-40B4-BE49-F238E27FC236}">
                <a16:creationId xmlns:a16="http://schemas.microsoft.com/office/drawing/2014/main" id="{2DB06420-0E0F-2D5A-0A1F-4D6DA3C9B1FA}"/>
              </a:ext>
            </a:extLst>
          </p:cNvPr>
          <p:cNvSpPr txBox="1">
            <a:spLocks/>
          </p:cNvSpPr>
          <p:nvPr/>
        </p:nvSpPr>
        <p:spPr>
          <a:xfrm>
            <a:off x="1373961" y="1770289"/>
            <a:ext cx="6393649" cy="180020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cs typeface="Arial"/>
              </a:rPr>
              <a:t>Tools </a:t>
            </a:r>
            <a:r>
              <a:rPr lang="de-DE" err="1">
                <a:cs typeface="Arial"/>
              </a:rPr>
              <a:t>to</a:t>
            </a:r>
            <a:r>
              <a:rPr lang="de-DE">
                <a:cs typeface="Arial"/>
              </a:rPr>
              <a:t> </a:t>
            </a:r>
            <a:r>
              <a:rPr lang="de-DE" err="1">
                <a:cs typeface="Arial"/>
              </a:rPr>
              <a:t>analyse</a:t>
            </a:r>
            <a:r>
              <a:rPr lang="de-DE">
                <a:cs typeface="Arial"/>
              </a:rPr>
              <a:t> a network</a:t>
            </a:r>
          </a:p>
        </p:txBody>
      </p:sp>
    </p:spTree>
    <p:extLst>
      <p:ext uri="{BB962C8B-B14F-4D97-AF65-F5344CB8AC3E}">
        <p14:creationId xmlns:p14="http://schemas.microsoft.com/office/powerpoint/2010/main" val="40174911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288B62-9002-13A1-BEBC-2C58BBA9DB0B}"/>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525BB8E0-89E7-3D32-6123-64FA826F3CB2}"/>
              </a:ext>
            </a:extLst>
          </p:cNvPr>
          <p:cNvSpPr>
            <a:spLocks noGrp="1"/>
          </p:cNvSpPr>
          <p:nvPr>
            <p:ph type="subTitle" idx="1"/>
          </p:nvPr>
        </p:nvSpPr>
        <p:spPr>
          <a:xfrm>
            <a:off x="464810" y="1285690"/>
            <a:ext cx="7923613" cy="2921325"/>
          </a:xfrm>
        </p:spPr>
        <p:txBody>
          <a:bodyPr anchor="t">
            <a:normAutofit/>
          </a:bodyPr>
          <a:lstStyle/>
          <a:p>
            <a:r>
              <a:rPr lang="en-US">
                <a:cs typeface="Arial"/>
              </a:rPr>
              <a:t>At first, an overview on the structure of your network is needed:</a:t>
            </a:r>
          </a:p>
          <a:p>
            <a:endParaRPr lang="en-US">
              <a:cs typeface="Arial"/>
            </a:endParaRPr>
          </a:p>
          <a:p>
            <a:pPr marL="285750" indent="-285750">
              <a:buClr>
                <a:srgbClr val="4CA376"/>
              </a:buClr>
              <a:buFont typeface="Wingdings" panose="020B0604020202020204" pitchFamily="34" charset="0"/>
              <a:buChar char="Ø"/>
            </a:pPr>
            <a:endParaRPr lang="en-US">
              <a:cs typeface="Arial"/>
            </a:endParaRPr>
          </a:p>
        </p:txBody>
      </p:sp>
      <p:sp>
        <p:nvSpPr>
          <p:cNvPr id="4" name="Date Placeholder 3">
            <a:extLst>
              <a:ext uri="{FF2B5EF4-FFF2-40B4-BE49-F238E27FC236}">
                <a16:creationId xmlns:a16="http://schemas.microsoft.com/office/drawing/2014/main" id="{63360FE8-3F43-8D70-2670-3218E8D67013}"/>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9D59A19B-73FE-AB55-30AE-82BFC17DF625}"/>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4843DF35-2536-12D4-6E85-BB3A473D25CC}"/>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44</a:t>
            </a:fld>
            <a:endParaRPr lang="en-US"/>
          </a:p>
        </p:txBody>
      </p:sp>
      <p:sp>
        <p:nvSpPr>
          <p:cNvPr id="3" name="Titel 7">
            <a:extLst>
              <a:ext uri="{FF2B5EF4-FFF2-40B4-BE49-F238E27FC236}">
                <a16:creationId xmlns:a16="http://schemas.microsoft.com/office/drawing/2014/main" id="{D8ED1A91-86FD-B783-D364-DAEA88175144}"/>
              </a:ext>
            </a:extLst>
          </p:cNvPr>
          <p:cNvSpPr txBox="1">
            <a:spLocks/>
          </p:cNvSpPr>
          <p:nvPr/>
        </p:nvSpPr>
        <p:spPr>
          <a:xfrm>
            <a:off x="468313" y="546486"/>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2800" err="1"/>
              <a:t>Planning</a:t>
            </a:r>
            <a:r>
              <a:rPr lang="de-DE" sz="2800"/>
              <a:t> </a:t>
            </a:r>
            <a:r>
              <a:rPr lang="de-DE" sz="2800" err="1"/>
              <a:t>approaches</a:t>
            </a:r>
            <a:r>
              <a:rPr lang="de-DE" sz="2800"/>
              <a:t> </a:t>
            </a:r>
            <a:r>
              <a:rPr lang="de-DE" sz="2800" err="1"/>
              <a:t>to</a:t>
            </a:r>
            <a:r>
              <a:rPr lang="de-DE" sz="2800"/>
              <a:t> analyse a network</a:t>
            </a:r>
            <a:endParaRPr lang="de-DE" sz="2800">
              <a:cs typeface="Arial" panose="020B0604020202020204"/>
            </a:endParaRPr>
          </a:p>
        </p:txBody>
      </p:sp>
      <p:graphicFrame>
        <p:nvGraphicFramePr>
          <p:cNvPr id="2" name="Table 1">
            <a:extLst>
              <a:ext uri="{FF2B5EF4-FFF2-40B4-BE49-F238E27FC236}">
                <a16:creationId xmlns:a16="http://schemas.microsoft.com/office/drawing/2014/main" id="{5E1E813C-CF98-14D2-8FBC-EDDA1DD2E5EA}"/>
              </a:ext>
            </a:extLst>
          </p:cNvPr>
          <p:cNvGraphicFramePr>
            <a:graphicFrameLocks noGrp="1"/>
          </p:cNvGraphicFramePr>
          <p:nvPr>
            <p:extLst>
              <p:ext uri="{D42A27DB-BD31-4B8C-83A1-F6EECF244321}">
                <p14:modId xmlns:p14="http://schemas.microsoft.com/office/powerpoint/2010/main" val="4244037927"/>
              </p:ext>
            </p:extLst>
          </p:nvPr>
        </p:nvGraphicFramePr>
        <p:xfrm>
          <a:off x="463566" y="1698990"/>
          <a:ext cx="8316850" cy="2836064"/>
        </p:xfrm>
        <a:graphic>
          <a:graphicData uri="http://schemas.openxmlformats.org/drawingml/2006/table">
            <a:tbl>
              <a:tblPr firstRow="1" bandRow="1">
                <a:tableStyleId>{5C22544A-7EE6-4342-B048-85BDC9FD1C3A}</a:tableStyleId>
              </a:tblPr>
              <a:tblGrid>
                <a:gridCol w="1428750">
                  <a:extLst>
                    <a:ext uri="{9D8B030D-6E8A-4147-A177-3AD203B41FA5}">
                      <a16:colId xmlns:a16="http://schemas.microsoft.com/office/drawing/2014/main" val="120825263"/>
                    </a:ext>
                  </a:extLst>
                </a:gridCol>
                <a:gridCol w="6888100">
                  <a:extLst>
                    <a:ext uri="{9D8B030D-6E8A-4147-A177-3AD203B41FA5}">
                      <a16:colId xmlns:a16="http://schemas.microsoft.com/office/drawing/2014/main" val="1736280485"/>
                    </a:ext>
                  </a:extLst>
                </a:gridCol>
              </a:tblGrid>
              <a:tr h="504344">
                <a:tc>
                  <a:txBody>
                    <a:bodyPr/>
                    <a:lstStyle/>
                    <a:p>
                      <a:r>
                        <a:rPr lang="en-US" sz="900"/>
                        <a:t>Corridor structure</a:t>
                      </a:r>
                    </a:p>
                  </a:txBody>
                  <a:tcPr/>
                </a:tc>
                <a:tc>
                  <a:txBody>
                    <a:bodyPr/>
                    <a:lstStyle/>
                    <a:p>
                      <a:r>
                        <a:rPr lang="en-US" sz="900"/>
                        <a:t>Aim and objective</a:t>
                      </a:r>
                    </a:p>
                  </a:txBody>
                  <a:tcPr/>
                </a:tc>
                <a:extLst>
                  <a:ext uri="{0D108BD9-81ED-4DB2-BD59-A6C34878D82A}">
                    <a16:rowId xmlns:a16="http://schemas.microsoft.com/office/drawing/2014/main" val="1607532342"/>
                  </a:ext>
                </a:extLst>
              </a:tr>
              <a:tr h="504344">
                <a:tc>
                  <a:txBody>
                    <a:bodyPr/>
                    <a:lstStyle/>
                    <a:p>
                      <a:r>
                        <a:rPr lang="en-US" sz="900"/>
                        <a:t>Functional corridor</a:t>
                      </a:r>
                    </a:p>
                  </a:txBody>
                  <a:tcPr/>
                </a:tc>
                <a:tc>
                  <a:txBody>
                    <a:bodyPr/>
                    <a:lstStyle/>
                    <a:p>
                      <a:pPr lvl="0" algn="just">
                        <a:lnSpc>
                          <a:spcPct val="100000"/>
                        </a:lnSpc>
                        <a:spcBef>
                          <a:spcPts val="0"/>
                        </a:spcBef>
                        <a:spcAft>
                          <a:spcPts val="0"/>
                        </a:spcAft>
                      </a:pPr>
                      <a:r>
                        <a:rPr lang="en-US" sz="900"/>
                        <a:t>...</a:t>
                      </a:r>
                      <a:r>
                        <a:rPr lang="en-US" sz="900" b="0" i="0" u="none" strike="noStrike" noProof="0">
                          <a:latin typeface="Arial"/>
                        </a:rPr>
                        <a:t>are intended to aid the migration and distribution of specific species or groups of species. These corridors accommodate for the target species </a:t>
                      </a:r>
                      <a:r>
                        <a:rPr lang="en-US" sz="900" b="0" i="0" u="none" strike="noStrike" noProof="0" err="1">
                          <a:latin typeface="Arial"/>
                        </a:rPr>
                        <a:t>behaviour</a:t>
                      </a:r>
                      <a:r>
                        <a:rPr lang="en-US" sz="900" b="0" i="0" u="none" strike="noStrike" noProof="0">
                          <a:latin typeface="Arial"/>
                        </a:rPr>
                        <a:t>, habitat requirements, and migration patterns. Species-Specific Design is intended to meet the needs of specific species or groups of species. For example, a corridor for amphibians may include wetland habitats, but a corridor for large mammals may include forested areas. </a:t>
                      </a:r>
                      <a:r>
                        <a:rPr lang="en-US" sz="900" b="0" i="0" u="none" strike="noStrike" noProof="0" err="1">
                          <a:latin typeface="Arial"/>
                        </a:rPr>
                        <a:t>Behavioural</a:t>
                      </a:r>
                      <a:r>
                        <a:rPr lang="en-US" sz="900" b="0" i="0" u="none" strike="noStrike" noProof="0">
                          <a:latin typeface="Arial"/>
                        </a:rPr>
                        <a:t> considerations contemplate species daily, seasonal, or life-stage-specific movement habits. The Habitat Quality approach ensures that the habitats inside the corridor provide adequate resources like as food, shelter, and breeding places.</a:t>
                      </a:r>
                      <a:endParaRPr lang="en-US" sz="900"/>
                    </a:p>
                  </a:txBody>
                  <a:tcPr/>
                </a:tc>
                <a:extLst>
                  <a:ext uri="{0D108BD9-81ED-4DB2-BD59-A6C34878D82A}">
                    <a16:rowId xmlns:a16="http://schemas.microsoft.com/office/drawing/2014/main" val="2345266905"/>
                  </a:ext>
                </a:extLst>
              </a:tr>
              <a:tr h="504344">
                <a:tc>
                  <a:txBody>
                    <a:bodyPr/>
                    <a:lstStyle/>
                    <a:p>
                      <a:pPr lvl="0">
                        <a:buNone/>
                      </a:pPr>
                      <a:r>
                        <a:rPr lang="en-US" sz="900"/>
                        <a:t>Structural corridor</a:t>
                      </a:r>
                    </a:p>
                  </a:txBody>
                  <a:tcPr/>
                </a:tc>
                <a:tc>
                  <a:txBody>
                    <a:bodyPr/>
                    <a:lstStyle/>
                    <a:p>
                      <a:pPr lvl="0" algn="just">
                        <a:lnSpc>
                          <a:spcPct val="100000"/>
                        </a:lnSpc>
                        <a:spcBef>
                          <a:spcPts val="0"/>
                        </a:spcBef>
                        <a:spcAft>
                          <a:spcPts val="0"/>
                        </a:spcAft>
                        <a:buNone/>
                      </a:pPr>
                      <a:r>
                        <a:rPr lang="en-US" sz="900" b="0" i="0" u="none" strike="noStrike" noProof="0">
                          <a:latin typeface="Arial"/>
                        </a:rPr>
                        <a:t>..., on the other hand, emphasize the physical qualities of the environment that promote connectedness. They are more concerned with habitat physical continuity than with species specificity. Physical continuity ensures that natural or seminatural habitats extend over the area. Considering Landscape elements, structural can connect existing landscape elements, such as hedgerows, rivers, and mountain ranges. For a broad applicability of the concept, this approach is intended to assist a diverse variety of species by preserving habitat continuity and reducing habitat fragmentation</a:t>
                      </a:r>
                      <a:endParaRPr lang="en-US"/>
                    </a:p>
                  </a:txBody>
                  <a:tcPr/>
                </a:tc>
                <a:extLst>
                  <a:ext uri="{0D108BD9-81ED-4DB2-BD59-A6C34878D82A}">
                    <a16:rowId xmlns:a16="http://schemas.microsoft.com/office/drawing/2014/main" val="2314575865"/>
                  </a:ext>
                </a:extLst>
              </a:tr>
              <a:tr h="504344">
                <a:tc>
                  <a:txBody>
                    <a:bodyPr/>
                    <a:lstStyle/>
                    <a:p>
                      <a:r>
                        <a:rPr lang="en-US" sz="900"/>
                        <a:t>Functional and structural corridor</a:t>
                      </a:r>
                    </a:p>
                  </a:txBody>
                  <a:tcPr/>
                </a:tc>
                <a:tc>
                  <a:txBody>
                    <a:bodyPr/>
                    <a:lstStyle/>
                    <a:p>
                      <a:pPr lvl="0" algn="just">
                        <a:lnSpc>
                          <a:spcPct val="100000"/>
                        </a:lnSpc>
                        <a:spcBef>
                          <a:spcPts val="0"/>
                        </a:spcBef>
                        <a:spcAft>
                          <a:spcPts val="0"/>
                        </a:spcAft>
                        <a:buNone/>
                      </a:pPr>
                      <a:r>
                        <a:rPr lang="en-US" sz="900" b="0" i="0" u="none" strike="noStrike" noProof="0">
                          <a:latin typeface="Arial"/>
                        </a:rPr>
                        <a:t>... are essential for preserving biodiversity and ecosystem health. Effective landscape planning frequently includes both types of corridors to achieve complete biological connectedness. Functional and structural ecological corridors play critical roles in landscape ecology and conservation planning. By keeping landscapes connected, these corridors help to maintain biodiversity, support ecosystem services, and boost the resilience of both natural and human systems in the face of environmental change.</a:t>
                      </a:r>
                      <a:endParaRPr lang="en-US"/>
                    </a:p>
                  </a:txBody>
                  <a:tcPr/>
                </a:tc>
                <a:extLst>
                  <a:ext uri="{0D108BD9-81ED-4DB2-BD59-A6C34878D82A}">
                    <a16:rowId xmlns:a16="http://schemas.microsoft.com/office/drawing/2014/main" val="596282801"/>
                  </a:ext>
                </a:extLst>
              </a:tr>
            </a:tbl>
          </a:graphicData>
        </a:graphic>
      </p:graphicFrame>
    </p:spTree>
    <p:extLst>
      <p:ext uri="{BB962C8B-B14F-4D97-AF65-F5344CB8AC3E}">
        <p14:creationId xmlns:p14="http://schemas.microsoft.com/office/powerpoint/2010/main" val="32147221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0BD6C-4BAC-6F61-72DB-EE60BBED3F44}"/>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F60DF5A1-C97F-6068-5E92-B4269E0F58DD}"/>
              </a:ext>
            </a:extLst>
          </p:cNvPr>
          <p:cNvSpPr>
            <a:spLocks noGrp="1"/>
          </p:cNvSpPr>
          <p:nvPr>
            <p:ph type="subTitle" idx="1"/>
          </p:nvPr>
        </p:nvSpPr>
        <p:spPr>
          <a:xfrm>
            <a:off x="370766" y="1538886"/>
            <a:ext cx="7923613" cy="2921325"/>
          </a:xfrm>
        </p:spPr>
        <p:txBody>
          <a:bodyPr anchor="t">
            <a:normAutofit/>
          </a:bodyPr>
          <a:lstStyle/>
          <a:p>
            <a:pPr marL="285750" indent="-285750">
              <a:buFont typeface="Wingdings" panose="020B0604020202020204" pitchFamily="34" charset="0"/>
              <a:buChar char="Ø"/>
            </a:pPr>
            <a:r>
              <a:rPr lang="en-US">
                <a:cs typeface="Arial"/>
              </a:rPr>
              <a:t>As we already know, among the alpine countries, a variety of methodological approaches exist, so make sure to know about the common approach and Status Quo for your ecological network</a:t>
            </a:r>
          </a:p>
          <a:p>
            <a:pPr marL="285750" indent="-285750">
              <a:buFont typeface="Wingdings" panose="020B0604020202020204" pitchFamily="34" charset="0"/>
              <a:buChar char="Ø"/>
            </a:pPr>
            <a:r>
              <a:rPr lang="en-US">
                <a:cs typeface="Arial"/>
              </a:rPr>
              <a:t>Be aware of the legal aspects of your ecological network</a:t>
            </a:r>
          </a:p>
          <a:p>
            <a:pPr marL="285750" indent="-285750">
              <a:buClr>
                <a:srgbClr val="4CA376"/>
              </a:buClr>
              <a:buFont typeface="Wingdings" panose="020B0604020202020204" pitchFamily="34" charset="0"/>
              <a:buChar char="Ø"/>
            </a:pPr>
            <a:r>
              <a:rPr lang="en-US">
                <a:cs typeface="Arial"/>
              </a:rPr>
              <a:t>Make sure to define your geographical scope as this will influence your planning framework, your legal preconditions and your data availability </a:t>
            </a:r>
          </a:p>
          <a:p>
            <a:pPr>
              <a:buClr>
                <a:srgbClr val="4CA376"/>
              </a:buClr>
            </a:pPr>
            <a:endParaRPr lang="en-US">
              <a:cs typeface="Arial"/>
            </a:endParaRPr>
          </a:p>
          <a:p>
            <a:r>
              <a:rPr lang="en-US">
                <a:cs typeface="Arial"/>
              </a:rPr>
              <a:t>   </a:t>
            </a:r>
          </a:p>
          <a:p>
            <a:pPr marL="285750" indent="-285750">
              <a:buClr>
                <a:srgbClr val="4CA376"/>
              </a:buClr>
              <a:buFont typeface="Wingdings" panose="020B0604020202020204" pitchFamily="34" charset="0"/>
              <a:buChar char="Ø"/>
            </a:pPr>
            <a:endParaRPr lang="en-US">
              <a:cs typeface="Arial"/>
            </a:endParaRPr>
          </a:p>
        </p:txBody>
      </p:sp>
      <p:sp>
        <p:nvSpPr>
          <p:cNvPr id="4" name="Date Placeholder 3">
            <a:extLst>
              <a:ext uri="{FF2B5EF4-FFF2-40B4-BE49-F238E27FC236}">
                <a16:creationId xmlns:a16="http://schemas.microsoft.com/office/drawing/2014/main" id="{850CF5A7-EF32-0ACF-C288-33687DFE9DB3}"/>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EEE4D883-0670-A2FE-B6A3-04500629D0EF}"/>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8DFFE854-65C5-CCE1-7780-0809867AE45B}"/>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45</a:t>
            </a:fld>
            <a:endParaRPr lang="en-US"/>
          </a:p>
        </p:txBody>
      </p:sp>
      <p:sp>
        <p:nvSpPr>
          <p:cNvPr id="3" name="Titel 7">
            <a:extLst>
              <a:ext uri="{FF2B5EF4-FFF2-40B4-BE49-F238E27FC236}">
                <a16:creationId xmlns:a16="http://schemas.microsoft.com/office/drawing/2014/main" id="{154B664E-484F-4BF6-8ECC-C410D2671A3D}"/>
              </a:ext>
            </a:extLst>
          </p:cNvPr>
          <p:cNvSpPr txBox="1">
            <a:spLocks/>
          </p:cNvSpPr>
          <p:nvPr/>
        </p:nvSpPr>
        <p:spPr>
          <a:xfrm>
            <a:off x="374269" y="546486"/>
            <a:ext cx="8207376" cy="744235"/>
          </a:xfrm>
          <a:prstGeom prst="rect">
            <a:avLst/>
          </a:prstGeom>
        </p:spPr>
        <p:txBody>
          <a:bodyPr vert="horz" lIns="91440" tIns="45720" rIns="91440" bIns="45720" rtlCol="0" anchor="b">
            <a:normAutofit fontScale="92500"/>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2800" err="1"/>
              <a:t>Methodological</a:t>
            </a:r>
            <a:r>
              <a:rPr lang="de-DE" sz="2800"/>
              <a:t> </a:t>
            </a:r>
            <a:r>
              <a:rPr lang="de-DE" sz="2800" err="1"/>
              <a:t>approaches</a:t>
            </a:r>
            <a:r>
              <a:rPr lang="de-DE" sz="2800"/>
              <a:t> </a:t>
            </a:r>
            <a:r>
              <a:rPr lang="de-DE" sz="2800" err="1"/>
              <a:t>to</a:t>
            </a:r>
            <a:r>
              <a:rPr lang="de-DE" sz="2800"/>
              <a:t> </a:t>
            </a:r>
            <a:r>
              <a:rPr lang="de-DE" sz="2800" err="1"/>
              <a:t>analyse</a:t>
            </a:r>
            <a:r>
              <a:rPr lang="de-DE" sz="2800"/>
              <a:t> a network</a:t>
            </a:r>
            <a:endParaRPr lang="de-DE" sz="2800">
              <a:cs typeface="Arial" panose="020B0604020202020204"/>
            </a:endParaRPr>
          </a:p>
        </p:txBody>
      </p:sp>
      <p:sp>
        <p:nvSpPr>
          <p:cNvPr id="7" name="Arrow: Right 6">
            <a:extLst>
              <a:ext uri="{FF2B5EF4-FFF2-40B4-BE49-F238E27FC236}">
                <a16:creationId xmlns:a16="http://schemas.microsoft.com/office/drawing/2014/main" id="{3DFCFBE2-A35B-2FEA-CCEC-DD9F95129793}"/>
              </a:ext>
            </a:extLst>
          </p:cNvPr>
          <p:cNvSpPr/>
          <p:nvPr/>
        </p:nvSpPr>
        <p:spPr>
          <a:xfrm>
            <a:off x="465667" y="3778250"/>
            <a:ext cx="211666" cy="11641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2677144-FD04-3465-E183-0859FA109F20}"/>
              </a:ext>
            </a:extLst>
          </p:cNvPr>
          <p:cNvSpPr txBox="1"/>
          <p:nvPr/>
        </p:nvSpPr>
        <p:spPr>
          <a:xfrm>
            <a:off x="708012" y="3630083"/>
            <a:ext cx="831916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Arial"/>
              </a:rPr>
              <a:t>Possible methodologies: Creation of landscape models with calculation of optimal habitat corridors using GIS; mapping of protection and functioning areas for biotope linkages; structural approach to create a habitat and landscape matrix; establishing a basis of a hydrographic network including biodiversity reservoirs, etc. (further information can be found here</a:t>
            </a:r>
            <a:endParaRPr lang="en-US" dirty="0">
              <a:highlight>
                <a:srgbClr val="FFFF00"/>
              </a:highlight>
            </a:endParaRPr>
          </a:p>
        </p:txBody>
      </p:sp>
    </p:spTree>
    <p:extLst>
      <p:ext uri="{BB962C8B-B14F-4D97-AF65-F5344CB8AC3E}">
        <p14:creationId xmlns:p14="http://schemas.microsoft.com/office/powerpoint/2010/main" val="26394872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9E9D1-3508-0013-F898-1052672E0816}"/>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899DD6BB-F02D-F909-DBC3-CB846F3C9B6B}"/>
              </a:ext>
            </a:extLst>
          </p:cNvPr>
          <p:cNvSpPr>
            <a:spLocks noGrp="1"/>
          </p:cNvSpPr>
          <p:nvPr>
            <p:ph type="subTitle" idx="1"/>
          </p:nvPr>
        </p:nvSpPr>
        <p:spPr>
          <a:xfrm>
            <a:off x="370766" y="1538886"/>
            <a:ext cx="7923613" cy="2921325"/>
          </a:xfrm>
        </p:spPr>
        <p:txBody>
          <a:bodyPr anchor="t">
            <a:normAutofit fontScale="92500" lnSpcReduction="10000"/>
          </a:bodyPr>
          <a:lstStyle/>
          <a:p>
            <a:pPr marL="285750" indent="-285750">
              <a:buFont typeface="Wingdings" panose="020B0604020202020204" pitchFamily="34" charset="0"/>
              <a:buChar char="Ø"/>
            </a:pPr>
            <a:r>
              <a:rPr lang="en-US">
                <a:cs typeface="Arial"/>
              </a:rPr>
              <a:t>For </a:t>
            </a:r>
            <a:r>
              <a:rPr lang="en-US" err="1">
                <a:cs typeface="Arial"/>
              </a:rPr>
              <a:t>analysing</a:t>
            </a:r>
            <a:r>
              <a:rPr lang="en-US">
                <a:cs typeface="Arial"/>
              </a:rPr>
              <a:t> an ecological network, various data is necessary: you might need data for:</a:t>
            </a:r>
            <a:endParaRPr lang="en-US"/>
          </a:p>
          <a:p>
            <a:pPr marL="628650" lvl="1" indent="-342900" algn="l">
              <a:buClr>
                <a:srgbClr val="93CE97"/>
              </a:buClr>
              <a:buFont typeface="Courier New" panose="020B0604020202020204" pitchFamily="34" charset="0"/>
              <a:buChar char="o"/>
            </a:pPr>
            <a:r>
              <a:rPr lang="en-US">
                <a:cs typeface="Arial"/>
              </a:rPr>
              <a:t>Road and traffic infrastructure</a:t>
            </a:r>
          </a:p>
          <a:p>
            <a:pPr marL="628650" lvl="1" indent="-342900" algn="l">
              <a:buClr>
                <a:srgbClr val="93CE97"/>
              </a:buClr>
              <a:buFont typeface="Courier New" panose="020B0604020202020204" pitchFamily="34" charset="0"/>
              <a:buChar char="o"/>
            </a:pPr>
            <a:r>
              <a:rPr lang="en-US">
                <a:cs typeface="Arial"/>
              </a:rPr>
              <a:t>Planning instruments and </a:t>
            </a:r>
            <a:r>
              <a:rPr lang="en-US" err="1">
                <a:cs typeface="Arial"/>
              </a:rPr>
              <a:t>categies</a:t>
            </a:r>
            <a:r>
              <a:rPr lang="en-US">
                <a:cs typeface="Arial"/>
              </a:rPr>
              <a:t> (e.g. protection areas, drinking water or reservoir areas)</a:t>
            </a:r>
          </a:p>
          <a:p>
            <a:pPr marL="628650" lvl="1" indent="-342900" algn="l">
              <a:buClr>
                <a:srgbClr val="93CE97"/>
              </a:buClr>
              <a:buFont typeface="Courier New" panose="020B0604020202020204" pitchFamily="34" charset="0"/>
              <a:buChar char="o"/>
            </a:pPr>
            <a:r>
              <a:rPr lang="en-US">
                <a:cs typeface="Arial"/>
              </a:rPr>
              <a:t>Data on planned or existing renewable energy installations</a:t>
            </a:r>
          </a:p>
          <a:p>
            <a:pPr marL="628650" lvl="1" indent="-342900" algn="l">
              <a:buClr>
                <a:srgbClr val="93CE97"/>
              </a:buClr>
              <a:buFont typeface="Courier New" panose="020B0604020202020204" pitchFamily="34" charset="0"/>
              <a:buChar char="o"/>
            </a:pPr>
            <a:r>
              <a:rPr lang="en-US">
                <a:cs typeface="Arial"/>
              </a:rPr>
              <a:t>Hydropower plants</a:t>
            </a:r>
          </a:p>
          <a:p>
            <a:pPr marL="628650" lvl="1" indent="-342900" algn="l">
              <a:buClr>
                <a:srgbClr val="93CE97"/>
              </a:buClr>
              <a:buFont typeface="Courier New" panose="020B0604020202020204" pitchFamily="34" charset="0"/>
              <a:buChar char="o"/>
            </a:pPr>
            <a:r>
              <a:rPr lang="en-US">
                <a:cs typeface="Arial"/>
              </a:rPr>
              <a:t>High-voltage transmission lines</a:t>
            </a:r>
          </a:p>
          <a:p>
            <a:pPr marL="628650" lvl="1" indent="-342900" algn="l">
              <a:buClr>
                <a:srgbClr val="93CE97"/>
              </a:buClr>
              <a:buFont typeface="Courier New" panose="020B0604020202020204" pitchFamily="34" charset="0"/>
              <a:buChar char="o"/>
            </a:pPr>
            <a:r>
              <a:rPr lang="en-US">
                <a:cs typeface="Arial"/>
              </a:rPr>
              <a:t>Species and plants existence</a:t>
            </a:r>
          </a:p>
          <a:p>
            <a:pPr marL="628650" lvl="1" indent="-342900" algn="l">
              <a:buClr>
                <a:srgbClr val="93CE97"/>
              </a:buClr>
              <a:buFont typeface="Courier New" panose="020B0604020202020204" pitchFamily="34" charset="0"/>
              <a:buChar char="o"/>
            </a:pPr>
            <a:r>
              <a:rPr lang="en-US">
                <a:cs typeface="Arial"/>
              </a:rPr>
              <a:t>Agricultural use</a:t>
            </a:r>
          </a:p>
          <a:p>
            <a:pPr marL="628650" lvl="1" indent="-342900" algn="l">
              <a:buClr>
                <a:srgbClr val="93CE97"/>
              </a:buClr>
              <a:buFont typeface="Courier New" panose="020B0604020202020204" pitchFamily="34" charset="0"/>
              <a:buChar char="o"/>
            </a:pPr>
            <a:r>
              <a:rPr lang="en-US">
                <a:cs typeface="Arial"/>
              </a:rPr>
              <a:t>Settlement developments</a:t>
            </a:r>
          </a:p>
          <a:p>
            <a:pPr marL="628650" lvl="1" indent="-342900" algn="l">
              <a:buClr>
                <a:srgbClr val="93CE97"/>
              </a:buClr>
              <a:buFont typeface="Courier New" panose="020B0604020202020204" pitchFamily="34" charset="0"/>
              <a:buChar char="o"/>
            </a:pPr>
            <a:r>
              <a:rPr lang="en-US">
                <a:cs typeface="Arial"/>
              </a:rPr>
              <a:t>Effects resulting from climate change and consequences for ecological network  </a:t>
            </a:r>
          </a:p>
          <a:p>
            <a:pPr marL="285750" indent="-285750">
              <a:buClr>
                <a:srgbClr val="4CA376"/>
              </a:buClr>
              <a:buFont typeface="Wingdings" panose="020B0604020202020204" pitchFamily="34" charset="0"/>
              <a:buChar char="Ø"/>
            </a:pPr>
            <a:endParaRPr lang="en-US">
              <a:cs typeface="Arial"/>
            </a:endParaRPr>
          </a:p>
        </p:txBody>
      </p:sp>
      <p:sp>
        <p:nvSpPr>
          <p:cNvPr id="4" name="Date Placeholder 3">
            <a:extLst>
              <a:ext uri="{FF2B5EF4-FFF2-40B4-BE49-F238E27FC236}">
                <a16:creationId xmlns:a16="http://schemas.microsoft.com/office/drawing/2014/main" id="{C18B37E7-D7DE-9B23-C46C-53D4925F3249}"/>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A41E67BC-7CC8-4E75-2C3B-9C58C8962C3D}"/>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96954E8D-BE33-B745-BA5B-B9D90590EE93}"/>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46</a:t>
            </a:fld>
            <a:endParaRPr lang="en-US"/>
          </a:p>
        </p:txBody>
      </p:sp>
      <p:sp>
        <p:nvSpPr>
          <p:cNvPr id="3" name="Titel 7">
            <a:extLst>
              <a:ext uri="{FF2B5EF4-FFF2-40B4-BE49-F238E27FC236}">
                <a16:creationId xmlns:a16="http://schemas.microsoft.com/office/drawing/2014/main" id="{DA0E2554-F489-3423-593B-40CA0B449238}"/>
              </a:ext>
            </a:extLst>
          </p:cNvPr>
          <p:cNvSpPr txBox="1">
            <a:spLocks/>
          </p:cNvSpPr>
          <p:nvPr/>
        </p:nvSpPr>
        <p:spPr>
          <a:xfrm>
            <a:off x="374269" y="683935"/>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2800"/>
              <a:t>Need </a:t>
            </a:r>
            <a:r>
              <a:rPr lang="de-DE" sz="2800" err="1"/>
              <a:t>for</a:t>
            </a:r>
            <a:r>
              <a:rPr lang="de-DE" sz="2800"/>
              <a:t> </a:t>
            </a:r>
            <a:r>
              <a:rPr lang="de-DE" sz="2800" err="1"/>
              <a:t>data</a:t>
            </a:r>
            <a:r>
              <a:rPr lang="de-DE" sz="2800"/>
              <a:t> </a:t>
            </a:r>
            <a:r>
              <a:rPr lang="de-DE" sz="2800" err="1"/>
              <a:t>to</a:t>
            </a:r>
            <a:r>
              <a:rPr lang="de-DE" sz="2800"/>
              <a:t> </a:t>
            </a:r>
            <a:r>
              <a:rPr lang="de-DE" sz="2800" err="1"/>
              <a:t>analyse</a:t>
            </a:r>
            <a:r>
              <a:rPr lang="de-DE" sz="2800"/>
              <a:t> a network</a:t>
            </a:r>
            <a:endParaRPr lang="de-DE" sz="2800">
              <a:cs typeface="Arial" panose="020B0604020202020204"/>
            </a:endParaRPr>
          </a:p>
        </p:txBody>
      </p:sp>
    </p:spTree>
    <p:extLst>
      <p:ext uri="{BB962C8B-B14F-4D97-AF65-F5344CB8AC3E}">
        <p14:creationId xmlns:p14="http://schemas.microsoft.com/office/powerpoint/2010/main" val="36015573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1C9EC-2000-A503-6B9F-95DB2F77CC1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1B9B56A-3657-3F77-8291-756FDC5C1731}"/>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BA8E5228-5B0B-2BF9-B4B6-6996EB1DD708}"/>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7EE59A82-514A-A03A-9CC4-D24F8BC383A1}"/>
              </a:ext>
            </a:extLst>
          </p:cNvPr>
          <p:cNvSpPr>
            <a:spLocks noGrp="1"/>
          </p:cNvSpPr>
          <p:nvPr>
            <p:ph type="sldNum" sz="quarter" idx="12"/>
          </p:nvPr>
        </p:nvSpPr>
        <p:spPr/>
        <p:txBody>
          <a:bodyPr/>
          <a:lstStyle/>
          <a:p>
            <a:fld id="{5523F345-55CE-7244-BAC6-E4D97AAB72F4}" type="slidenum">
              <a:rPr lang="en-US" smtClean="0"/>
              <a:t>47</a:t>
            </a:fld>
            <a:endParaRPr lang="en-US"/>
          </a:p>
        </p:txBody>
      </p:sp>
      <p:sp>
        <p:nvSpPr>
          <p:cNvPr id="8" name="Title 5">
            <a:extLst>
              <a:ext uri="{FF2B5EF4-FFF2-40B4-BE49-F238E27FC236}">
                <a16:creationId xmlns:a16="http://schemas.microsoft.com/office/drawing/2014/main" id="{C8623B92-A4D7-C688-C89B-1D86FECCDABA}"/>
              </a:ext>
            </a:extLst>
          </p:cNvPr>
          <p:cNvSpPr txBox="1">
            <a:spLocks/>
          </p:cNvSpPr>
          <p:nvPr/>
        </p:nvSpPr>
        <p:spPr>
          <a:xfrm>
            <a:off x="1373961" y="1770289"/>
            <a:ext cx="6393649" cy="1800200"/>
          </a:xfrm>
          <a:prstGeom prst="rect">
            <a:avLst/>
          </a:prstGeom>
        </p:spPr>
        <p:txBody>
          <a:bodyPr vert="horz" lIns="91440" tIns="45720" rIns="91440" bIns="45720" rtlCol="0" anchor="t">
            <a:normAutofit lnSpcReduction="10000"/>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cs typeface="Arial"/>
              </a:rPr>
              <a:t>Connectivity on different </a:t>
            </a:r>
            <a:r>
              <a:rPr lang="de-DE" err="1">
                <a:cs typeface="Arial"/>
              </a:rPr>
              <a:t>planning</a:t>
            </a:r>
            <a:r>
              <a:rPr lang="de-DE">
                <a:cs typeface="Arial"/>
              </a:rPr>
              <a:t> </a:t>
            </a:r>
            <a:r>
              <a:rPr lang="de-DE" err="1">
                <a:cs typeface="Arial"/>
              </a:rPr>
              <a:t>levels</a:t>
            </a:r>
          </a:p>
        </p:txBody>
      </p:sp>
    </p:spTree>
    <p:extLst>
      <p:ext uri="{BB962C8B-B14F-4D97-AF65-F5344CB8AC3E}">
        <p14:creationId xmlns:p14="http://schemas.microsoft.com/office/powerpoint/2010/main" val="1874297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9CA506-7D81-6D83-8149-0241ACC4D119}"/>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BD88D8C4-A520-DE2B-23EE-298B8AD261E3}"/>
              </a:ext>
            </a:extLst>
          </p:cNvPr>
          <p:cNvSpPr>
            <a:spLocks noGrp="1"/>
          </p:cNvSpPr>
          <p:nvPr>
            <p:ph type="subTitle" idx="1"/>
          </p:nvPr>
        </p:nvSpPr>
        <p:spPr>
          <a:xfrm>
            <a:off x="370766" y="1538886"/>
            <a:ext cx="7923613" cy="2921325"/>
          </a:xfrm>
        </p:spPr>
        <p:txBody>
          <a:bodyPr anchor="t">
            <a:normAutofit fontScale="77500" lnSpcReduction="20000"/>
          </a:bodyPr>
          <a:lstStyle/>
          <a:p>
            <a:r>
              <a:rPr lang="en-US">
                <a:cs typeface="Arial"/>
              </a:rPr>
              <a:t>Why spatial planning?</a:t>
            </a:r>
          </a:p>
          <a:p>
            <a:pPr marL="285750" indent="-285750">
              <a:buFont typeface="Wingdings" panose="020B0604020202020204" pitchFamily="34" charset="0"/>
              <a:buChar char="Ø"/>
            </a:pPr>
            <a:r>
              <a:rPr lang="en-US">
                <a:cs typeface="Arial"/>
              </a:rPr>
              <a:t>Spatial planning offers a toolset to deal with the land use conflicts that are posed onto ecological networks and affect their functionality</a:t>
            </a:r>
          </a:p>
          <a:p>
            <a:pPr>
              <a:buClr>
                <a:srgbClr val="4CA376"/>
              </a:buClr>
            </a:pPr>
            <a:endParaRPr lang="en-US">
              <a:cs typeface="Arial"/>
            </a:endParaRPr>
          </a:p>
          <a:p>
            <a:pPr>
              <a:buFont typeface="Wingdings" panose="020B0604020202020204" pitchFamily="34" charset="0"/>
            </a:pPr>
            <a:r>
              <a:rPr lang="en-US">
                <a:cs typeface="Arial"/>
              </a:rPr>
              <a:t>What is spatial planning? (TU, 2025)</a:t>
            </a:r>
          </a:p>
          <a:p>
            <a:pPr marL="285750" indent="-285750">
              <a:buFont typeface="Wingdings" panose="020B0604020202020204" pitchFamily="34" charset="0"/>
              <a:buChar char="Ø"/>
            </a:pPr>
            <a:r>
              <a:rPr lang="en-US">
                <a:cs typeface="Arial"/>
              </a:rPr>
              <a:t>Spatial planning is an interdisciplinary field dealing with spatial developments on a wide range of spatial levels (local, city, regional, federal, national, European or international level)</a:t>
            </a:r>
          </a:p>
          <a:p>
            <a:pPr marL="285750" indent="-285750">
              <a:buClr>
                <a:srgbClr val="4CA376"/>
              </a:buClr>
              <a:buFont typeface="Wingdings" panose="020B0604020202020204" pitchFamily="34" charset="0"/>
              <a:buChar char="Ø"/>
            </a:pPr>
            <a:r>
              <a:rPr lang="en-US">
                <a:cs typeface="Arial"/>
              </a:rPr>
              <a:t>The field deals with discussion arising in e.g. in urban development, housing, traffic, landscape infrastructure or legal framework</a:t>
            </a:r>
          </a:p>
          <a:p>
            <a:pPr marL="285750" indent="-285750">
              <a:buClr>
                <a:srgbClr val="4CA376"/>
              </a:buClr>
              <a:buFont typeface="Wingdings" panose="020B0604020202020204" pitchFamily="34" charset="0"/>
              <a:buChar char="Ø"/>
            </a:pPr>
            <a:r>
              <a:rPr lang="en-US">
                <a:cs typeface="Arial"/>
              </a:rPr>
              <a:t>The task is to analyze different demands, conflicts and opportunities at a specific spatial level, based on analytical findings and identification of concepts in a forward looking manner</a:t>
            </a:r>
          </a:p>
          <a:p>
            <a:pPr marL="285750" indent="-285750">
              <a:buClr>
                <a:srgbClr val="4CA376"/>
              </a:buClr>
              <a:buFont typeface="Wingdings" panose="020B0604020202020204" pitchFamily="34" charset="0"/>
              <a:buChar char="Ø"/>
            </a:pPr>
            <a:r>
              <a:rPr lang="en-US">
                <a:cs typeface="Arial"/>
              </a:rPr>
              <a:t>The aim is to support and promote sustainable and equitable development at all spatial levels and all professions</a:t>
            </a:r>
          </a:p>
          <a:p>
            <a:pPr>
              <a:buClr>
                <a:srgbClr val="4CA376"/>
              </a:buClr>
            </a:pPr>
            <a:endParaRPr lang="en-US">
              <a:cs typeface="Arial"/>
            </a:endParaRPr>
          </a:p>
          <a:p>
            <a:pPr marL="285750" indent="-285750">
              <a:buClr>
                <a:srgbClr val="4CA376"/>
              </a:buClr>
              <a:buFont typeface="Wingdings" panose="020B0604020202020204" pitchFamily="34" charset="0"/>
              <a:buChar char="Ø"/>
            </a:pPr>
            <a:endParaRPr lang="en-US">
              <a:cs typeface="Arial"/>
            </a:endParaRPr>
          </a:p>
        </p:txBody>
      </p:sp>
      <p:sp>
        <p:nvSpPr>
          <p:cNvPr id="4" name="Date Placeholder 3">
            <a:extLst>
              <a:ext uri="{FF2B5EF4-FFF2-40B4-BE49-F238E27FC236}">
                <a16:creationId xmlns:a16="http://schemas.microsoft.com/office/drawing/2014/main" id="{70557826-9CB3-0985-0986-4CEB5DBBC5FC}"/>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2DCF4330-E0AE-27D8-57CC-75650CABFD70}"/>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42D26EC8-3678-2307-29A3-8D8AD93E8573}"/>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48</a:t>
            </a:fld>
            <a:endParaRPr lang="en-US"/>
          </a:p>
        </p:txBody>
      </p:sp>
      <p:sp>
        <p:nvSpPr>
          <p:cNvPr id="3" name="Titel 7">
            <a:extLst>
              <a:ext uri="{FF2B5EF4-FFF2-40B4-BE49-F238E27FC236}">
                <a16:creationId xmlns:a16="http://schemas.microsoft.com/office/drawing/2014/main" id="{955BCF99-893E-677D-D9EA-094933696D81}"/>
              </a:ext>
            </a:extLst>
          </p:cNvPr>
          <p:cNvSpPr txBox="1">
            <a:spLocks/>
          </p:cNvSpPr>
          <p:nvPr/>
        </p:nvSpPr>
        <p:spPr>
          <a:xfrm>
            <a:off x="368774" y="744382"/>
            <a:ext cx="8207376" cy="744235"/>
          </a:xfrm>
          <a:prstGeom prst="rect">
            <a:avLst/>
          </a:prstGeom>
        </p:spPr>
        <p:txBody>
          <a:bodyPr vert="horz" lIns="91440" tIns="45720" rIns="91440" bIns="45720" rtlCol="0" anchor="b">
            <a:normAutofit fontScale="92500" lnSpcReduction="10000"/>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2800" err="1"/>
              <a:t>Aligning</a:t>
            </a:r>
            <a:r>
              <a:rPr lang="de-DE" sz="2800"/>
              <a:t> </a:t>
            </a:r>
            <a:r>
              <a:rPr lang="de-DE" sz="2800" err="1"/>
              <a:t>ecological</a:t>
            </a:r>
            <a:r>
              <a:rPr lang="de-DE" sz="2800"/>
              <a:t> </a:t>
            </a:r>
            <a:r>
              <a:rPr lang="de-DE" sz="2800" err="1"/>
              <a:t>connectivity</a:t>
            </a:r>
            <a:r>
              <a:rPr lang="de-DE" sz="2800"/>
              <a:t> </a:t>
            </a:r>
            <a:r>
              <a:rPr lang="de-DE" sz="2800" err="1"/>
              <a:t>with</a:t>
            </a:r>
            <a:r>
              <a:rPr lang="de-DE" sz="2800"/>
              <a:t> </a:t>
            </a:r>
            <a:r>
              <a:rPr lang="de-DE" sz="2800" err="1"/>
              <a:t>spatial</a:t>
            </a:r>
            <a:r>
              <a:rPr lang="de-DE" sz="2800"/>
              <a:t> </a:t>
            </a:r>
            <a:r>
              <a:rPr lang="de-DE" sz="2800" err="1"/>
              <a:t>planning</a:t>
            </a:r>
            <a:endParaRPr lang="de-DE" sz="2800" err="1">
              <a:cs typeface="Arial" panose="020B0604020202020204"/>
            </a:endParaRPr>
          </a:p>
        </p:txBody>
      </p:sp>
    </p:spTree>
    <p:extLst>
      <p:ext uri="{BB962C8B-B14F-4D97-AF65-F5344CB8AC3E}">
        <p14:creationId xmlns:p14="http://schemas.microsoft.com/office/powerpoint/2010/main" val="6432712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BCEF3-3146-E9F0-C057-42191FEDD237}"/>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A74728A4-9294-7E24-923F-31F718857A39}"/>
              </a:ext>
            </a:extLst>
          </p:cNvPr>
          <p:cNvSpPr>
            <a:spLocks noGrp="1"/>
          </p:cNvSpPr>
          <p:nvPr>
            <p:ph type="subTitle" idx="1"/>
          </p:nvPr>
        </p:nvSpPr>
        <p:spPr>
          <a:xfrm>
            <a:off x="370766" y="1589525"/>
            <a:ext cx="7923613" cy="2921325"/>
          </a:xfrm>
        </p:spPr>
        <p:txBody>
          <a:bodyPr anchor="t">
            <a:normAutofit/>
          </a:bodyPr>
          <a:lstStyle/>
          <a:p>
            <a:endParaRPr lang="en-US">
              <a:cs typeface="Arial"/>
            </a:endParaRPr>
          </a:p>
          <a:p>
            <a:pPr>
              <a:buClr>
                <a:srgbClr val="4CA376"/>
              </a:buClr>
            </a:pPr>
            <a:endParaRPr lang="en-US">
              <a:cs typeface="Arial"/>
            </a:endParaRPr>
          </a:p>
          <a:p>
            <a:pPr marL="285750" indent="-285750">
              <a:buClr>
                <a:srgbClr val="4CA376"/>
              </a:buClr>
              <a:buFont typeface="Wingdings" panose="020B0604020202020204" pitchFamily="34" charset="0"/>
              <a:buChar char="Ø"/>
            </a:pPr>
            <a:endParaRPr lang="en-US">
              <a:cs typeface="Arial"/>
            </a:endParaRPr>
          </a:p>
        </p:txBody>
      </p:sp>
      <p:sp>
        <p:nvSpPr>
          <p:cNvPr id="4" name="Date Placeholder 3">
            <a:extLst>
              <a:ext uri="{FF2B5EF4-FFF2-40B4-BE49-F238E27FC236}">
                <a16:creationId xmlns:a16="http://schemas.microsoft.com/office/drawing/2014/main" id="{9A3DF713-2146-F36A-8762-BBC5ACC440B6}"/>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79FAF3EA-C3B5-5194-B536-B14C0F20EE48}"/>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E06B9C65-A8C7-B9CE-B826-6FA01D47330D}"/>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49</a:t>
            </a:fld>
            <a:endParaRPr lang="en-US"/>
          </a:p>
        </p:txBody>
      </p:sp>
      <p:sp>
        <p:nvSpPr>
          <p:cNvPr id="3" name="Titel 7">
            <a:extLst>
              <a:ext uri="{FF2B5EF4-FFF2-40B4-BE49-F238E27FC236}">
                <a16:creationId xmlns:a16="http://schemas.microsoft.com/office/drawing/2014/main" id="{CFC0B653-1E39-FB22-AA8D-D64884815B2B}"/>
              </a:ext>
            </a:extLst>
          </p:cNvPr>
          <p:cNvSpPr txBox="1">
            <a:spLocks/>
          </p:cNvSpPr>
          <p:nvPr/>
        </p:nvSpPr>
        <p:spPr>
          <a:xfrm>
            <a:off x="370766" y="799265"/>
            <a:ext cx="8207376" cy="744235"/>
          </a:xfrm>
          <a:prstGeom prst="rect">
            <a:avLst/>
          </a:prstGeom>
        </p:spPr>
        <p:txBody>
          <a:bodyPr vert="horz" lIns="91440" tIns="45720" rIns="91440" bIns="45720" rtlCol="0" anchor="b">
            <a:normAutofit fontScale="92500" lnSpcReduction="10000"/>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2800" err="1"/>
              <a:t>Aligning</a:t>
            </a:r>
            <a:r>
              <a:rPr lang="de-DE" sz="2800"/>
              <a:t> </a:t>
            </a:r>
            <a:r>
              <a:rPr lang="de-DE" sz="2800" err="1"/>
              <a:t>ecological</a:t>
            </a:r>
            <a:r>
              <a:rPr lang="de-DE" sz="2800"/>
              <a:t> </a:t>
            </a:r>
            <a:r>
              <a:rPr lang="de-DE" sz="2800" err="1"/>
              <a:t>connectivity</a:t>
            </a:r>
            <a:r>
              <a:rPr lang="de-DE" sz="2800"/>
              <a:t> </a:t>
            </a:r>
            <a:r>
              <a:rPr lang="de-DE" sz="2800" err="1"/>
              <a:t>with</a:t>
            </a:r>
            <a:r>
              <a:rPr lang="de-DE" sz="2800"/>
              <a:t> </a:t>
            </a:r>
            <a:r>
              <a:rPr lang="de-DE" sz="2800" err="1"/>
              <a:t>spatial</a:t>
            </a:r>
            <a:r>
              <a:rPr lang="de-DE" sz="2800"/>
              <a:t> </a:t>
            </a:r>
            <a:r>
              <a:rPr lang="de-DE" sz="2800" err="1"/>
              <a:t>planning</a:t>
            </a:r>
            <a:endParaRPr lang="de-DE" sz="2800">
              <a:cs typeface="Arial" panose="020B0604020202020204"/>
            </a:endParaRPr>
          </a:p>
        </p:txBody>
      </p:sp>
      <p:graphicFrame>
        <p:nvGraphicFramePr>
          <p:cNvPr id="7" name="Table 6">
            <a:extLst>
              <a:ext uri="{FF2B5EF4-FFF2-40B4-BE49-F238E27FC236}">
                <a16:creationId xmlns:a16="http://schemas.microsoft.com/office/drawing/2014/main" id="{EFFD83BA-677D-5D22-EA06-C946599F57C0}"/>
              </a:ext>
            </a:extLst>
          </p:cNvPr>
          <p:cNvGraphicFramePr>
            <a:graphicFrameLocks noGrp="1"/>
          </p:cNvGraphicFramePr>
          <p:nvPr/>
        </p:nvGraphicFramePr>
        <p:xfrm>
          <a:off x="468205" y="1539942"/>
          <a:ext cx="8207376" cy="3259800"/>
        </p:xfrm>
        <a:graphic>
          <a:graphicData uri="http://schemas.openxmlformats.org/drawingml/2006/table">
            <a:tbl>
              <a:tblPr firstRow="1" bandRow="1">
                <a:tableStyleId>{5C22544A-7EE6-4342-B048-85BDC9FD1C3A}</a:tableStyleId>
              </a:tblPr>
              <a:tblGrid>
                <a:gridCol w="1695386">
                  <a:extLst>
                    <a:ext uri="{9D8B030D-6E8A-4147-A177-3AD203B41FA5}">
                      <a16:colId xmlns:a16="http://schemas.microsoft.com/office/drawing/2014/main" val="163169030"/>
                    </a:ext>
                  </a:extLst>
                </a:gridCol>
                <a:gridCol w="3260819">
                  <a:extLst>
                    <a:ext uri="{9D8B030D-6E8A-4147-A177-3AD203B41FA5}">
                      <a16:colId xmlns:a16="http://schemas.microsoft.com/office/drawing/2014/main" val="205405099"/>
                    </a:ext>
                  </a:extLst>
                </a:gridCol>
                <a:gridCol w="3251171">
                  <a:extLst>
                    <a:ext uri="{9D8B030D-6E8A-4147-A177-3AD203B41FA5}">
                      <a16:colId xmlns:a16="http://schemas.microsoft.com/office/drawing/2014/main" val="3635683760"/>
                    </a:ext>
                  </a:extLst>
                </a:gridCol>
              </a:tblGrid>
              <a:tr h="288000">
                <a:tc>
                  <a:txBody>
                    <a:bodyPr/>
                    <a:lstStyle/>
                    <a:p>
                      <a:r>
                        <a:rPr lang="en-US" sz="1100"/>
                        <a:t>Spatial level</a:t>
                      </a:r>
                    </a:p>
                  </a:txBody>
                  <a:tcPr/>
                </a:tc>
                <a:tc>
                  <a:txBody>
                    <a:bodyPr/>
                    <a:lstStyle/>
                    <a:p>
                      <a:r>
                        <a:rPr lang="en-US" sz="1100"/>
                        <a:t>Spatial planning / Concept</a:t>
                      </a:r>
                    </a:p>
                  </a:txBody>
                  <a:tcPr/>
                </a:tc>
                <a:tc>
                  <a:txBody>
                    <a:bodyPr/>
                    <a:lstStyle/>
                    <a:p>
                      <a:pPr lvl="0">
                        <a:buNone/>
                      </a:pPr>
                      <a:r>
                        <a:rPr lang="en-US" sz="1100"/>
                        <a:t>Examples from different alpine countries</a:t>
                      </a:r>
                    </a:p>
                  </a:txBody>
                  <a:tcPr/>
                </a:tc>
                <a:extLst>
                  <a:ext uri="{0D108BD9-81ED-4DB2-BD59-A6C34878D82A}">
                    <a16:rowId xmlns:a16="http://schemas.microsoft.com/office/drawing/2014/main" val="230244202"/>
                  </a:ext>
                </a:extLst>
              </a:tr>
              <a:tr h="598068">
                <a:tc>
                  <a:txBody>
                    <a:bodyPr/>
                    <a:lstStyle/>
                    <a:p>
                      <a:r>
                        <a:rPr lang="en-US" sz="1100"/>
                        <a:t>Alpine-wide</a:t>
                      </a:r>
                    </a:p>
                  </a:txBody>
                  <a:tcPr/>
                </a:tc>
                <a:tc>
                  <a:txBody>
                    <a:bodyPr/>
                    <a:lstStyle/>
                    <a:p>
                      <a:r>
                        <a:rPr lang="en-US" sz="1100"/>
                        <a:t>Alpine Convention (Protocol Nature Protection and Landscape Conservation; Spatial Planning and Sustainable Development Working Group) and EUSALP (e.g. AG 7)</a:t>
                      </a:r>
                    </a:p>
                  </a:txBody>
                  <a:tcPr/>
                </a:tc>
                <a:tc>
                  <a:txBody>
                    <a:bodyPr/>
                    <a:lstStyle/>
                    <a:p>
                      <a:pPr lvl="0">
                        <a:buNone/>
                      </a:pPr>
                      <a:r>
                        <a:rPr lang="en-US" sz="1100"/>
                        <a:t>/</a:t>
                      </a:r>
                    </a:p>
                  </a:txBody>
                  <a:tcPr/>
                </a:tc>
                <a:extLst>
                  <a:ext uri="{0D108BD9-81ED-4DB2-BD59-A6C34878D82A}">
                    <a16:rowId xmlns:a16="http://schemas.microsoft.com/office/drawing/2014/main" val="2372762505"/>
                  </a:ext>
                </a:extLst>
              </a:tr>
              <a:tr h="729643">
                <a:tc>
                  <a:txBody>
                    <a:bodyPr/>
                    <a:lstStyle/>
                    <a:p>
                      <a:r>
                        <a:rPr lang="en-US" sz="1100"/>
                        <a:t>National</a:t>
                      </a:r>
                    </a:p>
                  </a:txBody>
                  <a:tcPr/>
                </a:tc>
                <a:tc>
                  <a:txBody>
                    <a:bodyPr/>
                    <a:lstStyle/>
                    <a:p>
                      <a:r>
                        <a:rPr lang="en-US" sz="1100"/>
                        <a:t>National Strategies</a:t>
                      </a:r>
                    </a:p>
                  </a:txBody>
                  <a:tcPr/>
                </a:tc>
                <a:tc>
                  <a:txBody>
                    <a:bodyPr/>
                    <a:lstStyle/>
                    <a:p>
                      <a:pPr lvl="0">
                        <a:buNone/>
                      </a:pPr>
                      <a:r>
                        <a:rPr lang="en-US" sz="1100"/>
                        <a:t>e.g.: France (Trame verte et </a:t>
                      </a:r>
                      <a:r>
                        <a:rPr lang="en-US" sz="1100" err="1"/>
                        <a:t>bleue</a:t>
                      </a:r>
                      <a:r>
                        <a:rPr lang="en-US" sz="1100"/>
                        <a:t> – Green-Blue Network – national strategy legally anchored in the Environmental and Urban Planning Code promoting ecological corridors, implemented through regional plans (SRCE)) </a:t>
                      </a:r>
                    </a:p>
                  </a:txBody>
                  <a:tcPr/>
                </a:tc>
                <a:extLst>
                  <a:ext uri="{0D108BD9-81ED-4DB2-BD59-A6C34878D82A}">
                    <a16:rowId xmlns:a16="http://schemas.microsoft.com/office/drawing/2014/main" val="1152255058"/>
                  </a:ext>
                </a:extLst>
              </a:tr>
              <a:tr h="334918">
                <a:tc>
                  <a:txBody>
                    <a:bodyPr/>
                    <a:lstStyle/>
                    <a:p>
                      <a:r>
                        <a:rPr lang="en-US" sz="1100"/>
                        <a:t>Federal</a:t>
                      </a:r>
                    </a:p>
                  </a:txBody>
                  <a:tcPr/>
                </a:tc>
                <a:tc>
                  <a:txBody>
                    <a:bodyPr/>
                    <a:lstStyle/>
                    <a:p>
                      <a:r>
                        <a:rPr lang="en-US" sz="1100"/>
                        <a:t>Federal </a:t>
                      </a:r>
                      <a:r>
                        <a:rPr lang="en-US" sz="1100" err="1"/>
                        <a:t>programmes</a:t>
                      </a:r>
                    </a:p>
                  </a:txBody>
                  <a:tcPr/>
                </a:tc>
                <a:tc>
                  <a:txBody>
                    <a:bodyPr/>
                    <a:lstStyle/>
                    <a:p>
                      <a:pPr lvl="0">
                        <a:buNone/>
                      </a:pPr>
                      <a:r>
                        <a:rPr lang="en-US" sz="1100"/>
                        <a:t>e.g. Germany (e.g.: open space network within the federal development </a:t>
                      </a:r>
                      <a:r>
                        <a:rPr lang="en-US" sz="1100" err="1"/>
                        <a:t>programme</a:t>
                      </a:r>
                      <a:r>
                        <a:rPr lang="en-US" sz="1100"/>
                        <a:t>)</a:t>
                      </a:r>
                    </a:p>
                  </a:txBody>
                  <a:tcPr/>
                </a:tc>
                <a:extLst>
                  <a:ext uri="{0D108BD9-81ED-4DB2-BD59-A6C34878D82A}">
                    <a16:rowId xmlns:a16="http://schemas.microsoft.com/office/drawing/2014/main" val="3203407421"/>
                  </a:ext>
                </a:extLst>
              </a:tr>
              <a:tr h="466493">
                <a:tc>
                  <a:txBody>
                    <a:bodyPr/>
                    <a:lstStyle/>
                    <a:p>
                      <a:r>
                        <a:rPr lang="en-US" sz="1100"/>
                        <a:t>Regional</a:t>
                      </a:r>
                    </a:p>
                  </a:txBody>
                  <a:tcPr/>
                </a:tc>
                <a:tc>
                  <a:txBody>
                    <a:bodyPr/>
                    <a:lstStyle/>
                    <a:p>
                      <a:r>
                        <a:rPr lang="en-US" sz="1100"/>
                        <a:t>Federal spatial plans</a:t>
                      </a:r>
                    </a:p>
                  </a:txBody>
                  <a:tcPr/>
                </a:tc>
                <a:tc>
                  <a:txBody>
                    <a:bodyPr/>
                    <a:lstStyle/>
                    <a:p>
                      <a:pPr lvl="0">
                        <a:buNone/>
                      </a:pPr>
                      <a:r>
                        <a:rPr lang="en-US" sz="1100"/>
                        <a:t>e.g. Pinzgau (e.g.: regional </a:t>
                      </a:r>
                      <a:r>
                        <a:rPr lang="en-US" sz="1100" err="1"/>
                        <a:t>programme</a:t>
                      </a:r>
                      <a:r>
                        <a:rPr lang="en-US" sz="1100"/>
                        <a:t> - preservation of the intact natural environment and landscape connectivity)</a:t>
                      </a:r>
                    </a:p>
                  </a:txBody>
                  <a:tcPr/>
                </a:tc>
                <a:extLst>
                  <a:ext uri="{0D108BD9-81ED-4DB2-BD59-A6C34878D82A}">
                    <a16:rowId xmlns:a16="http://schemas.microsoft.com/office/drawing/2014/main" val="3058685947"/>
                  </a:ext>
                </a:extLst>
              </a:tr>
              <a:tr h="258668">
                <a:tc>
                  <a:txBody>
                    <a:bodyPr/>
                    <a:lstStyle/>
                    <a:p>
                      <a:pPr lvl="0">
                        <a:buNone/>
                      </a:pPr>
                      <a:r>
                        <a:rPr lang="en-US" sz="1100"/>
                        <a:t>Local</a:t>
                      </a:r>
                    </a:p>
                  </a:txBody>
                  <a:tcPr/>
                </a:tc>
                <a:tc>
                  <a:txBody>
                    <a:bodyPr/>
                    <a:lstStyle/>
                    <a:p>
                      <a:pPr lvl="0">
                        <a:buNone/>
                      </a:pPr>
                      <a:r>
                        <a:rPr lang="en-US" sz="1100"/>
                        <a:t>Local network plans for ecological networks</a:t>
                      </a:r>
                    </a:p>
                  </a:txBody>
                  <a:tcPr/>
                </a:tc>
                <a:tc>
                  <a:txBody>
                    <a:bodyPr/>
                    <a:lstStyle/>
                    <a:p>
                      <a:pPr lvl="0">
                        <a:buNone/>
                      </a:pPr>
                      <a:r>
                        <a:rPr lang="en-US" sz="1100"/>
                        <a:t>e.g. ASTERS, ecological network at Lake Annecy</a:t>
                      </a:r>
                    </a:p>
                  </a:txBody>
                  <a:tcPr/>
                </a:tc>
                <a:extLst>
                  <a:ext uri="{0D108BD9-81ED-4DB2-BD59-A6C34878D82A}">
                    <a16:rowId xmlns:a16="http://schemas.microsoft.com/office/drawing/2014/main" val="1931199323"/>
                  </a:ext>
                </a:extLst>
              </a:tr>
            </a:tbl>
          </a:graphicData>
        </a:graphic>
      </p:graphicFrame>
    </p:spTree>
    <p:extLst>
      <p:ext uri="{BB962C8B-B14F-4D97-AF65-F5344CB8AC3E}">
        <p14:creationId xmlns:p14="http://schemas.microsoft.com/office/powerpoint/2010/main" val="591970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D40FEF-E3E8-1D82-DA25-D51FC993526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D55EDDB-5240-0A53-FE39-35A9D6A41D6E}"/>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B96699E0-309A-CAD3-3150-3437DC39B75A}"/>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8656B39E-FD16-F9CC-6438-75377C32F6A1}"/>
              </a:ext>
            </a:extLst>
          </p:cNvPr>
          <p:cNvSpPr>
            <a:spLocks noGrp="1"/>
          </p:cNvSpPr>
          <p:nvPr>
            <p:ph type="sldNum" sz="quarter" idx="12"/>
          </p:nvPr>
        </p:nvSpPr>
        <p:spPr/>
        <p:txBody>
          <a:bodyPr/>
          <a:lstStyle/>
          <a:p>
            <a:fld id="{5523F345-55CE-7244-BAC6-E4D97AAB72F4}" type="slidenum">
              <a:rPr lang="en-US" smtClean="0"/>
              <a:t>5</a:t>
            </a:fld>
            <a:endParaRPr lang="en-US"/>
          </a:p>
        </p:txBody>
      </p:sp>
      <p:sp>
        <p:nvSpPr>
          <p:cNvPr id="8" name="Title 5">
            <a:extLst>
              <a:ext uri="{FF2B5EF4-FFF2-40B4-BE49-F238E27FC236}">
                <a16:creationId xmlns:a16="http://schemas.microsoft.com/office/drawing/2014/main" id="{4E5E0B54-F3F5-B1B4-575E-62AF736C77E5}"/>
              </a:ext>
            </a:extLst>
          </p:cNvPr>
          <p:cNvSpPr txBox="1">
            <a:spLocks/>
          </p:cNvSpPr>
          <p:nvPr/>
        </p:nvSpPr>
        <p:spPr>
          <a:xfrm>
            <a:off x="1342211" y="2067694"/>
            <a:ext cx="6393649" cy="144016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err="1"/>
              <a:t>Structure</a:t>
            </a:r>
            <a:r>
              <a:rPr lang="de-DE"/>
              <a:t> </a:t>
            </a:r>
            <a:r>
              <a:rPr lang="de-DE" err="1"/>
              <a:t>of</a:t>
            </a:r>
            <a:r>
              <a:rPr lang="de-DE"/>
              <a:t> </a:t>
            </a:r>
            <a:r>
              <a:rPr lang="de-DE" err="1"/>
              <a:t>training</a:t>
            </a:r>
            <a:r>
              <a:rPr lang="de-DE"/>
              <a:t> </a:t>
            </a:r>
            <a:r>
              <a:rPr lang="de-DE" err="1"/>
              <a:t>programme</a:t>
            </a:r>
            <a:endParaRPr lang="en-SI"/>
          </a:p>
        </p:txBody>
      </p:sp>
    </p:spTree>
    <p:extLst>
      <p:ext uri="{BB962C8B-B14F-4D97-AF65-F5344CB8AC3E}">
        <p14:creationId xmlns:p14="http://schemas.microsoft.com/office/powerpoint/2010/main" val="12327759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BF55C-5DD2-C484-93C4-2D6B1C9E6F99}"/>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6098574A-EBC9-41DF-4613-001F8EFE3528}"/>
              </a:ext>
            </a:extLst>
          </p:cNvPr>
          <p:cNvSpPr>
            <a:spLocks noGrp="1"/>
          </p:cNvSpPr>
          <p:nvPr>
            <p:ph type="subTitle" idx="1"/>
          </p:nvPr>
        </p:nvSpPr>
        <p:spPr>
          <a:xfrm>
            <a:off x="370766" y="1538886"/>
            <a:ext cx="7923613" cy="2921325"/>
          </a:xfrm>
        </p:spPr>
        <p:txBody>
          <a:bodyPr anchor="t">
            <a:normAutofit/>
          </a:bodyPr>
          <a:lstStyle/>
          <a:p>
            <a:pPr marL="285750" indent="-285750">
              <a:buFont typeface="Wingdings" panose="020B0604020202020204" pitchFamily="34" charset="0"/>
              <a:buChar char="Ø"/>
            </a:pPr>
            <a:r>
              <a:rPr lang="en-US" dirty="0">
                <a:ea typeface="+mn-lt"/>
                <a:cs typeface="+mn-lt"/>
              </a:rPr>
              <a:t>Close cooperation between sectoral and spatial planning is essential for supporting ecological connectivity </a:t>
            </a:r>
            <a:br>
              <a:rPr lang="en-US" dirty="0">
                <a:ea typeface="+mn-lt"/>
                <a:cs typeface="+mn-lt"/>
              </a:rPr>
            </a:br>
            <a:r>
              <a:rPr lang="en-US" dirty="0">
                <a:ea typeface="+mn-lt"/>
                <a:cs typeface="+mn-lt"/>
              </a:rPr>
              <a:t>Awareness</a:t>
            </a:r>
            <a:r>
              <a:rPr lang="en-US" dirty="0">
                <a:cs typeface="Arial"/>
              </a:rPr>
              <a:t> on the requirements and Status Quo of how sectoral plans within an ecological network address ecological connectivity is important</a:t>
            </a:r>
            <a:endParaRPr lang="en-US" dirty="0"/>
          </a:p>
          <a:p>
            <a:pPr marL="285750" indent="-285750">
              <a:buFont typeface="Wingdings" panose="020B0604020202020204" pitchFamily="34" charset="0"/>
              <a:buChar char="Ø"/>
            </a:pPr>
            <a:r>
              <a:rPr lang="en-US" dirty="0">
                <a:cs typeface="Arial"/>
              </a:rPr>
              <a:t>Inclusion of:</a:t>
            </a:r>
          </a:p>
          <a:p>
            <a:pPr marL="628650" lvl="1" indent="-285750" algn="l">
              <a:buClr>
                <a:srgbClr val="93CE97"/>
              </a:buClr>
              <a:buFont typeface="Courier New" panose="020B0604020202020204" pitchFamily="34" charset="0"/>
              <a:buChar char="o"/>
            </a:pPr>
            <a:r>
              <a:rPr lang="en-US" dirty="0">
                <a:cs typeface="Arial"/>
              </a:rPr>
              <a:t>Forest plans</a:t>
            </a:r>
          </a:p>
          <a:p>
            <a:pPr marL="628650" lvl="1" indent="-285750" algn="l">
              <a:buClr>
                <a:srgbClr val="93CE97"/>
              </a:buClr>
              <a:buFont typeface="Courier New" panose="020B0604020202020204" pitchFamily="34" charset="0"/>
              <a:buChar char="o"/>
            </a:pPr>
            <a:r>
              <a:rPr lang="en-US" dirty="0">
                <a:cs typeface="Arial"/>
              </a:rPr>
              <a:t>Water management plans</a:t>
            </a:r>
          </a:p>
          <a:p>
            <a:pPr marL="628650" lvl="1" indent="-285750" algn="l">
              <a:buClr>
                <a:srgbClr val="93CE97"/>
              </a:buClr>
              <a:buFont typeface="Courier New" panose="020B0604020202020204" pitchFamily="34" charset="0"/>
              <a:buChar char="o"/>
            </a:pPr>
            <a:r>
              <a:rPr lang="en-US" dirty="0">
                <a:cs typeface="Arial"/>
              </a:rPr>
              <a:t>River contracts</a:t>
            </a:r>
          </a:p>
          <a:p>
            <a:pPr marL="628650" lvl="1" indent="-285750" algn="l">
              <a:buClr>
                <a:srgbClr val="93CE97"/>
              </a:buClr>
              <a:buFont typeface="Courier New" panose="020B0604020202020204" pitchFamily="34" charset="0"/>
              <a:buChar char="o"/>
            </a:pPr>
            <a:r>
              <a:rPr lang="en-US" dirty="0">
                <a:cs typeface="Arial"/>
              </a:rPr>
              <a:t>e.g.</a:t>
            </a:r>
          </a:p>
          <a:p>
            <a:pPr>
              <a:buClr>
                <a:srgbClr val="4CA376"/>
              </a:buClr>
            </a:pPr>
            <a:endParaRPr lang="en-US">
              <a:cs typeface="Arial"/>
            </a:endParaRPr>
          </a:p>
          <a:p>
            <a:pPr marL="285750" indent="-285750">
              <a:buClr>
                <a:srgbClr val="4CA376"/>
              </a:buClr>
              <a:buFont typeface="Wingdings" panose="020B0604020202020204" pitchFamily="34" charset="0"/>
              <a:buChar char="Ø"/>
            </a:pPr>
            <a:endParaRPr lang="en-US">
              <a:cs typeface="Arial"/>
            </a:endParaRPr>
          </a:p>
        </p:txBody>
      </p:sp>
      <p:sp>
        <p:nvSpPr>
          <p:cNvPr id="4" name="Date Placeholder 3">
            <a:extLst>
              <a:ext uri="{FF2B5EF4-FFF2-40B4-BE49-F238E27FC236}">
                <a16:creationId xmlns:a16="http://schemas.microsoft.com/office/drawing/2014/main" id="{8E1430DC-4E11-1D05-C433-A4CD2EE5417E}"/>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6AFFF600-55E6-EE80-3749-AF49080A5692}"/>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FA626B34-45CD-EFE6-6FBB-CCED5C80D30F}"/>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50</a:t>
            </a:fld>
            <a:endParaRPr lang="en-US"/>
          </a:p>
        </p:txBody>
      </p:sp>
      <p:sp>
        <p:nvSpPr>
          <p:cNvPr id="3" name="Titel 7">
            <a:extLst>
              <a:ext uri="{FF2B5EF4-FFF2-40B4-BE49-F238E27FC236}">
                <a16:creationId xmlns:a16="http://schemas.microsoft.com/office/drawing/2014/main" id="{56378D30-B6F7-C899-D96C-0B92EE48190D}"/>
              </a:ext>
            </a:extLst>
          </p:cNvPr>
          <p:cNvSpPr txBox="1">
            <a:spLocks/>
          </p:cNvSpPr>
          <p:nvPr/>
        </p:nvSpPr>
        <p:spPr>
          <a:xfrm>
            <a:off x="374269" y="683935"/>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2800" dirty="0" err="1"/>
              <a:t>Sectoral</a:t>
            </a:r>
            <a:r>
              <a:rPr lang="de-DE" sz="2800" dirty="0"/>
              <a:t> </a:t>
            </a:r>
            <a:r>
              <a:rPr lang="de-DE" sz="2800" dirty="0" err="1"/>
              <a:t>planning</a:t>
            </a:r>
            <a:r>
              <a:rPr lang="de-DE" sz="2800" dirty="0"/>
              <a:t> </a:t>
            </a:r>
            <a:r>
              <a:rPr lang="de-DE" sz="2800" dirty="0">
                <a:cs typeface="Arial" panose="020B0604020202020204"/>
              </a:rPr>
              <a:t>and </a:t>
            </a:r>
            <a:r>
              <a:rPr lang="de-DE" sz="2800" dirty="0" err="1">
                <a:cs typeface="Arial" panose="020B0604020202020204"/>
              </a:rPr>
              <a:t>ecological</a:t>
            </a:r>
            <a:r>
              <a:rPr lang="de-DE" sz="2800" dirty="0">
                <a:cs typeface="Arial" panose="020B0604020202020204"/>
              </a:rPr>
              <a:t> </a:t>
            </a:r>
            <a:r>
              <a:rPr lang="de-DE" sz="2800" dirty="0" err="1">
                <a:cs typeface="Arial" panose="020B0604020202020204"/>
              </a:rPr>
              <a:t>connectivity</a:t>
            </a:r>
            <a:endParaRPr lang="de-DE" sz="2800" dirty="0">
              <a:cs typeface="Arial" panose="020B0604020202020204"/>
            </a:endParaRPr>
          </a:p>
        </p:txBody>
      </p:sp>
    </p:spTree>
    <p:extLst>
      <p:ext uri="{BB962C8B-B14F-4D97-AF65-F5344CB8AC3E}">
        <p14:creationId xmlns:p14="http://schemas.microsoft.com/office/powerpoint/2010/main" val="8271866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093D3-45F0-34F7-2627-762E10FF0A8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BC8CA6B-7A38-6709-D3D4-BD9917B54952}"/>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13719DDD-6585-7658-8E76-6D8BC4D13FD2}"/>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FB005175-C3C2-850D-3366-2CCDB1C44BF9}"/>
              </a:ext>
            </a:extLst>
          </p:cNvPr>
          <p:cNvSpPr>
            <a:spLocks noGrp="1"/>
          </p:cNvSpPr>
          <p:nvPr>
            <p:ph type="sldNum" sz="quarter" idx="12"/>
          </p:nvPr>
        </p:nvSpPr>
        <p:spPr/>
        <p:txBody>
          <a:bodyPr/>
          <a:lstStyle/>
          <a:p>
            <a:fld id="{5523F345-55CE-7244-BAC6-E4D97AAB72F4}" type="slidenum">
              <a:rPr lang="en-US" smtClean="0"/>
              <a:t>51</a:t>
            </a:fld>
            <a:endParaRPr lang="en-US"/>
          </a:p>
        </p:txBody>
      </p:sp>
      <p:sp>
        <p:nvSpPr>
          <p:cNvPr id="8" name="Title 5">
            <a:extLst>
              <a:ext uri="{FF2B5EF4-FFF2-40B4-BE49-F238E27FC236}">
                <a16:creationId xmlns:a16="http://schemas.microsoft.com/office/drawing/2014/main" id="{F25895C9-D1AD-384C-6A0E-B05CE347B5BB}"/>
              </a:ext>
            </a:extLst>
          </p:cNvPr>
          <p:cNvSpPr txBox="1">
            <a:spLocks/>
          </p:cNvSpPr>
          <p:nvPr/>
        </p:nvSpPr>
        <p:spPr>
          <a:xfrm>
            <a:off x="1373961" y="1770289"/>
            <a:ext cx="6393649" cy="1800200"/>
          </a:xfrm>
          <a:prstGeom prst="rect">
            <a:avLst/>
          </a:prstGeom>
        </p:spPr>
        <p:txBody>
          <a:bodyPr vert="horz" lIns="91440" tIns="45720" rIns="91440" bIns="45720" rtlCol="0" anchor="t">
            <a:normAutofit lnSpcReduction="10000"/>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cs typeface="Arial"/>
              </a:rPr>
              <a:t>Challenges and </a:t>
            </a:r>
            <a:r>
              <a:rPr lang="de-DE" err="1">
                <a:cs typeface="Arial"/>
              </a:rPr>
              <a:t>potentials</a:t>
            </a:r>
            <a:r>
              <a:rPr lang="de-DE">
                <a:cs typeface="Arial"/>
              </a:rPr>
              <a:t> </a:t>
            </a:r>
            <a:r>
              <a:rPr lang="de-DE" err="1">
                <a:cs typeface="Arial"/>
              </a:rPr>
              <a:t>of</a:t>
            </a:r>
            <a:r>
              <a:rPr lang="de-DE">
                <a:cs typeface="Arial"/>
              </a:rPr>
              <a:t> </a:t>
            </a:r>
            <a:r>
              <a:rPr lang="de-DE" err="1">
                <a:cs typeface="Arial"/>
              </a:rPr>
              <a:t>connectivity</a:t>
            </a:r>
            <a:r>
              <a:rPr lang="de-DE">
                <a:cs typeface="Arial"/>
              </a:rPr>
              <a:t> </a:t>
            </a:r>
            <a:r>
              <a:rPr lang="de-DE" err="1">
                <a:cs typeface="Arial"/>
              </a:rPr>
              <a:t>planning</a:t>
            </a:r>
          </a:p>
        </p:txBody>
      </p:sp>
    </p:spTree>
    <p:extLst>
      <p:ext uri="{BB962C8B-B14F-4D97-AF65-F5344CB8AC3E}">
        <p14:creationId xmlns:p14="http://schemas.microsoft.com/office/powerpoint/2010/main" val="26680124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30CBC4-AC1C-52BD-C6DB-5A680372FF29}"/>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F06C5D57-A4CC-628F-D210-AC3452D94EBF}"/>
              </a:ext>
            </a:extLst>
          </p:cNvPr>
          <p:cNvSpPr>
            <a:spLocks noGrp="1"/>
          </p:cNvSpPr>
          <p:nvPr>
            <p:ph type="subTitle" idx="1"/>
          </p:nvPr>
        </p:nvSpPr>
        <p:spPr>
          <a:xfrm>
            <a:off x="370766" y="1538886"/>
            <a:ext cx="7923613" cy="2921325"/>
          </a:xfrm>
        </p:spPr>
        <p:txBody>
          <a:bodyPr anchor="t">
            <a:normAutofit/>
          </a:bodyPr>
          <a:lstStyle/>
          <a:p>
            <a:pPr marL="285750" indent="-285750">
              <a:buFont typeface="Wingdings" panose="020B0604020202020204" pitchFamily="34" charset="0"/>
              <a:buChar char="Ø"/>
            </a:pPr>
            <a:r>
              <a:rPr lang="en-US">
                <a:cs typeface="Arial"/>
              </a:rPr>
              <a:t>Upon planning processes of ecological connectivity challenges and potentials may arise:</a:t>
            </a:r>
            <a:endParaRPr lang="en-US"/>
          </a:p>
          <a:p>
            <a:pPr>
              <a:buClr>
                <a:srgbClr val="4CA376"/>
              </a:buClr>
            </a:pPr>
            <a:endParaRPr lang="en-US">
              <a:cs typeface="Arial"/>
            </a:endParaRPr>
          </a:p>
          <a:p>
            <a:pPr>
              <a:buClr>
                <a:srgbClr val="4CA376"/>
              </a:buClr>
            </a:pPr>
            <a:endParaRPr lang="en-US">
              <a:cs typeface="Arial"/>
            </a:endParaRPr>
          </a:p>
          <a:p>
            <a:pPr marL="285750" indent="-285750">
              <a:buClr>
                <a:srgbClr val="4CA376"/>
              </a:buClr>
              <a:buFont typeface="Wingdings" panose="020B0604020202020204" pitchFamily="34" charset="0"/>
              <a:buChar char="Ø"/>
            </a:pPr>
            <a:endParaRPr lang="en-US">
              <a:cs typeface="Arial"/>
            </a:endParaRPr>
          </a:p>
        </p:txBody>
      </p:sp>
      <p:sp>
        <p:nvSpPr>
          <p:cNvPr id="4" name="Date Placeholder 3">
            <a:extLst>
              <a:ext uri="{FF2B5EF4-FFF2-40B4-BE49-F238E27FC236}">
                <a16:creationId xmlns:a16="http://schemas.microsoft.com/office/drawing/2014/main" id="{2C75D4B6-CAAD-9630-FC55-91D46EE2AC78}"/>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BDB590CE-4146-55FE-B698-4FD4D2BF4148}"/>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383CECFB-D88F-0CBE-C006-20AD47694A9D}"/>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52</a:t>
            </a:fld>
            <a:endParaRPr lang="en-US"/>
          </a:p>
        </p:txBody>
      </p:sp>
      <p:sp>
        <p:nvSpPr>
          <p:cNvPr id="3" name="Titel 7">
            <a:extLst>
              <a:ext uri="{FF2B5EF4-FFF2-40B4-BE49-F238E27FC236}">
                <a16:creationId xmlns:a16="http://schemas.microsoft.com/office/drawing/2014/main" id="{6F1E658D-1200-B731-A620-AA4E24DFCE30}"/>
              </a:ext>
            </a:extLst>
          </p:cNvPr>
          <p:cNvSpPr txBox="1">
            <a:spLocks/>
          </p:cNvSpPr>
          <p:nvPr/>
        </p:nvSpPr>
        <p:spPr>
          <a:xfrm>
            <a:off x="374269" y="683935"/>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2800" dirty="0" err="1"/>
              <a:t>Spatial</a:t>
            </a:r>
            <a:r>
              <a:rPr lang="de-DE" sz="2800" dirty="0"/>
              <a:t> </a:t>
            </a:r>
            <a:r>
              <a:rPr lang="de-DE" sz="2800" dirty="0" err="1"/>
              <a:t>planning</a:t>
            </a:r>
            <a:r>
              <a:rPr lang="de-DE" sz="2800" dirty="0"/>
              <a:t> </a:t>
            </a:r>
            <a:r>
              <a:rPr lang="de-DE" sz="2800" dirty="0">
                <a:cs typeface="Arial" panose="020B0604020202020204"/>
              </a:rPr>
              <a:t>and </a:t>
            </a:r>
            <a:r>
              <a:rPr lang="de-DE" sz="2800" dirty="0" err="1">
                <a:cs typeface="Arial" panose="020B0604020202020204"/>
              </a:rPr>
              <a:t>ecological</a:t>
            </a:r>
            <a:r>
              <a:rPr lang="de-DE" sz="2800" dirty="0">
                <a:cs typeface="Arial" panose="020B0604020202020204"/>
              </a:rPr>
              <a:t> </a:t>
            </a:r>
            <a:r>
              <a:rPr lang="de-DE" sz="2800" dirty="0" err="1">
                <a:cs typeface="Arial" panose="020B0604020202020204"/>
              </a:rPr>
              <a:t>connectivity</a:t>
            </a:r>
            <a:endParaRPr lang="de-DE" sz="2800" dirty="0">
              <a:cs typeface="Arial" panose="020B0604020202020204"/>
            </a:endParaRPr>
          </a:p>
        </p:txBody>
      </p:sp>
      <p:graphicFrame>
        <p:nvGraphicFramePr>
          <p:cNvPr id="2" name="Table 1">
            <a:extLst>
              <a:ext uri="{FF2B5EF4-FFF2-40B4-BE49-F238E27FC236}">
                <a16:creationId xmlns:a16="http://schemas.microsoft.com/office/drawing/2014/main" id="{E8CE8F76-080F-7610-7C73-EB88B26A42F6}"/>
              </a:ext>
            </a:extLst>
          </p:cNvPr>
          <p:cNvGraphicFramePr>
            <a:graphicFrameLocks noGrp="1"/>
          </p:cNvGraphicFramePr>
          <p:nvPr>
            <p:extLst>
              <p:ext uri="{D42A27DB-BD31-4B8C-83A1-F6EECF244321}">
                <p14:modId xmlns:p14="http://schemas.microsoft.com/office/powerpoint/2010/main" val="1222655897"/>
              </p:ext>
            </p:extLst>
          </p:nvPr>
        </p:nvGraphicFramePr>
        <p:xfrm>
          <a:off x="441285" y="2264297"/>
          <a:ext cx="8062842" cy="2299046"/>
        </p:xfrm>
        <a:graphic>
          <a:graphicData uri="http://schemas.openxmlformats.org/drawingml/2006/table">
            <a:tbl>
              <a:tblPr firstRow="1" bandRow="1">
                <a:tableStyleId>{5C22544A-7EE6-4342-B048-85BDC9FD1C3A}</a:tableStyleId>
              </a:tblPr>
              <a:tblGrid>
                <a:gridCol w="4031421">
                  <a:extLst>
                    <a:ext uri="{9D8B030D-6E8A-4147-A177-3AD203B41FA5}">
                      <a16:colId xmlns:a16="http://schemas.microsoft.com/office/drawing/2014/main" val="3816484378"/>
                    </a:ext>
                  </a:extLst>
                </a:gridCol>
                <a:gridCol w="4031421">
                  <a:extLst>
                    <a:ext uri="{9D8B030D-6E8A-4147-A177-3AD203B41FA5}">
                      <a16:colId xmlns:a16="http://schemas.microsoft.com/office/drawing/2014/main" val="1955634702"/>
                    </a:ext>
                  </a:extLst>
                </a:gridCol>
              </a:tblGrid>
              <a:tr h="370416">
                <a:tc>
                  <a:txBody>
                    <a:bodyPr/>
                    <a:lstStyle/>
                    <a:p>
                      <a:r>
                        <a:rPr lang="en-US"/>
                        <a:t>Challenges</a:t>
                      </a:r>
                    </a:p>
                  </a:txBody>
                  <a:tcPr/>
                </a:tc>
                <a:tc>
                  <a:txBody>
                    <a:bodyPr/>
                    <a:lstStyle/>
                    <a:p>
                      <a:r>
                        <a:rPr lang="en-US"/>
                        <a:t>Potentials</a:t>
                      </a:r>
                    </a:p>
                  </a:txBody>
                  <a:tcPr/>
                </a:tc>
                <a:extLst>
                  <a:ext uri="{0D108BD9-81ED-4DB2-BD59-A6C34878D82A}">
                    <a16:rowId xmlns:a16="http://schemas.microsoft.com/office/drawing/2014/main" val="2884635049"/>
                  </a:ext>
                </a:extLst>
              </a:tr>
              <a:tr h="609985">
                <a:tc>
                  <a:txBody>
                    <a:bodyPr/>
                    <a:lstStyle/>
                    <a:p>
                      <a:r>
                        <a:rPr lang="en-US"/>
                        <a:t>Land use conflicts might be politically difficult to be balances by spatial planning </a:t>
                      </a:r>
                    </a:p>
                  </a:txBody>
                  <a:tcPr/>
                </a:tc>
                <a:tc>
                  <a:txBody>
                    <a:bodyPr/>
                    <a:lstStyle/>
                    <a:p>
                      <a:r>
                        <a:rPr lang="en-US"/>
                        <a:t>Spatial planning can serve as mediator</a:t>
                      </a:r>
                    </a:p>
                  </a:txBody>
                  <a:tcPr/>
                </a:tc>
                <a:extLst>
                  <a:ext uri="{0D108BD9-81ED-4DB2-BD59-A6C34878D82A}">
                    <a16:rowId xmlns:a16="http://schemas.microsoft.com/office/drawing/2014/main" val="4057063812"/>
                  </a:ext>
                </a:extLst>
              </a:tr>
              <a:tr h="609985">
                <a:tc>
                  <a:txBody>
                    <a:bodyPr/>
                    <a:lstStyle/>
                    <a:p>
                      <a:r>
                        <a:rPr lang="en-US"/>
                        <a:t>Compatibility of spatial uses might be difficult to find to safeguard ecological connectivity</a:t>
                      </a:r>
                      <a:endParaRPr lang="en-US" err="1"/>
                    </a:p>
                  </a:txBody>
                  <a:tcPr/>
                </a:tc>
                <a:tc>
                  <a:txBody>
                    <a:bodyPr/>
                    <a:lstStyle/>
                    <a:p>
                      <a:r>
                        <a:rPr lang="en-US"/>
                        <a:t>Promotion of multi-functional uses of space</a:t>
                      </a:r>
                    </a:p>
                  </a:txBody>
                  <a:tcPr/>
                </a:tc>
                <a:extLst>
                  <a:ext uri="{0D108BD9-81ED-4DB2-BD59-A6C34878D82A}">
                    <a16:rowId xmlns:a16="http://schemas.microsoft.com/office/drawing/2014/main" val="3031167864"/>
                  </a:ext>
                </a:extLst>
              </a:tr>
              <a:tr h="609985">
                <a:tc>
                  <a:txBody>
                    <a:bodyPr/>
                    <a:lstStyle/>
                    <a:p>
                      <a:r>
                        <a:rPr lang="en-US"/>
                        <a:t>Acceptance of local leveled land owners might pose challenges to ensure corridor existence</a:t>
                      </a:r>
                    </a:p>
                  </a:txBody>
                  <a:tcPr/>
                </a:tc>
                <a:tc>
                  <a:txBody>
                    <a:bodyPr/>
                    <a:lstStyle/>
                    <a:p>
                      <a:r>
                        <a:rPr lang="en-US"/>
                        <a:t>New spatial instruments and tools require spatial and sustainable developments (e.g. renewable energies, protection of land)</a:t>
                      </a:r>
                    </a:p>
                  </a:txBody>
                  <a:tcPr/>
                </a:tc>
                <a:extLst>
                  <a:ext uri="{0D108BD9-81ED-4DB2-BD59-A6C34878D82A}">
                    <a16:rowId xmlns:a16="http://schemas.microsoft.com/office/drawing/2014/main" val="4033162270"/>
                  </a:ext>
                </a:extLst>
              </a:tr>
            </a:tbl>
          </a:graphicData>
        </a:graphic>
      </p:graphicFrame>
    </p:spTree>
    <p:extLst>
      <p:ext uri="{BB962C8B-B14F-4D97-AF65-F5344CB8AC3E}">
        <p14:creationId xmlns:p14="http://schemas.microsoft.com/office/powerpoint/2010/main" val="453479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8E26D-EA2F-AE52-552C-60083EA9B2F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7EF1FFE-3E18-457C-8C10-1E6ACEC2ABA0}"/>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F193091A-36C9-0D72-15EB-394024F5A568}"/>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99AC3AC4-5EC0-07C3-D5E0-459EE630C1F7}"/>
              </a:ext>
            </a:extLst>
          </p:cNvPr>
          <p:cNvSpPr>
            <a:spLocks noGrp="1"/>
          </p:cNvSpPr>
          <p:nvPr>
            <p:ph type="sldNum" sz="quarter" idx="12"/>
          </p:nvPr>
        </p:nvSpPr>
        <p:spPr/>
        <p:txBody>
          <a:bodyPr/>
          <a:lstStyle/>
          <a:p>
            <a:fld id="{5523F345-55CE-7244-BAC6-E4D97AAB72F4}" type="slidenum">
              <a:rPr lang="en-US" smtClean="0"/>
              <a:t>53</a:t>
            </a:fld>
            <a:endParaRPr lang="en-US"/>
          </a:p>
        </p:txBody>
      </p:sp>
      <p:sp>
        <p:nvSpPr>
          <p:cNvPr id="8" name="Title 5">
            <a:extLst>
              <a:ext uri="{FF2B5EF4-FFF2-40B4-BE49-F238E27FC236}">
                <a16:creationId xmlns:a16="http://schemas.microsoft.com/office/drawing/2014/main" id="{E47A6477-EE89-B151-C01E-9CDB97E2D09B}"/>
              </a:ext>
            </a:extLst>
          </p:cNvPr>
          <p:cNvSpPr txBox="1">
            <a:spLocks/>
          </p:cNvSpPr>
          <p:nvPr/>
        </p:nvSpPr>
        <p:spPr>
          <a:xfrm>
            <a:off x="1373961" y="2385194"/>
            <a:ext cx="6393649" cy="180020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t>Key Take-Aways</a:t>
            </a:r>
            <a:endParaRPr lang="en-US"/>
          </a:p>
        </p:txBody>
      </p:sp>
    </p:spTree>
    <p:extLst>
      <p:ext uri="{BB962C8B-B14F-4D97-AF65-F5344CB8AC3E}">
        <p14:creationId xmlns:p14="http://schemas.microsoft.com/office/powerpoint/2010/main" val="6989750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6AABEB-92B9-433B-2AEB-36BFD70893F3}"/>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683AD381-B2FD-CCFC-87A4-37565EB418DD}"/>
              </a:ext>
            </a:extLst>
          </p:cNvPr>
          <p:cNvSpPr>
            <a:spLocks noGrp="1"/>
          </p:cNvSpPr>
          <p:nvPr>
            <p:ph type="subTitle" idx="1"/>
          </p:nvPr>
        </p:nvSpPr>
        <p:spPr>
          <a:xfrm>
            <a:off x="496560" y="1972937"/>
            <a:ext cx="7891863" cy="2794325"/>
          </a:xfrm>
        </p:spPr>
        <p:txBody>
          <a:bodyPr anchor="t">
            <a:normAutofit/>
          </a:bodyPr>
          <a:lstStyle/>
          <a:p>
            <a:endParaRPr lang="en-US">
              <a:highlight>
                <a:srgbClr val="FFFF00"/>
              </a:highlight>
              <a:cs typeface="Arial"/>
            </a:endParaRPr>
          </a:p>
          <a:p>
            <a:pPr marL="342900" indent="-342900">
              <a:buAutoNum type="arabicPeriod"/>
            </a:pPr>
            <a:r>
              <a:rPr lang="en-US">
                <a:cs typeface="Arial"/>
              </a:rPr>
              <a:t>Planning approaches need to be considered and defined prior to starting the planning process for Ecological Connectivity</a:t>
            </a:r>
          </a:p>
          <a:p>
            <a:pPr marL="342900" indent="-342900">
              <a:buAutoNum type="arabicPeriod"/>
            </a:pPr>
            <a:r>
              <a:rPr lang="en-US">
                <a:cs typeface="Arial"/>
              </a:rPr>
              <a:t>Data availability can be challenging the GBI network planning process</a:t>
            </a:r>
          </a:p>
          <a:p>
            <a:pPr marL="342900" indent="-342900">
              <a:buAutoNum type="arabicPeriod"/>
            </a:pPr>
            <a:r>
              <a:rPr lang="en-US">
                <a:cs typeface="Arial"/>
              </a:rPr>
              <a:t>When planning for Ecological Connectivity, different planning levels need to be considered with their individual concepts and plans</a:t>
            </a:r>
          </a:p>
          <a:p>
            <a:pPr marL="342900" indent="-342900">
              <a:buAutoNum type="arabicPeriod"/>
            </a:pPr>
            <a:r>
              <a:rPr lang="en-US">
                <a:cs typeface="Arial"/>
              </a:rPr>
              <a:t>Challenges &amp; Potentials of planning for GBI exist</a:t>
            </a:r>
          </a:p>
          <a:p>
            <a:pPr marL="285750" indent="-285750">
              <a:buAutoNum type="arabicPeriod"/>
            </a:pPr>
            <a:endParaRPr lang="en-US">
              <a:cs typeface="Arial"/>
            </a:endParaRPr>
          </a:p>
        </p:txBody>
      </p:sp>
      <p:sp>
        <p:nvSpPr>
          <p:cNvPr id="4" name="Date Placeholder 3">
            <a:extLst>
              <a:ext uri="{FF2B5EF4-FFF2-40B4-BE49-F238E27FC236}">
                <a16:creationId xmlns:a16="http://schemas.microsoft.com/office/drawing/2014/main" id="{8E1CDF74-9FC9-ACE8-166D-78AA5CE8DD22}"/>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0F028D12-B7B3-1308-6C4C-72738D2D7107}"/>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89C16F9B-FCEB-B0AA-9D15-8A4E458A5433}"/>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54</a:t>
            </a:fld>
            <a:endParaRPr lang="en-US"/>
          </a:p>
        </p:txBody>
      </p:sp>
      <p:sp>
        <p:nvSpPr>
          <p:cNvPr id="3" name="Titel 7">
            <a:extLst>
              <a:ext uri="{FF2B5EF4-FFF2-40B4-BE49-F238E27FC236}">
                <a16:creationId xmlns:a16="http://schemas.microsoft.com/office/drawing/2014/main" id="{560DD0A0-88DC-3A9E-E031-62988A39955D}"/>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Key Take-Aways for Module 2</a:t>
            </a:r>
            <a:endParaRPr lang="en-US">
              <a:cs typeface="Arial" panose="020B0604020202020204"/>
            </a:endParaRPr>
          </a:p>
        </p:txBody>
      </p:sp>
      <p:sp>
        <p:nvSpPr>
          <p:cNvPr id="2" name="TextBox 1">
            <a:extLst>
              <a:ext uri="{FF2B5EF4-FFF2-40B4-BE49-F238E27FC236}">
                <a16:creationId xmlns:a16="http://schemas.microsoft.com/office/drawing/2014/main" id="{09D82832-709A-E3A5-C3BD-C05414E59DDE}"/>
              </a:ext>
            </a:extLst>
          </p:cNvPr>
          <p:cNvSpPr txBox="1"/>
          <p:nvPr/>
        </p:nvSpPr>
        <p:spPr>
          <a:xfrm>
            <a:off x="6917375" y="4166600"/>
            <a:ext cx="2224722" cy="507831"/>
          </a:xfrm>
          <a:prstGeom prst="rect">
            <a:avLst/>
          </a:prstGeom>
          <a:solidFill>
            <a:schemeClr val="bg1">
              <a:lumMod val="8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Please open briefing sheet for Module 2, p. 3 &amp; 4</a:t>
            </a:r>
            <a:endParaRPr lang="en-US"/>
          </a:p>
        </p:txBody>
      </p:sp>
      <p:sp>
        <p:nvSpPr>
          <p:cNvPr id="10" name="Arrow: Right 9">
            <a:extLst>
              <a:ext uri="{FF2B5EF4-FFF2-40B4-BE49-F238E27FC236}">
                <a16:creationId xmlns:a16="http://schemas.microsoft.com/office/drawing/2014/main" id="{B9C1BF98-B48C-2A11-A51C-8C89DF73D047}"/>
              </a:ext>
            </a:extLst>
          </p:cNvPr>
          <p:cNvSpPr/>
          <p:nvPr/>
        </p:nvSpPr>
        <p:spPr>
          <a:xfrm>
            <a:off x="6463980" y="4329301"/>
            <a:ext cx="381000" cy="1739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31278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A08C2-D0AD-5676-C34C-28811C1E4B2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70A338-FD16-E0B3-A02A-2D7FD172B5E9}"/>
              </a:ext>
            </a:extLst>
          </p:cNvPr>
          <p:cNvSpPr>
            <a:spLocks noGrp="1"/>
          </p:cNvSpPr>
          <p:nvPr>
            <p:ph idx="1"/>
          </p:nvPr>
        </p:nvSpPr>
        <p:spPr>
          <a:solidFill>
            <a:srgbClr val="D0E0D6"/>
          </a:solidFill>
          <a:ln w="28575">
            <a:noFill/>
          </a:ln>
        </p:spPr>
        <p:txBody>
          <a:bodyPr vert="horz" lIns="91440" tIns="45720" rIns="91440" bIns="45720" rtlCol="0" anchor="ctr">
            <a:noAutofit/>
          </a:bodyPr>
          <a:lstStyle/>
          <a:p>
            <a:r>
              <a:rPr lang="en-US" sz="1400">
                <a:ea typeface="+mn-lt"/>
                <a:cs typeface="+mn-lt"/>
              </a:rPr>
              <a:t>Which GBI elements are already present in your environment?</a:t>
            </a:r>
          </a:p>
          <a:p>
            <a:r>
              <a:rPr lang="en-US" sz="1400">
                <a:ea typeface="+mn-lt"/>
                <a:cs typeface="+mn-lt"/>
              </a:rPr>
              <a:t>Which landscape features in your surroundings could already be considered part of a GBI network?</a:t>
            </a:r>
          </a:p>
          <a:p>
            <a:r>
              <a:rPr lang="en-US" sz="1400">
                <a:ea typeface="+mn-lt"/>
                <a:cs typeface="+mn-lt"/>
              </a:rPr>
              <a:t>Which ecosystem services do you believe are particularly significant in your region, and how could they be enhanced through GBI networks?</a:t>
            </a:r>
            <a:endParaRPr lang="en-US" sz="1400">
              <a:cs typeface="Arial"/>
            </a:endParaRPr>
          </a:p>
          <a:p>
            <a:r>
              <a:rPr lang="en-US" sz="1400">
                <a:ea typeface="+mn-lt"/>
                <a:cs typeface="+mn-lt"/>
              </a:rPr>
              <a:t>Are digital tools already being used in your professional context, and if so, which ones? How could they be adapted for GBI analyses?</a:t>
            </a:r>
            <a:endParaRPr lang="en-US" sz="1400">
              <a:cs typeface="Arial"/>
            </a:endParaRPr>
          </a:p>
          <a:p>
            <a:r>
              <a:rPr lang="en-US" sz="1400">
                <a:ea typeface="+mn-lt"/>
                <a:cs typeface="+mn-lt"/>
              </a:rPr>
              <a:t>Which level of planning, in your view, has the greatest influence on shaping GBI networks, and why?</a:t>
            </a:r>
            <a:endParaRPr lang="en-US" sz="1400">
              <a:cs typeface="Arial"/>
            </a:endParaRPr>
          </a:p>
          <a:p>
            <a:r>
              <a:rPr lang="en-US" sz="1400">
                <a:ea typeface="+mn-lt"/>
                <a:cs typeface="+mn-lt"/>
              </a:rPr>
              <a:t>Where do you see the biggest gaps in your work environment when it comes to integrating GBI concepts into existing planning instruments?</a:t>
            </a:r>
          </a:p>
        </p:txBody>
      </p:sp>
      <p:sp>
        <p:nvSpPr>
          <p:cNvPr id="3" name="Date Placeholder 2">
            <a:extLst>
              <a:ext uri="{FF2B5EF4-FFF2-40B4-BE49-F238E27FC236}">
                <a16:creationId xmlns:a16="http://schemas.microsoft.com/office/drawing/2014/main" id="{C94704BB-E32A-F765-F761-2435D275FEDD}"/>
              </a:ext>
            </a:extLst>
          </p:cNvPr>
          <p:cNvSpPr>
            <a:spLocks noGrp="1"/>
          </p:cNvSpPr>
          <p:nvPr>
            <p:ph type="dt" sz="half" idx="10"/>
          </p:nvPr>
        </p:nvSpPr>
        <p:spPr/>
        <p:txBody>
          <a:bodyPr/>
          <a:lstStyle/>
          <a:p>
            <a:fld id="{9B2C0DBA-5B4D-40CD-A4AF-72C126B3BC40}" type="datetime1">
              <a:rPr lang="sl-SI" smtClean="0"/>
              <a:t>19. 11. 2025</a:t>
            </a:fld>
            <a:endParaRPr lang="en-US"/>
          </a:p>
        </p:txBody>
      </p:sp>
      <p:sp>
        <p:nvSpPr>
          <p:cNvPr id="4" name="Footer Placeholder 3">
            <a:extLst>
              <a:ext uri="{FF2B5EF4-FFF2-40B4-BE49-F238E27FC236}">
                <a16:creationId xmlns:a16="http://schemas.microsoft.com/office/drawing/2014/main" id="{7EC1B62A-0669-E854-7AD6-520464EA59CB}"/>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1B44F6DC-CA89-A654-49A5-ED59DD1F57C4}"/>
              </a:ext>
            </a:extLst>
          </p:cNvPr>
          <p:cNvSpPr>
            <a:spLocks noGrp="1"/>
          </p:cNvSpPr>
          <p:nvPr>
            <p:ph type="sldNum" sz="quarter" idx="12"/>
          </p:nvPr>
        </p:nvSpPr>
        <p:spPr/>
        <p:txBody>
          <a:bodyPr/>
          <a:lstStyle/>
          <a:p>
            <a:fld id="{5523F345-55CE-7244-BAC6-E4D97AAB72F4}" type="slidenum">
              <a:rPr lang="en-US" smtClean="0"/>
              <a:t>55</a:t>
            </a:fld>
            <a:endParaRPr lang="en-US"/>
          </a:p>
        </p:txBody>
      </p:sp>
      <p:sp>
        <p:nvSpPr>
          <p:cNvPr id="6" name="Title 5">
            <a:extLst>
              <a:ext uri="{FF2B5EF4-FFF2-40B4-BE49-F238E27FC236}">
                <a16:creationId xmlns:a16="http://schemas.microsoft.com/office/drawing/2014/main" id="{86072197-F36D-48CE-9375-A2EE8A773B6C}"/>
              </a:ext>
            </a:extLst>
          </p:cNvPr>
          <p:cNvSpPr>
            <a:spLocks noGrp="1"/>
          </p:cNvSpPr>
          <p:nvPr>
            <p:ph type="title"/>
          </p:nvPr>
        </p:nvSpPr>
        <p:spPr/>
        <p:txBody>
          <a:bodyPr vert="horz" lIns="91440" tIns="45720" rIns="91440" bIns="45720" rtlCol="0" anchor="ctr">
            <a:normAutofit/>
          </a:bodyPr>
          <a:lstStyle/>
          <a:p>
            <a:r>
              <a:rPr lang="en-US" sz="3200">
                <a:cs typeface="Arial"/>
              </a:rPr>
              <a:t>Reflection-Question Block </a:t>
            </a:r>
          </a:p>
        </p:txBody>
      </p:sp>
    </p:spTree>
    <p:extLst>
      <p:ext uri="{BB962C8B-B14F-4D97-AF65-F5344CB8AC3E}">
        <p14:creationId xmlns:p14="http://schemas.microsoft.com/office/powerpoint/2010/main" val="20818011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99BCB99F-D000-85AA-4FE1-BC5EEE3D3918}"/>
            </a:ext>
          </a:extLst>
        </p:cNvPr>
        <p:cNvGrpSpPr/>
        <p:nvPr/>
      </p:nvGrpSpPr>
      <p:grpSpPr>
        <a:xfrm>
          <a:off x="0" y="0"/>
          <a:ext cx="0" cy="0"/>
          <a:chOff x="0" y="0"/>
          <a:chExt cx="0" cy="0"/>
        </a:xfrm>
      </p:grpSpPr>
      <p:sp>
        <p:nvSpPr>
          <p:cNvPr id="11" name="Inhaltsplatzhalter 10">
            <a:extLst>
              <a:ext uri="{FF2B5EF4-FFF2-40B4-BE49-F238E27FC236}">
                <a16:creationId xmlns:a16="http://schemas.microsoft.com/office/drawing/2014/main" id="{62F4C578-C166-1DED-92A0-908473034B36}"/>
              </a:ext>
            </a:extLst>
          </p:cNvPr>
          <p:cNvSpPr>
            <a:spLocks noGrp="1"/>
          </p:cNvSpPr>
          <p:nvPr>
            <p:ph idx="1"/>
          </p:nvPr>
        </p:nvSpPr>
        <p:spPr/>
        <p:txBody>
          <a:bodyPr vert="horz" lIns="91440" tIns="45720" rIns="91440" bIns="45720" rtlCol="0" anchor="t">
            <a:normAutofit/>
          </a:bodyPr>
          <a:lstStyle/>
          <a:p>
            <a:pPr marL="0" indent="-457200">
              <a:buNone/>
            </a:pPr>
            <a:r>
              <a:rPr lang="en-US">
                <a:ea typeface="+mn-lt"/>
                <a:cs typeface="+mn-lt"/>
              </a:rPr>
              <a:t>Haines-Young, R. (2023): Common International Classification of Ecosystem Services (CICES) V5.2 and Guidance on </a:t>
            </a:r>
            <a:r>
              <a:rPr lang="en-US" dirty="0">
                <a:ea typeface="+mn-lt"/>
                <a:cs typeface="+mn-lt"/>
              </a:rPr>
              <a:t>the Application of the Revised Structure. [Available from </a:t>
            </a:r>
            <a:r>
              <a:rPr lang="en-US" dirty="0">
                <a:ea typeface="+mn-lt"/>
                <a:cs typeface="+mn-lt"/>
                <a:hlinkClick r:id="rId3"/>
              </a:rPr>
              <a:t>www.cices.eu</a:t>
            </a:r>
            <a:r>
              <a:rPr lang="en-US" dirty="0">
                <a:ea typeface="+mn-lt"/>
                <a:cs typeface="+mn-lt"/>
              </a:rPr>
              <a:t>]</a:t>
            </a:r>
            <a:endParaRPr lang="en-US">
              <a:cs typeface="Arial"/>
            </a:endParaRPr>
          </a:p>
          <a:p>
            <a:pPr marL="0" indent="-457200">
              <a:buNone/>
            </a:pPr>
            <a:r>
              <a:rPr lang="en-US" dirty="0">
                <a:cs typeface="Arial"/>
              </a:rPr>
              <a:t>Lawton J.H., Brotherton P.N.M., Brown V.K., Elphick C., Fitter A.H., Forshaw J., Haddow R.W., </a:t>
            </a:r>
            <a:r>
              <a:rPr lang="en-US" err="1">
                <a:cs typeface="Arial"/>
              </a:rPr>
              <a:t>Hilborne</a:t>
            </a:r>
            <a:r>
              <a:rPr lang="en-US" dirty="0">
                <a:cs typeface="Arial"/>
              </a:rPr>
              <a:t> S., Leafe R.N., Mace G.M., Southgate M.P., Sutherland W.J., Tew T.E., Varley J., &amp; Wynne G.R., (2010) Making Space for Nature: a review of England’s wildlife sites and ecological network. Report to Defra.</a:t>
            </a:r>
          </a:p>
          <a:p>
            <a:pPr marL="0" indent="-457200">
              <a:buNone/>
            </a:pPr>
            <a:r>
              <a:rPr lang="en-US" dirty="0">
                <a:ea typeface="+mn-lt"/>
                <a:cs typeface="+mn-lt"/>
              </a:rPr>
              <a:t>Millennium Ecosystem Assessment, 2005. Ecosystems and Human Well-being: Synthesis. Island Press, Washington, DC.</a:t>
            </a:r>
            <a:endParaRPr lang="en-US" dirty="0">
              <a:cs typeface="Arial"/>
            </a:endParaRPr>
          </a:p>
          <a:p>
            <a:pPr marL="0" indent="-457200">
              <a:buNone/>
            </a:pPr>
            <a:r>
              <a:rPr lang="en-US" dirty="0">
                <a:cs typeface="Arial"/>
              </a:rPr>
              <a:t>TEEB (2011), The Economics of Ecosystems and Biodiversity in National and International Policy Making. Edited by Patrick ten Brink. Earthscan: London and Washington.</a:t>
            </a:r>
            <a:endParaRPr lang="en-US" dirty="0"/>
          </a:p>
          <a:p>
            <a:pPr marL="0" indent="-457200">
              <a:buNone/>
            </a:pPr>
            <a:r>
              <a:rPr lang="en-US" dirty="0">
                <a:cs typeface="Arial"/>
              </a:rPr>
              <a:t>TU (2025). What is spatial planning? (</a:t>
            </a:r>
            <a:r>
              <a:rPr lang="en-US" dirty="0">
                <a:ea typeface="+mn-lt"/>
                <a:cs typeface="+mn-lt"/>
                <a:hlinkClick r:id="rId4"/>
              </a:rPr>
              <a:t>What is spatial planning? - Department of Spatial Planning - TU Dortmund</a:t>
            </a:r>
            <a:r>
              <a:rPr lang="en-US" dirty="0">
                <a:ea typeface="+mn-lt"/>
                <a:cs typeface="+mn-lt"/>
              </a:rPr>
              <a:t>).</a:t>
            </a:r>
            <a:endParaRPr lang="en-US" dirty="0">
              <a:cs typeface="Arial"/>
            </a:endParaRPr>
          </a:p>
          <a:p>
            <a:pPr marL="0" indent="-457200">
              <a:buNone/>
            </a:pPr>
            <a:endParaRPr lang="en-US">
              <a:cs typeface="Arial" panose="020B0604020202020204"/>
            </a:endParaRPr>
          </a:p>
        </p:txBody>
      </p:sp>
      <p:sp>
        <p:nvSpPr>
          <p:cNvPr id="4" name="Datumsplatzhalter 3">
            <a:extLst>
              <a:ext uri="{FF2B5EF4-FFF2-40B4-BE49-F238E27FC236}">
                <a16:creationId xmlns:a16="http://schemas.microsoft.com/office/drawing/2014/main" id="{2FE51F7A-8E10-E381-4DEA-1B9DD483EB1B}"/>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0E364093-96B2-C34D-B35B-61E7BC315831}"/>
              </a:ext>
            </a:extLst>
          </p:cNvPr>
          <p:cNvSpPr>
            <a:spLocks noGrp="1"/>
          </p:cNvSpPr>
          <p:nvPr>
            <p:ph type="ftr" sz="quarter" idx="11"/>
          </p:nvPr>
        </p:nvSpPr>
        <p:spPr/>
        <p:txBody>
          <a:bodyPr/>
          <a:lstStyle/>
          <a:p>
            <a:r>
              <a:rPr lang="en-US"/>
              <a:t>PlanToConnect / Partner(s) / Name(s)</a:t>
            </a:r>
          </a:p>
        </p:txBody>
      </p:sp>
      <p:sp>
        <p:nvSpPr>
          <p:cNvPr id="6" name="Foliennummernplatzhalter 5">
            <a:extLst>
              <a:ext uri="{FF2B5EF4-FFF2-40B4-BE49-F238E27FC236}">
                <a16:creationId xmlns:a16="http://schemas.microsoft.com/office/drawing/2014/main" id="{6EF30BA8-F6B4-83E2-5576-C04986D27C47}"/>
              </a:ext>
            </a:extLst>
          </p:cNvPr>
          <p:cNvSpPr>
            <a:spLocks noGrp="1"/>
          </p:cNvSpPr>
          <p:nvPr>
            <p:ph type="sldNum" sz="quarter" idx="12"/>
          </p:nvPr>
        </p:nvSpPr>
        <p:spPr/>
        <p:txBody>
          <a:bodyPr/>
          <a:lstStyle/>
          <a:p>
            <a:fld id="{5523F345-55CE-7244-BAC6-E4D97AAB72F4}" type="slidenum">
              <a:rPr lang="en-US" smtClean="0"/>
              <a:t>56</a:t>
            </a:fld>
            <a:endParaRPr lang="en-US"/>
          </a:p>
        </p:txBody>
      </p:sp>
      <p:sp>
        <p:nvSpPr>
          <p:cNvPr id="10" name="Titel 9">
            <a:extLst>
              <a:ext uri="{FF2B5EF4-FFF2-40B4-BE49-F238E27FC236}">
                <a16:creationId xmlns:a16="http://schemas.microsoft.com/office/drawing/2014/main" id="{5EC20A49-E6B7-DE88-9CA4-89D390EA2A2E}"/>
              </a:ext>
            </a:extLst>
          </p:cNvPr>
          <p:cNvSpPr>
            <a:spLocks noGrp="1"/>
          </p:cNvSpPr>
          <p:nvPr>
            <p:ph type="title"/>
          </p:nvPr>
        </p:nvSpPr>
        <p:spPr/>
        <p:txBody>
          <a:bodyPr>
            <a:normAutofit/>
          </a:bodyPr>
          <a:lstStyle/>
          <a:p>
            <a:r>
              <a:rPr lang="de-DE" dirty="0"/>
              <a:t>References and </a:t>
            </a:r>
            <a:r>
              <a:rPr lang="de-DE" dirty="0" err="1"/>
              <a:t>reading</a:t>
            </a:r>
            <a:r>
              <a:rPr lang="de-DE" dirty="0"/>
              <a:t> </a:t>
            </a:r>
            <a:r>
              <a:rPr lang="de-DE" dirty="0" err="1"/>
              <a:t>proposals</a:t>
            </a:r>
            <a:r>
              <a:rPr lang="de-DE" dirty="0"/>
              <a:t> for Module 2</a:t>
            </a:r>
            <a:endParaRPr lang="de-DE" dirty="0">
              <a:cs typeface="Arial"/>
            </a:endParaRPr>
          </a:p>
        </p:txBody>
      </p:sp>
    </p:spTree>
    <p:extLst>
      <p:ext uri="{BB962C8B-B14F-4D97-AF65-F5344CB8AC3E}">
        <p14:creationId xmlns:p14="http://schemas.microsoft.com/office/powerpoint/2010/main" val="28759148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98793-EA16-87FF-22C9-64CF2F4F40A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84FDCE7-ACEB-78B9-E3C0-99CCCBE416B5}"/>
              </a:ext>
            </a:extLst>
          </p:cNvPr>
          <p:cNvSpPr>
            <a:spLocks noGrp="1"/>
          </p:cNvSpPr>
          <p:nvPr>
            <p:ph type="body" idx="1"/>
          </p:nvPr>
        </p:nvSpPr>
        <p:spPr/>
        <p:txBody>
          <a:bodyPr/>
          <a:lstStyle/>
          <a:p>
            <a:r>
              <a:rPr lang="en-US"/>
              <a:t> </a:t>
            </a:r>
          </a:p>
        </p:txBody>
      </p:sp>
      <p:sp>
        <p:nvSpPr>
          <p:cNvPr id="3" name="Date Placeholder 2">
            <a:extLst>
              <a:ext uri="{FF2B5EF4-FFF2-40B4-BE49-F238E27FC236}">
                <a16:creationId xmlns:a16="http://schemas.microsoft.com/office/drawing/2014/main" id="{788C7204-7216-FB12-C05A-E262D8334085}"/>
              </a:ext>
            </a:extLst>
          </p:cNvPr>
          <p:cNvSpPr>
            <a:spLocks noGrp="1"/>
          </p:cNvSpPr>
          <p:nvPr>
            <p:ph type="dt" sz="half" idx="10"/>
          </p:nvPr>
        </p:nvSpPr>
        <p:spPr/>
        <p:txBody>
          <a:bodyPr/>
          <a:lstStyle/>
          <a:p>
            <a:fld id="{25D03B55-BCD5-48E2-8C33-BC7EE580FB15}" type="datetime1">
              <a:rPr lang="sl-SI" smtClean="0"/>
              <a:t>19. 11. 2025</a:t>
            </a:fld>
            <a:endParaRPr lang="en-US"/>
          </a:p>
        </p:txBody>
      </p:sp>
      <p:sp>
        <p:nvSpPr>
          <p:cNvPr id="4" name="Footer Placeholder 3">
            <a:extLst>
              <a:ext uri="{FF2B5EF4-FFF2-40B4-BE49-F238E27FC236}">
                <a16:creationId xmlns:a16="http://schemas.microsoft.com/office/drawing/2014/main" id="{F9D08F57-5064-6E55-9272-22B97DDDA4E4}"/>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66083719-F6A4-DC9A-5E28-572CDA00EC00}"/>
              </a:ext>
            </a:extLst>
          </p:cNvPr>
          <p:cNvSpPr>
            <a:spLocks noGrp="1"/>
          </p:cNvSpPr>
          <p:nvPr>
            <p:ph type="sldNum" sz="quarter" idx="12"/>
          </p:nvPr>
        </p:nvSpPr>
        <p:spPr/>
        <p:txBody>
          <a:bodyPr/>
          <a:lstStyle/>
          <a:p>
            <a:fld id="{5523F345-55CE-7244-BAC6-E4D97AAB72F4}" type="slidenum">
              <a:rPr lang="en-US" smtClean="0"/>
              <a:t>57</a:t>
            </a:fld>
            <a:endParaRPr lang="en-US"/>
          </a:p>
        </p:txBody>
      </p:sp>
      <p:sp>
        <p:nvSpPr>
          <p:cNvPr id="6" name="Title 5">
            <a:extLst>
              <a:ext uri="{FF2B5EF4-FFF2-40B4-BE49-F238E27FC236}">
                <a16:creationId xmlns:a16="http://schemas.microsoft.com/office/drawing/2014/main" id="{7F74F6CD-E2EC-66D1-3200-45997C959514}"/>
              </a:ext>
            </a:extLst>
          </p:cNvPr>
          <p:cNvSpPr>
            <a:spLocks noGrp="1"/>
          </p:cNvSpPr>
          <p:nvPr>
            <p:ph type="title"/>
          </p:nvPr>
        </p:nvSpPr>
        <p:spPr>
          <a:xfrm>
            <a:off x="1294032" y="1200047"/>
            <a:ext cx="6191921" cy="2397919"/>
          </a:xfrm>
        </p:spPr>
        <p:txBody>
          <a:bodyPr>
            <a:normAutofit fontScale="90000"/>
          </a:bodyPr>
          <a:lstStyle/>
          <a:p>
            <a:pPr algn="ctr"/>
            <a:r>
              <a:rPr lang="en-US"/>
              <a:t>Module 3:</a:t>
            </a:r>
            <a:br>
              <a:rPr lang="en-US">
                <a:cs typeface="Arial"/>
              </a:rPr>
            </a:br>
            <a:r>
              <a:rPr lang="en-US"/>
              <a:t>Threats on GBI planning and how to deal with it</a:t>
            </a:r>
            <a:endParaRPr lang="en-US">
              <a:cs typeface="Arial"/>
            </a:endParaRPr>
          </a:p>
        </p:txBody>
      </p:sp>
    </p:spTree>
    <p:extLst>
      <p:ext uri="{BB962C8B-B14F-4D97-AF65-F5344CB8AC3E}">
        <p14:creationId xmlns:p14="http://schemas.microsoft.com/office/powerpoint/2010/main" val="11462331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86D75D-9A10-6DA7-97B7-9AC157B8FCE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D05F508-8854-CCE3-2BD3-B067EAA4D272}"/>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08318751-7B15-4466-0F66-F57C9CAA7682}"/>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44C849C9-9F6A-C09F-B4E7-6A94AC844408}"/>
              </a:ext>
            </a:extLst>
          </p:cNvPr>
          <p:cNvSpPr>
            <a:spLocks noGrp="1"/>
          </p:cNvSpPr>
          <p:nvPr>
            <p:ph type="sldNum" sz="quarter" idx="12"/>
          </p:nvPr>
        </p:nvSpPr>
        <p:spPr/>
        <p:txBody>
          <a:bodyPr/>
          <a:lstStyle/>
          <a:p>
            <a:fld id="{5523F345-55CE-7244-BAC6-E4D97AAB72F4}" type="slidenum">
              <a:rPr lang="en-US" smtClean="0"/>
              <a:t>58</a:t>
            </a:fld>
            <a:endParaRPr lang="en-US"/>
          </a:p>
        </p:txBody>
      </p:sp>
      <p:sp>
        <p:nvSpPr>
          <p:cNvPr id="8" name="Title 5">
            <a:extLst>
              <a:ext uri="{FF2B5EF4-FFF2-40B4-BE49-F238E27FC236}">
                <a16:creationId xmlns:a16="http://schemas.microsoft.com/office/drawing/2014/main" id="{1EF3B309-D668-73B6-99AD-CADF7F4878C1}"/>
              </a:ext>
            </a:extLst>
          </p:cNvPr>
          <p:cNvSpPr txBox="1">
            <a:spLocks/>
          </p:cNvSpPr>
          <p:nvPr/>
        </p:nvSpPr>
        <p:spPr>
          <a:xfrm>
            <a:off x="1373961" y="1770289"/>
            <a:ext cx="6393649" cy="180020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cs typeface="Arial"/>
              </a:rPr>
              <a:t>Land </a:t>
            </a:r>
            <a:r>
              <a:rPr lang="de-DE" err="1">
                <a:cs typeface="Arial"/>
              </a:rPr>
              <a:t>use</a:t>
            </a:r>
            <a:r>
              <a:rPr lang="de-DE">
                <a:cs typeface="Arial"/>
              </a:rPr>
              <a:t> </a:t>
            </a:r>
            <a:r>
              <a:rPr lang="de-DE" err="1">
                <a:cs typeface="Arial"/>
              </a:rPr>
              <a:t>conflicts</a:t>
            </a:r>
            <a:r>
              <a:rPr lang="de-DE">
                <a:cs typeface="Arial"/>
              </a:rPr>
              <a:t> &amp; GBI </a:t>
            </a:r>
            <a:r>
              <a:rPr lang="de-DE" err="1">
                <a:cs typeface="Arial"/>
              </a:rPr>
              <a:t>planning</a:t>
            </a:r>
            <a:endParaRPr lang="de-DE">
              <a:cs typeface="Arial"/>
            </a:endParaRPr>
          </a:p>
        </p:txBody>
      </p:sp>
    </p:spTree>
    <p:extLst>
      <p:ext uri="{BB962C8B-B14F-4D97-AF65-F5344CB8AC3E}">
        <p14:creationId xmlns:p14="http://schemas.microsoft.com/office/powerpoint/2010/main" val="26753752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EA763DEC-505C-E3C2-1600-C29DF96D0DB3}"/>
            </a:ext>
          </a:extLst>
        </p:cNvPr>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A09A3007-C029-2AF9-32BF-80A1FD50753A}"/>
              </a:ext>
            </a:extLst>
          </p:cNvPr>
          <p:cNvGraphicFramePr>
            <a:graphicFrameLocks noGrp="1"/>
          </p:cNvGraphicFramePr>
          <p:nvPr>
            <p:ph idx="1"/>
            <p:extLst>
              <p:ext uri="{D42A27DB-BD31-4B8C-83A1-F6EECF244321}">
                <p14:modId xmlns:p14="http://schemas.microsoft.com/office/powerpoint/2010/main" val="1680840038"/>
              </p:ext>
            </p:extLst>
          </p:nvPr>
        </p:nvGraphicFramePr>
        <p:xfrm>
          <a:off x="2328205" y="1747495"/>
          <a:ext cx="6672788" cy="2789913"/>
        </p:xfrm>
        <a:graphic>
          <a:graphicData uri="http://schemas.openxmlformats.org/drawingml/2006/table">
            <a:tbl>
              <a:tblPr firstRow="1" bandRow="1">
                <a:tableStyleId>{5C22544A-7EE6-4342-B048-85BDC9FD1C3A}</a:tableStyleId>
              </a:tblPr>
              <a:tblGrid>
                <a:gridCol w="3336394">
                  <a:extLst>
                    <a:ext uri="{9D8B030D-6E8A-4147-A177-3AD203B41FA5}">
                      <a16:colId xmlns:a16="http://schemas.microsoft.com/office/drawing/2014/main" val="4062382547"/>
                    </a:ext>
                  </a:extLst>
                </a:gridCol>
                <a:gridCol w="3336394">
                  <a:extLst>
                    <a:ext uri="{9D8B030D-6E8A-4147-A177-3AD203B41FA5}">
                      <a16:colId xmlns:a16="http://schemas.microsoft.com/office/drawing/2014/main" val="618594216"/>
                    </a:ext>
                  </a:extLst>
                </a:gridCol>
              </a:tblGrid>
              <a:tr h="298173">
                <a:tc>
                  <a:txBody>
                    <a:bodyPr/>
                    <a:lstStyle/>
                    <a:p>
                      <a:r>
                        <a:rPr lang="en-US" sz="1050"/>
                        <a:t>Environmental impacts (selection)</a:t>
                      </a:r>
                    </a:p>
                  </a:txBody>
                  <a:tcPr/>
                </a:tc>
                <a:tc>
                  <a:txBody>
                    <a:bodyPr/>
                    <a:lstStyle/>
                    <a:p>
                      <a:r>
                        <a:rPr lang="en-US" sz="1050"/>
                        <a:t>Unsuitable &amp; suitable locations</a:t>
                      </a:r>
                    </a:p>
                  </a:txBody>
                  <a:tcPr/>
                </a:tc>
                <a:extLst>
                  <a:ext uri="{0D108BD9-81ED-4DB2-BD59-A6C34878D82A}">
                    <a16:rowId xmlns:a16="http://schemas.microsoft.com/office/drawing/2014/main" val="208788474"/>
                  </a:ext>
                </a:extLst>
              </a:tr>
              <a:tr h="2037231">
                <a:tc>
                  <a:txBody>
                    <a:bodyPr/>
                    <a:lstStyle/>
                    <a:p>
                      <a:pPr marL="171450" indent="-171450">
                        <a:buFont typeface="Calibri"/>
                        <a:buChar char="-"/>
                      </a:pPr>
                      <a:r>
                        <a:rPr lang="en-US" sz="1050"/>
                        <a:t>Interruption of the biological and </a:t>
                      </a:r>
                      <a:r>
                        <a:rPr lang="en-US" sz="1050" err="1"/>
                        <a:t>morphodynamic</a:t>
                      </a:r>
                      <a:r>
                        <a:rPr lang="en-US" sz="1050"/>
                        <a:t> continuity of flowing waters</a:t>
                      </a:r>
                    </a:p>
                    <a:p>
                      <a:pPr marL="171450" lvl="0" indent="-171450">
                        <a:buFont typeface="Calibri"/>
                        <a:buChar char="-"/>
                      </a:pPr>
                      <a:r>
                        <a:rPr lang="en-US" sz="1050"/>
                        <a:t>Physical barriers to downriver sediment flow and reduction of water and sediment flow impacting downstream wildlife populations</a:t>
                      </a:r>
                    </a:p>
                    <a:p>
                      <a:pPr marL="171450" lvl="0" indent="-171450">
                        <a:buFont typeface="Calibri"/>
                        <a:buChar char="-"/>
                      </a:pPr>
                      <a:r>
                        <a:rPr lang="en-US" sz="1050"/>
                        <a:t>Habitat loss due to impoundment reservoirs</a:t>
                      </a:r>
                    </a:p>
                    <a:p>
                      <a:pPr marL="171450" lvl="0" indent="-171450">
                        <a:buFont typeface="Calibri"/>
                        <a:buChar char="-"/>
                      </a:pPr>
                      <a:r>
                        <a:rPr lang="en-US" sz="1050"/>
                        <a:t>Negative impacts due to access infrastructure (roads, construction areas): removal of vegetation and habitat destruction for local fauna</a:t>
                      </a:r>
                    </a:p>
                    <a:p>
                      <a:pPr marL="171450" lvl="0" indent="-171450">
                        <a:buFont typeface="Calibri"/>
                        <a:buChar char="-"/>
                      </a:pPr>
                      <a:r>
                        <a:rPr lang="en-US" sz="1050"/>
                        <a:t>Run-of-river power plants: low impact on structural connectivity (minimal land take); high impact on functional connectivity (barrier/fragmentation effects)</a:t>
                      </a:r>
                    </a:p>
                    <a:p>
                      <a:pPr marL="171450" lvl="0" indent="-171450">
                        <a:buFont typeface="Calibri"/>
                        <a:buChar char="-"/>
                      </a:pPr>
                      <a:r>
                        <a:rPr lang="en-US" sz="1050"/>
                        <a:t>Hydroelectric reservoir (dam): high impact on structural and functional connectivity</a:t>
                      </a:r>
                    </a:p>
                  </a:txBody>
                  <a:tcPr/>
                </a:tc>
                <a:tc>
                  <a:txBody>
                    <a:bodyPr/>
                    <a:lstStyle/>
                    <a:p>
                      <a:pPr marL="171450" indent="-171450">
                        <a:buFont typeface="Calibri"/>
                        <a:buChar char="-"/>
                      </a:pPr>
                      <a:r>
                        <a:rPr lang="en-US" sz="1050"/>
                        <a:t>Based on the Water Framework Directive, hydroelectric reservoirs or run-off-river power plants should not be planned in protected areas, natural or semi-natural rivers including riparian zones as well as ecological corridors defined by national or regional network concepts</a:t>
                      </a:r>
                    </a:p>
                    <a:p>
                      <a:pPr marL="171450" lvl="0" indent="-171450">
                        <a:buFont typeface="Calibri"/>
                        <a:buChar char="-"/>
                      </a:pPr>
                      <a:endParaRPr lang="en-US" sz="1050"/>
                    </a:p>
                    <a:p>
                      <a:pPr marL="171450" lvl="0" indent="-171450">
                        <a:buFont typeface="Calibri"/>
                        <a:buChar char="-"/>
                      </a:pPr>
                      <a:r>
                        <a:rPr lang="en-US" sz="1050"/>
                        <a:t>Suitable location would be along already degraded rivers</a:t>
                      </a:r>
                    </a:p>
                  </a:txBody>
                  <a:tcPr/>
                </a:tc>
                <a:extLst>
                  <a:ext uri="{0D108BD9-81ED-4DB2-BD59-A6C34878D82A}">
                    <a16:rowId xmlns:a16="http://schemas.microsoft.com/office/drawing/2014/main" val="3073435112"/>
                  </a:ext>
                </a:extLst>
              </a:tr>
            </a:tbl>
          </a:graphicData>
        </a:graphic>
      </p:graphicFrame>
      <p:sp>
        <p:nvSpPr>
          <p:cNvPr id="4" name="Datumsplatzhalter 3">
            <a:extLst>
              <a:ext uri="{FF2B5EF4-FFF2-40B4-BE49-F238E27FC236}">
                <a16:creationId xmlns:a16="http://schemas.microsoft.com/office/drawing/2014/main" id="{EDAAA0CC-01FC-3D06-A6E0-03267B200238}"/>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E4835D84-F09A-6E3C-E62D-986C4319D1C5}"/>
              </a:ext>
            </a:extLst>
          </p:cNvPr>
          <p:cNvSpPr>
            <a:spLocks noGrp="1"/>
          </p:cNvSpPr>
          <p:nvPr>
            <p:ph type="ftr" sz="quarter" idx="11"/>
          </p:nvPr>
        </p:nvSpPr>
        <p:spPr/>
        <p:txBody>
          <a:bodyPr/>
          <a:lstStyle/>
          <a:p>
            <a:r>
              <a:rPr lang="en-US"/>
              <a:t>PlanToConnect / Partner(s) / Name(s)</a:t>
            </a:r>
          </a:p>
        </p:txBody>
      </p:sp>
      <p:sp>
        <p:nvSpPr>
          <p:cNvPr id="6" name="Foliennummernplatzhalter 5">
            <a:extLst>
              <a:ext uri="{FF2B5EF4-FFF2-40B4-BE49-F238E27FC236}">
                <a16:creationId xmlns:a16="http://schemas.microsoft.com/office/drawing/2014/main" id="{7A9AE6F9-7CFE-2A6B-CFED-11F622AFB2E9}"/>
              </a:ext>
            </a:extLst>
          </p:cNvPr>
          <p:cNvSpPr>
            <a:spLocks noGrp="1"/>
          </p:cNvSpPr>
          <p:nvPr>
            <p:ph type="sldNum" sz="quarter" idx="12"/>
          </p:nvPr>
        </p:nvSpPr>
        <p:spPr/>
        <p:txBody>
          <a:bodyPr/>
          <a:lstStyle/>
          <a:p>
            <a:fld id="{5523F345-55CE-7244-BAC6-E4D97AAB72F4}" type="slidenum">
              <a:rPr lang="en-US" smtClean="0"/>
              <a:t>59</a:t>
            </a:fld>
            <a:endParaRPr lang="en-US"/>
          </a:p>
        </p:txBody>
      </p:sp>
      <p:sp>
        <p:nvSpPr>
          <p:cNvPr id="10" name="Titel 9">
            <a:extLst>
              <a:ext uri="{FF2B5EF4-FFF2-40B4-BE49-F238E27FC236}">
                <a16:creationId xmlns:a16="http://schemas.microsoft.com/office/drawing/2014/main" id="{B2890FAA-8B4D-153B-AC65-AE4B32F6D87C}"/>
              </a:ext>
            </a:extLst>
          </p:cNvPr>
          <p:cNvSpPr>
            <a:spLocks noGrp="1"/>
          </p:cNvSpPr>
          <p:nvPr>
            <p:ph type="title"/>
          </p:nvPr>
        </p:nvSpPr>
        <p:spPr>
          <a:xfrm>
            <a:off x="468313" y="915429"/>
            <a:ext cx="8207376" cy="498273"/>
          </a:xfrm>
        </p:spPr>
        <p:txBody>
          <a:bodyPr>
            <a:normAutofit/>
          </a:bodyPr>
          <a:lstStyle/>
          <a:p>
            <a:r>
              <a:rPr lang="de-DE"/>
              <a:t>Major </a:t>
            </a:r>
            <a:r>
              <a:rPr lang="de-DE" err="1"/>
              <a:t>threats</a:t>
            </a:r>
            <a:r>
              <a:rPr lang="de-DE"/>
              <a:t> </a:t>
            </a:r>
            <a:r>
              <a:rPr lang="de-DE" err="1"/>
              <a:t>to</a:t>
            </a:r>
            <a:r>
              <a:rPr lang="de-DE"/>
              <a:t> </a:t>
            </a:r>
            <a:r>
              <a:rPr lang="de-DE" err="1"/>
              <a:t>ecological</a:t>
            </a:r>
            <a:r>
              <a:rPr lang="de-DE"/>
              <a:t> </a:t>
            </a:r>
            <a:r>
              <a:rPr lang="de-DE" err="1"/>
              <a:t>connectivity</a:t>
            </a:r>
            <a:endParaRPr lang="de-DE" err="1">
              <a:cs typeface="Arial"/>
            </a:endParaRPr>
          </a:p>
        </p:txBody>
      </p:sp>
      <p:sp>
        <p:nvSpPr>
          <p:cNvPr id="3" name="Rectangle 2">
            <a:extLst>
              <a:ext uri="{FF2B5EF4-FFF2-40B4-BE49-F238E27FC236}">
                <a16:creationId xmlns:a16="http://schemas.microsoft.com/office/drawing/2014/main" id="{9B46E5EB-D914-F5C3-B5EA-48CE4C8CF793}"/>
              </a:ext>
            </a:extLst>
          </p:cNvPr>
          <p:cNvSpPr/>
          <p:nvPr/>
        </p:nvSpPr>
        <p:spPr>
          <a:xfrm>
            <a:off x="149651" y="2982060"/>
            <a:ext cx="2136167"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cs typeface="Arial"/>
              </a:rPr>
              <a:t>Hydropower:</a:t>
            </a:r>
          </a:p>
        </p:txBody>
      </p:sp>
      <p:sp>
        <p:nvSpPr>
          <p:cNvPr id="12" name="TextBox 11">
            <a:extLst>
              <a:ext uri="{FF2B5EF4-FFF2-40B4-BE49-F238E27FC236}">
                <a16:creationId xmlns:a16="http://schemas.microsoft.com/office/drawing/2014/main" id="{ACE5A472-98D0-345D-0526-21185E12B320}"/>
              </a:ext>
            </a:extLst>
          </p:cNvPr>
          <p:cNvSpPr txBox="1"/>
          <p:nvPr/>
        </p:nvSpPr>
        <p:spPr>
          <a:xfrm>
            <a:off x="243417" y="1333500"/>
            <a:ext cx="875241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Planning for GBI enables to define unsuitable locations especially, which will be discussed down below.</a:t>
            </a:r>
            <a:endParaRPr lang="en-US" sz="1200"/>
          </a:p>
        </p:txBody>
      </p:sp>
    </p:spTree>
    <p:extLst>
      <p:ext uri="{BB962C8B-B14F-4D97-AF65-F5344CB8AC3E}">
        <p14:creationId xmlns:p14="http://schemas.microsoft.com/office/powerpoint/2010/main" val="906106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BCFD70-6658-5CCD-1473-6D98C285FB81}"/>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D7709AF3-96C7-1451-60D7-2CEDEB459FA8}"/>
              </a:ext>
            </a:extLst>
          </p:cNvPr>
          <p:cNvSpPr>
            <a:spLocks noGrp="1"/>
          </p:cNvSpPr>
          <p:nvPr>
            <p:ph type="subTitle" idx="1"/>
          </p:nvPr>
        </p:nvSpPr>
        <p:spPr>
          <a:xfrm>
            <a:off x="496560" y="1972938"/>
            <a:ext cx="7891863" cy="2471020"/>
          </a:xfrm>
        </p:spPr>
        <p:txBody>
          <a:bodyPr anchor="t">
            <a:normAutofit lnSpcReduction="10000"/>
          </a:bodyPr>
          <a:lstStyle/>
          <a:p>
            <a:pPr marL="285750" indent="-285750">
              <a:buFont typeface="Arial" panose="020B0604020202020204" pitchFamily="34" charset="0"/>
              <a:buChar char="•"/>
            </a:pPr>
            <a:r>
              <a:rPr lang="en-US"/>
              <a:t>This material contains non-interactive and interactive elements, the latter aim at implementing the theoretical content of the non-interactive elements into practical situations using methods such as role-play, simulations and reflection blocks</a:t>
            </a:r>
            <a:endParaRPr lang="en-US">
              <a:cs typeface="Arial"/>
            </a:endParaRPr>
          </a:p>
          <a:p>
            <a:pPr marL="285750" indent="-285750">
              <a:buFont typeface="Arial" panose="020B0604020202020204" pitchFamily="34" charset="0"/>
              <a:buChar char="•"/>
            </a:pPr>
            <a:r>
              <a:rPr lang="en-US"/>
              <a:t>The interactive elements follow the purpose of checking with one-self if the topics have been well understood and offering “real-life” simulations of their adaptation</a:t>
            </a:r>
            <a:endParaRPr lang="en-US">
              <a:cs typeface="Arial"/>
            </a:endParaRPr>
          </a:p>
          <a:p>
            <a:pPr marL="285750" indent="-285750">
              <a:buFont typeface="Arial" panose="020B0604020202020204" pitchFamily="34" charset="0"/>
              <a:buChar char="•"/>
            </a:pPr>
            <a:r>
              <a:rPr lang="en-US"/>
              <a:t>The concepts, exercises, requirements and processes for the interactive elements are described in the document No. 5</a:t>
            </a:r>
            <a:endParaRPr lang="en-US">
              <a:cs typeface="Arial"/>
            </a:endParaRPr>
          </a:p>
          <a:p>
            <a:pPr marL="285750" indent="-285750">
              <a:buFont typeface="Arial" panose="020B0604020202020204" pitchFamily="34" charset="0"/>
              <a:buChar char="•"/>
            </a:pPr>
            <a:endParaRPr lang="en-US">
              <a:cs typeface="Arial"/>
            </a:endParaRPr>
          </a:p>
        </p:txBody>
      </p:sp>
      <p:sp>
        <p:nvSpPr>
          <p:cNvPr id="4" name="Date Placeholder 3">
            <a:extLst>
              <a:ext uri="{FF2B5EF4-FFF2-40B4-BE49-F238E27FC236}">
                <a16:creationId xmlns:a16="http://schemas.microsoft.com/office/drawing/2014/main" id="{BD00D55F-B353-323E-0AD9-CB5FCD038D98}"/>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60116078-3BB0-0B44-3B15-542660F05D49}"/>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D6CEA75F-0A1A-4057-DAE6-87F22B9422F2}"/>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6</a:t>
            </a:fld>
            <a:endParaRPr lang="en-US"/>
          </a:p>
        </p:txBody>
      </p:sp>
      <p:sp>
        <p:nvSpPr>
          <p:cNvPr id="3" name="Titel 7">
            <a:extLst>
              <a:ext uri="{FF2B5EF4-FFF2-40B4-BE49-F238E27FC236}">
                <a16:creationId xmlns:a16="http://schemas.microsoft.com/office/drawing/2014/main" id="{6B28BE31-923C-353B-4916-5AF728A6FB93}"/>
              </a:ext>
            </a:extLst>
          </p:cNvPr>
          <p:cNvSpPr txBox="1">
            <a:spLocks/>
          </p:cNvSpPr>
          <p:nvPr/>
        </p:nvSpPr>
        <p:spPr>
          <a:xfrm>
            <a:off x="468313" y="1023942"/>
            <a:ext cx="8207376" cy="744235"/>
          </a:xfrm>
          <a:prstGeom prst="rect">
            <a:avLst/>
          </a:prstGeom>
        </p:spPr>
        <p:txBody>
          <a:bodyPr vert="horz" lIns="91440" tIns="45720" rIns="91440" bIns="45720" rtlCol="0" anchor="b">
            <a:normAutofit fontScale="85000" lnSpcReduction="10000"/>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err="1"/>
              <a:t>Introduction</a:t>
            </a:r>
            <a:r>
              <a:rPr lang="de-DE"/>
              <a:t> </a:t>
            </a:r>
            <a:r>
              <a:rPr lang="de-DE" err="1"/>
              <a:t>to</a:t>
            </a:r>
            <a:r>
              <a:rPr lang="de-DE"/>
              <a:t> </a:t>
            </a:r>
            <a:r>
              <a:rPr lang="de-DE" err="1"/>
              <a:t>training</a:t>
            </a:r>
            <a:r>
              <a:rPr lang="de-DE"/>
              <a:t> </a:t>
            </a:r>
            <a:r>
              <a:rPr lang="de-DE" err="1"/>
              <a:t>structure</a:t>
            </a:r>
            <a:endParaRPr lang="de-DE"/>
          </a:p>
        </p:txBody>
      </p:sp>
    </p:spTree>
    <p:extLst>
      <p:ext uri="{BB962C8B-B14F-4D97-AF65-F5344CB8AC3E}">
        <p14:creationId xmlns:p14="http://schemas.microsoft.com/office/powerpoint/2010/main" val="35876172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15E6BB1C-4EEF-469C-45F7-57CDAA0EC4D3}"/>
            </a:ext>
          </a:extLst>
        </p:cNvPr>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1603762-0C12-7668-3706-C4DFA9F20BA4}"/>
              </a:ext>
            </a:extLst>
          </p:cNvPr>
          <p:cNvGraphicFramePr>
            <a:graphicFrameLocks noGrp="1"/>
          </p:cNvGraphicFramePr>
          <p:nvPr>
            <p:ph idx="1"/>
            <p:extLst>
              <p:ext uri="{D42A27DB-BD31-4B8C-83A1-F6EECF244321}">
                <p14:modId xmlns:p14="http://schemas.microsoft.com/office/powerpoint/2010/main" val="1480651413"/>
              </p:ext>
            </p:extLst>
          </p:nvPr>
        </p:nvGraphicFramePr>
        <p:xfrm>
          <a:off x="2386078" y="1660685"/>
          <a:ext cx="6672788" cy="2806479"/>
        </p:xfrm>
        <a:graphic>
          <a:graphicData uri="http://schemas.openxmlformats.org/drawingml/2006/table">
            <a:tbl>
              <a:tblPr firstRow="1" bandRow="1">
                <a:tableStyleId>{5C22544A-7EE6-4342-B048-85BDC9FD1C3A}</a:tableStyleId>
              </a:tblPr>
              <a:tblGrid>
                <a:gridCol w="3336394">
                  <a:extLst>
                    <a:ext uri="{9D8B030D-6E8A-4147-A177-3AD203B41FA5}">
                      <a16:colId xmlns:a16="http://schemas.microsoft.com/office/drawing/2014/main" val="4062382547"/>
                    </a:ext>
                  </a:extLst>
                </a:gridCol>
                <a:gridCol w="3336394">
                  <a:extLst>
                    <a:ext uri="{9D8B030D-6E8A-4147-A177-3AD203B41FA5}">
                      <a16:colId xmlns:a16="http://schemas.microsoft.com/office/drawing/2014/main" val="618594216"/>
                    </a:ext>
                  </a:extLst>
                </a:gridCol>
              </a:tblGrid>
              <a:tr h="314739">
                <a:tc>
                  <a:txBody>
                    <a:bodyPr/>
                    <a:lstStyle/>
                    <a:p>
                      <a:r>
                        <a:rPr lang="en-US" sz="1050"/>
                        <a:t>Environmental impacts (selection)</a:t>
                      </a:r>
                    </a:p>
                  </a:txBody>
                  <a:tcPr/>
                </a:tc>
                <a:tc>
                  <a:txBody>
                    <a:bodyPr/>
                    <a:lstStyle/>
                    <a:p>
                      <a:r>
                        <a:rPr lang="en-US" sz="1050"/>
                        <a:t>Unsuitable &amp; suitable locations</a:t>
                      </a:r>
                    </a:p>
                  </a:txBody>
                  <a:tcPr/>
                </a:tc>
                <a:extLst>
                  <a:ext uri="{0D108BD9-81ED-4DB2-BD59-A6C34878D82A}">
                    <a16:rowId xmlns:a16="http://schemas.microsoft.com/office/drawing/2014/main" val="208788474"/>
                  </a:ext>
                </a:extLst>
              </a:tr>
              <a:tr h="2037231">
                <a:tc>
                  <a:txBody>
                    <a:bodyPr/>
                    <a:lstStyle/>
                    <a:p>
                      <a:pPr marL="171450" indent="-171450">
                        <a:buFont typeface="Calibri"/>
                        <a:buChar char="-"/>
                      </a:pPr>
                      <a:r>
                        <a:rPr lang="en-US" sz="1050"/>
                        <a:t>Bird and bat mortalities caused by wind turbines</a:t>
                      </a:r>
                    </a:p>
                    <a:p>
                      <a:pPr marL="171450" lvl="0" indent="-171450">
                        <a:buFont typeface="Calibri"/>
                        <a:buChar char="-"/>
                      </a:pPr>
                      <a:r>
                        <a:rPr lang="en-US" sz="1050"/>
                        <a:t>Disturbance of breeding and resting birds due to rotating wind turbines, resulting in avoidance of the area and loss of habitat (also during construction process)</a:t>
                      </a:r>
                    </a:p>
                    <a:p>
                      <a:pPr marL="171450" lvl="0" indent="-171450">
                        <a:buFont typeface="Calibri"/>
                        <a:buChar char="-"/>
                      </a:pPr>
                      <a:r>
                        <a:rPr lang="en-US" sz="1050"/>
                        <a:t>Local climate change: locally limited nocturnal warming of the ground temperature of approx. 0.5°C</a:t>
                      </a:r>
                    </a:p>
                    <a:p>
                      <a:pPr marL="171450" lvl="0" indent="-171450">
                        <a:buFont typeface="Calibri"/>
                        <a:buChar char="-"/>
                      </a:pPr>
                      <a:r>
                        <a:rPr lang="en-US" sz="1050"/>
                        <a:t>Visual impact on the landscape as a subjective issue</a:t>
                      </a:r>
                    </a:p>
                    <a:p>
                      <a:pPr marL="171450" lvl="0" indent="-171450">
                        <a:buFont typeface="Calibri"/>
                        <a:buChar char="-"/>
                      </a:pPr>
                      <a:r>
                        <a:rPr lang="en-US" sz="1050"/>
                        <a:t>Low impact on structural connectivity because of minimal land take</a:t>
                      </a:r>
                    </a:p>
                    <a:p>
                      <a:pPr marL="171450" lvl="0" indent="-171450">
                        <a:buFont typeface="Calibri"/>
                        <a:buChar char="-"/>
                      </a:pPr>
                      <a:r>
                        <a:rPr lang="en-US" sz="1050"/>
                        <a:t>Partly high impact on functional connectivity because of collisions</a:t>
                      </a:r>
                    </a:p>
                  </a:txBody>
                  <a:tcPr/>
                </a:tc>
                <a:tc>
                  <a:txBody>
                    <a:bodyPr/>
                    <a:lstStyle/>
                    <a:p>
                      <a:pPr marL="171450" indent="-171450">
                        <a:buFont typeface="Calibri"/>
                        <a:buChar char="-"/>
                      </a:pPr>
                      <a:r>
                        <a:rPr lang="en-US" sz="1050"/>
                        <a:t>Unsuitable locations: Protected areas, European bird protection areas with occurrences of wind energy-sensitive bird species, designated bird migration routes, density centers of collision-sensitive bird species, old, natural or semi-natural forests, forested ridgelines because of high collision rates of birds and bats, areas with high perceived scenic quality (landscape quality)</a:t>
                      </a:r>
                    </a:p>
                    <a:p>
                      <a:pPr marL="171450" lvl="0" indent="-171450">
                        <a:buFont typeface="Calibri"/>
                        <a:buChar char="-"/>
                      </a:pPr>
                      <a:endParaRPr lang="en-US" sz="1050"/>
                    </a:p>
                    <a:p>
                      <a:pPr marL="171450" lvl="0" indent="-171450">
                        <a:buFont typeface="Calibri"/>
                        <a:buChar char="-"/>
                      </a:pPr>
                      <a:r>
                        <a:rPr lang="en-US" sz="1050"/>
                        <a:t>Suitable locations: Site selection is very important. Far from important bird habitats and bird migration routes and sufficient distance to breeding, mating and resting places for birds. Areas that are already well accessible with existing roads and closely connected to existing infrastructure</a:t>
                      </a:r>
                    </a:p>
                  </a:txBody>
                  <a:tcPr/>
                </a:tc>
                <a:extLst>
                  <a:ext uri="{0D108BD9-81ED-4DB2-BD59-A6C34878D82A}">
                    <a16:rowId xmlns:a16="http://schemas.microsoft.com/office/drawing/2014/main" val="3073435112"/>
                  </a:ext>
                </a:extLst>
              </a:tr>
            </a:tbl>
          </a:graphicData>
        </a:graphic>
      </p:graphicFrame>
      <p:sp>
        <p:nvSpPr>
          <p:cNvPr id="4" name="Datumsplatzhalter 3">
            <a:extLst>
              <a:ext uri="{FF2B5EF4-FFF2-40B4-BE49-F238E27FC236}">
                <a16:creationId xmlns:a16="http://schemas.microsoft.com/office/drawing/2014/main" id="{A3208551-3788-F91A-6257-14E32B06C2EA}"/>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AC17C31D-1ECB-7421-07B7-D7C37A561660}"/>
              </a:ext>
            </a:extLst>
          </p:cNvPr>
          <p:cNvSpPr>
            <a:spLocks noGrp="1"/>
          </p:cNvSpPr>
          <p:nvPr>
            <p:ph type="ftr" sz="quarter" idx="11"/>
          </p:nvPr>
        </p:nvSpPr>
        <p:spPr/>
        <p:txBody>
          <a:bodyPr/>
          <a:lstStyle/>
          <a:p>
            <a:r>
              <a:rPr lang="en-US"/>
              <a:t>PlanToConnect / Partner(s) / Name(s)</a:t>
            </a:r>
          </a:p>
        </p:txBody>
      </p:sp>
      <p:sp>
        <p:nvSpPr>
          <p:cNvPr id="6" name="Foliennummernplatzhalter 5">
            <a:extLst>
              <a:ext uri="{FF2B5EF4-FFF2-40B4-BE49-F238E27FC236}">
                <a16:creationId xmlns:a16="http://schemas.microsoft.com/office/drawing/2014/main" id="{07B15460-6E2B-869C-682F-92F4B399F79E}"/>
              </a:ext>
            </a:extLst>
          </p:cNvPr>
          <p:cNvSpPr>
            <a:spLocks noGrp="1"/>
          </p:cNvSpPr>
          <p:nvPr>
            <p:ph type="sldNum" sz="quarter" idx="12"/>
          </p:nvPr>
        </p:nvSpPr>
        <p:spPr/>
        <p:txBody>
          <a:bodyPr/>
          <a:lstStyle/>
          <a:p>
            <a:fld id="{5523F345-55CE-7244-BAC6-E4D97AAB72F4}" type="slidenum">
              <a:rPr lang="en-US" smtClean="0"/>
              <a:t>60</a:t>
            </a:fld>
            <a:endParaRPr lang="en-US"/>
          </a:p>
        </p:txBody>
      </p:sp>
      <p:sp>
        <p:nvSpPr>
          <p:cNvPr id="10" name="Titel 9">
            <a:extLst>
              <a:ext uri="{FF2B5EF4-FFF2-40B4-BE49-F238E27FC236}">
                <a16:creationId xmlns:a16="http://schemas.microsoft.com/office/drawing/2014/main" id="{2BC2D6C6-CE90-3E67-235C-3E6EC89FB81E}"/>
              </a:ext>
            </a:extLst>
          </p:cNvPr>
          <p:cNvSpPr>
            <a:spLocks noGrp="1"/>
          </p:cNvSpPr>
          <p:nvPr>
            <p:ph type="title"/>
          </p:nvPr>
        </p:nvSpPr>
        <p:spPr>
          <a:xfrm>
            <a:off x="468313" y="915429"/>
            <a:ext cx="8207376" cy="498273"/>
          </a:xfrm>
        </p:spPr>
        <p:txBody>
          <a:bodyPr>
            <a:normAutofit/>
          </a:bodyPr>
          <a:lstStyle/>
          <a:p>
            <a:r>
              <a:rPr lang="de-DE"/>
              <a:t>Major </a:t>
            </a:r>
            <a:r>
              <a:rPr lang="de-DE" err="1"/>
              <a:t>threats</a:t>
            </a:r>
            <a:r>
              <a:rPr lang="de-DE"/>
              <a:t> </a:t>
            </a:r>
            <a:r>
              <a:rPr lang="de-DE" err="1"/>
              <a:t>to</a:t>
            </a:r>
            <a:r>
              <a:rPr lang="de-DE"/>
              <a:t> </a:t>
            </a:r>
            <a:r>
              <a:rPr lang="de-DE" err="1"/>
              <a:t>ecological</a:t>
            </a:r>
            <a:r>
              <a:rPr lang="de-DE"/>
              <a:t> </a:t>
            </a:r>
            <a:r>
              <a:rPr lang="de-DE" err="1"/>
              <a:t>connectivity</a:t>
            </a:r>
            <a:endParaRPr lang="de-DE" err="1">
              <a:cs typeface="Arial"/>
            </a:endParaRPr>
          </a:p>
        </p:txBody>
      </p:sp>
      <p:sp>
        <p:nvSpPr>
          <p:cNvPr id="3" name="Rectangle 2">
            <a:extLst>
              <a:ext uri="{FF2B5EF4-FFF2-40B4-BE49-F238E27FC236}">
                <a16:creationId xmlns:a16="http://schemas.microsoft.com/office/drawing/2014/main" id="{F277CF04-3E22-4822-12D8-1A1E708C7105}"/>
              </a:ext>
            </a:extLst>
          </p:cNvPr>
          <p:cNvSpPr/>
          <p:nvPr/>
        </p:nvSpPr>
        <p:spPr>
          <a:xfrm>
            <a:off x="149651" y="2982060"/>
            <a:ext cx="2136167"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cs typeface="Arial"/>
              </a:rPr>
              <a:t>Windpower:</a:t>
            </a:r>
          </a:p>
        </p:txBody>
      </p:sp>
    </p:spTree>
    <p:extLst>
      <p:ext uri="{BB962C8B-B14F-4D97-AF65-F5344CB8AC3E}">
        <p14:creationId xmlns:p14="http://schemas.microsoft.com/office/powerpoint/2010/main" val="24427008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3371983C-BDCC-4A3F-6A54-1E77BC4CBADF}"/>
            </a:ext>
          </a:extLst>
        </p:cNvPr>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FC0D28A3-224C-D08D-4909-DB67702506DA}"/>
              </a:ext>
            </a:extLst>
          </p:cNvPr>
          <p:cNvGraphicFramePr>
            <a:graphicFrameLocks noGrp="1"/>
          </p:cNvGraphicFramePr>
          <p:nvPr>
            <p:ph idx="1"/>
            <p:extLst>
              <p:ext uri="{D42A27DB-BD31-4B8C-83A1-F6EECF244321}">
                <p14:modId xmlns:p14="http://schemas.microsoft.com/office/powerpoint/2010/main" val="1793407840"/>
              </p:ext>
            </p:extLst>
          </p:nvPr>
        </p:nvGraphicFramePr>
        <p:xfrm>
          <a:off x="2321561" y="1338790"/>
          <a:ext cx="6672788" cy="3446559"/>
        </p:xfrm>
        <a:graphic>
          <a:graphicData uri="http://schemas.openxmlformats.org/drawingml/2006/table">
            <a:tbl>
              <a:tblPr firstRow="1" bandRow="1">
                <a:tableStyleId>{5C22544A-7EE6-4342-B048-85BDC9FD1C3A}</a:tableStyleId>
              </a:tblPr>
              <a:tblGrid>
                <a:gridCol w="3336394">
                  <a:extLst>
                    <a:ext uri="{9D8B030D-6E8A-4147-A177-3AD203B41FA5}">
                      <a16:colId xmlns:a16="http://schemas.microsoft.com/office/drawing/2014/main" val="4062382547"/>
                    </a:ext>
                  </a:extLst>
                </a:gridCol>
                <a:gridCol w="3336394">
                  <a:extLst>
                    <a:ext uri="{9D8B030D-6E8A-4147-A177-3AD203B41FA5}">
                      <a16:colId xmlns:a16="http://schemas.microsoft.com/office/drawing/2014/main" val="618594216"/>
                    </a:ext>
                  </a:extLst>
                </a:gridCol>
              </a:tblGrid>
              <a:tr h="314739">
                <a:tc>
                  <a:txBody>
                    <a:bodyPr/>
                    <a:lstStyle/>
                    <a:p>
                      <a:r>
                        <a:rPr lang="en-US" sz="1050"/>
                        <a:t>Environmental impacts (selection)</a:t>
                      </a:r>
                    </a:p>
                  </a:txBody>
                  <a:tcPr/>
                </a:tc>
                <a:tc>
                  <a:txBody>
                    <a:bodyPr/>
                    <a:lstStyle/>
                    <a:p>
                      <a:r>
                        <a:rPr lang="en-US" sz="1050"/>
                        <a:t>Unsuitable &amp; suitable locations</a:t>
                      </a:r>
                    </a:p>
                  </a:txBody>
                  <a:tcPr/>
                </a:tc>
                <a:extLst>
                  <a:ext uri="{0D108BD9-81ED-4DB2-BD59-A6C34878D82A}">
                    <a16:rowId xmlns:a16="http://schemas.microsoft.com/office/drawing/2014/main" val="208788474"/>
                  </a:ext>
                </a:extLst>
              </a:tr>
              <a:tr h="2037231">
                <a:tc>
                  <a:txBody>
                    <a:bodyPr/>
                    <a:lstStyle/>
                    <a:p>
                      <a:pPr marL="171450" indent="-171450">
                        <a:buFont typeface="Calibri"/>
                        <a:buChar char="-"/>
                      </a:pPr>
                      <a:r>
                        <a:rPr lang="en-US" sz="1050"/>
                        <a:t>Land uses of the facility, soil sealing, loss of soil functions</a:t>
                      </a:r>
                    </a:p>
                    <a:p>
                      <a:pPr marL="171450" indent="-171450">
                        <a:buFont typeface="Calibri"/>
                        <a:buChar char="-"/>
                      </a:pPr>
                      <a:r>
                        <a:rPr lang="en-US" sz="1050"/>
                        <a:t>Habitat loss due to land use</a:t>
                      </a:r>
                    </a:p>
                    <a:p>
                      <a:pPr marL="171450" indent="-171450">
                        <a:buFont typeface="Calibri"/>
                        <a:buChar char="-"/>
                      </a:pPr>
                      <a:r>
                        <a:rPr lang="en-US" sz="1050"/>
                        <a:t>Shading effects and microclimatic changes</a:t>
                      </a:r>
                    </a:p>
                    <a:p>
                      <a:pPr marL="171450" indent="-171450">
                        <a:buFont typeface="Calibri"/>
                        <a:buChar char="-"/>
                      </a:pPr>
                      <a:r>
                        <a:rPr lang="en-US" sz="1050"/>
                        <a:t>Fencing as a functional (partial) barrier</a:t>
                      </a:r>
                    </a:p>
                    <a:p>
                      <a:pPr marL="171450" indent="-171450">
                        <a:buFont typeface="Calibri"/>
                        <a:buChar char="-"/>
                      </a:pPr>
                      <a:r>
                        <a:rPr lang="en-US" sz="1050"/>
                        <a:t>Edge effects (avoidance behavior) for bird species requiring open space</a:t>
                      </a:r>
                    </a:p>
                    <a:p>
                      <a:pPr marL="171450" indent="-171450">
                        <a:buFont typeface="Calibri"/>
                        <a:buChar char="-"/>
                      </a:pPr>
                      <a:r>
                        <a:rPr lang="en-US" sz="1050"/>
                        <a:t>Negative impacts due to access infrastructure (roads, construction areas…): removal of vegetation and habitat destruction for local fauna</a:t>
                      </a:r>
                    </a:p>
                    <a:p>
                      <a:pPr marL="171450" indent="-171450">
                        <a:buFont typeface="Calibri"/>
                        <a:buChar char="-"/>
                      </a:pPr>
                      <a:r>
                        <a:rPr lang="en-US" sz="1050"/>
                        <a:t>Visual impact: negative effect on the landscape aesthetics (disturbing people)</a:t>
                      </a:r>
                    </a:p>
                    <a:p>
                      <a:pPr marL="171450" indent="-171450">
                        <a:buFont typeface="Calibri"/>
                        <a:buChar char="-"/>
                      </a:pPr>
                      <a:r>
                        <a:rPr lang="en-US" sz="1050"/>
                        <a:t>Mostly low impact on structural and functional connectivity because of usually low soil sealing and marginal barrier effects. Effects depend on the areas size and design!</a:t>
                      </a:r>
                    </a:p>
                    <a:p>
                      <a:pPr marL="171450" indent="-171450">
                        <a:buFont typeface="Calibri"/>
                        <a:buChar char="-"/>
                      </a:pPr>
                      <a:r>
                        <a:rPr lang="en-US" sz="1050"/>
                        <a:t>Large area photovoltaics: high impact due to extensive habitat changes (structural) and to fragmenting effects if fences (functional)</a:t>
                      </a:r>
                    </a:p>
                  </a:txBody>
                  <a:tcPr/>
                </a:tc>
                <a:tc>
                  <a:txBody>
                    <a:bodyPr/>
                    <a:lstStyle/>
                    <a:p>
                      <a:pPr marL="171450" indent="-171450">
                        <a:buFont typeface="Calibri"/>
                        <a:buChar char="-"/>
                      </a:pPr>
                      <a:r>
                        <a:rPr lang="en-US" sz="1050"/>
                        <a:t>Unsuitable locations: protected areas, areas of high nature conservation value, areas designated as ecological corridors, riparian buffer zones, floodplains, natural watercourses and lakes, soil with very high significance for natural soil functions, Agricultural soil with high degree of productivity</a:t>
                      </a:r>
                    </a:p>
                    <a:p>
                      <a:pPr marL="171450" lvl="0" indent="-171450">
                        <a:buFont typeface="Calibri"/>
                        <a:buChar char="-"/>
                      </a:pPr>
                      <a:endParaRPr lang="en-US" sz="1050"/>
                    </a:p>
                    <a:p>
                      <a:pPr marL="171450" lvl="0" indent="-171450">
                        <a:buFont typeface="Calibri"/>
                        <a:buChar char="-"/>
                      </a:pPr>
                      <a:r>
                        <a:rPr lang="en-US" sz="1050"/>
                        <a:t>Suitable locations: Sites that are already degraded and lack threatened species: Wate disposal or contaminated sites, landfills, post-mining areas, paved/sealed sites, along motorways, large commercial and industrial areas, intensively used agricultural land</a:t>
                      </a:r>
                    </a:p>
                  </a:txBody>
                  <a:tcPr/>
                </a:tc>
                <a:extLst>
                  <a:ext uri="{0D108BD9-81ED-4DB2-BD59-A6C34878D82A}">
                    <a16:rowId xmlns:a16="http://schemas.microsoft.com/office/drawing/2014/main" val="3073435112"/>
                  </a:ext>
                </a:extLst>
              </a:tr>
            </a:tbl>
          </a:graphicData>
        </a:graphic>
      </p:graphicFrame>
      <p:sp>
        <p:nvSpPr>
          <p:cNvPr id="4" name="Datumsplatzhalter 3">
            <a:extLst>
              <a:ext uri="{FF2B5EF4-FFF2-40B4-BE49-F238E27FC236}">
                <a16:creationId xmlns:a16="http://schemas.microsoft.com/office/drawing/2014/main" id="{9C85798F-ED41-E867-08E0-D6E7A3FF6D71}"/>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287EDBD3-91C8-99B4-DC40-73B4FF6DFAC1}"/>
              </a:ext>
            </a:extLst>
          </p:cNvPr>
          <p:cNvSpPr>
            <a:spLocks noGrp="1"/>
          </p:cNvSpPr>
          <p:nvPr>
            <p:ph type="ftr" sz="quarter" idx="11"/>
          </p:nvPr>
        </p:nvSpPr>
        <p:spPr/>
        <p:txBody>
          <a:bodyPr/>
          <a:lstStyle/>
          <a:p>
            <a:r>
              <a:rPr lang="en-US"/>
              <a:t>PlanToConnect / Partner(s) / Name(s)</a:t>
            </a:r>
          </a:p>
        </p:txBody>
      </p:sp>
      <p:sp>
        <p:nvSpPr>
          <p:cNvPr id="6" name="Foliennummernplatzhalter 5">
            <a:extLst>
              <a:ext uri="{FF2B5EF4-FFF2-40B4-BE49-F238E27FC236}">
                <a16:creationId xmlns:a16="http://schemas.microsoft.com/office/drawing/2014/main" id="{08484A05-68B2-2914-59CC-2EF0B143247B}"/>
              </a:ext>
            </a:extLst>
          </p:cNvPr>
          <p:cNvSpPr>
            <a:spLocks noGrp="1"/>
          </p:cNvSpPr>
          <p:nvPr>
            <p:ph type="sldNum" sz="quarter" idx="12"/>
          </p:nvPr>
        </p:nvSpPr>
        <p:spPr/>
        <p:txBody>
          <a:bodyPr/>
          <a:lstStyle/>
          <a:p>
            <a:fld id="{5523F345-55CE-7244-BAC6-E4D97AAB72F4}" type="slidenum">
              <a:rPr lang="en-US" smtClean="0"/>
              <a:t>61</a:t>
            </a:fld>
            <a:endParaRPr lang="en-US"/>
          </a:p>
        </p:txBody>
      </p:sp>
      <p:sp>
        <p:nvSpPr>
          <p:cNvPr id="10" name="Titel 9">
            <a:extLst>
              <a:ext uri="{FF2B5EF4-FFF2-40B4-BE49-F238E27FC236}">
                <a16:creationId xmlns:a16="http://schemas.microsoft.com/office/drawing/2014/main" id="{A3F78E18-A376-654C-BEAF-DB74C202BDB5}"/>
              </a:ext>
            </a:extLst>
          </p:cNvPr>
          <p:cNvSpPr>
            <a:spLocks noGrp="1"/>
          </p:cNvSpPr>
          <p:nvPr>
            <p:ph type="title"/>
          </p:nvPr>
        </p:nvSpPr>
        <p:spPr>
          <a:xfrm>
            <a:off x="468313" y="915429"/>
            <a:ext cx="8207376" cy="498273"/>
          </a:xfrm>
        </p:spPr>
        <p:txBody>
          <a:bodyPr>
            <a:normAutofit/>
          </a:bodyPr>
          <a:lstStyle/>
          <a:p>
            <a:r>
              <a:rPr lang="de-DE"/>
              <a:t>Major </a:t>
            </a:r>
            <a:r>
              <a:rPr lang="de-DE" err="1"/>
              <a:t>threats</a:t>
            </a:r>
            <a:r>
              <a:rPr lang="de-DE"/>
              <a:t> </a:t>
            </a:r>
            <a:r>
              <a:rPr lang="de-DE" err="1"/>
              <a:t>to</a:t>
            </a:r>
            <a:r>
              <a:rPr lang="de-DE"/>
              <a:t> </a:t>
            </a:r>
            <a:r>
              <a:rPr lang="de-DE" err="1"/>
              <a:t>ecological</a:t>
            </a:r>
            <a:r>
              <a:rPr lang="de-DE"/>
              <a:t> </a:t>
            </a:r>
            <a:r>
              <a:rPr lang="de-DE" err="1"/>
              <a:t>connectivity</a:t>
            </a:r>
            <a:endParaRPr lang="de-DE" err="1">
              <a:cs typeface="Arial"/>
            </a:endParaRPr>
          </a:p>
        </p:txBody>
      </p:sp>
      <p:sp>
        <p:nvSpPr>
          <p:cNvPr id="3" name="Rectangle 2">
            <a:extLst>
              <a:ext uri="{FF2B5EF4-FFF2-40B4-BE49-F238E27FC236}">
                <a16:creationId xmlns:a16="http://schemas.microsoft.com/office/drawing/2014/main" id="{189E33CB-F8A8-CEBD-2F1B-B7E9DAC9D6A1}"/>
              </a:ext>
            </a:extLst>
          </p:cNvPr>
          <p:cNvSpPr/>
          <p:nvPr/>
        </p:nvSpPr>
        <p:spPr>
          <a:xfrm>
            <a:off x="149651" y="2982060"/>
            <a:ext cx="2136167"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cs typeface="Arial"/>
              </a:rPr>
              <a:t>Solar power:</a:t>
            </a:r>
          </a:p>
        </p:txBody>
      </p:sp>
    </p:spTree>
    <p:extLst>
      <p:ext uri="{BB962C8B-B14F-4D97-AF65-F5344CB8AC3E}">
        <p14:creationId xmlns:p14="http://schemas.microsoft.com/office/powerpoint/2010/main" val="30696733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BE154D40-D346-033D-C29E-D64DC04DA9E4}"/>
            </a:ext>
          </a:extLst>
        </p:cNvPr>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F348EDFA-75D8-6559-2F3F-1EF8B5605B01}"/>
              </a:ext>
            </a:extLst>
          </p:cNvPr>
          <p:cNvGraphicFramePr>
            <a:graphicFrameLocks noGrp="1"/>
          </p:cNvGraphicFramePr>
          <p:nvPr>
            <p:ph idx="1"/>
            <p:extLst>
              <p:ext uri="{D42A27DB-BD31-4B8C-83A1-F6EECF244321}">
                <p14:modId xmlns:p14="http://schemas.microsoft.com/office/powerpoint/2010/main" val="2876207583"/>
              </p:ext>
            </p:extLst>
          </p:nvPr>
        </p:nvGraphicFramePr>
        <p:xfrm>
          <a:off x="2321561" y="1338790"/>
          <a:ext cx="6672788" cy="3606579"/>
        </p:xfrm>
        <a:graphic>
          <a:graphicData uri="http://schemas.openxmlformats.org/drawingml/2006/table">
            <a:tbl>
              <a:tblPr firstRow="1" bandRow="1">
                <a:tableStyleId>{5C22544A-7EE6-4342-B048-85BDC9FD1C3A}</a:tableStyleId>
              </a:tblPr>
              <a:tblGrid>
                <a:gridCol w="3336394">
                  <a:extLst>
                    <a:ext uri="{9D8B030D-6E8A-4147-A177-3AD203B41FA5}">
                      <a16:colId xmlns:a16="http://schemas.microsoft.com/office/drawing/2014/main" val="4062382547"/>
                    </a:ext>
                  </a:extLst>
                </a:gridCol>
                <a:gridCol w="3336394">
                  <a:extLst>
                    <a:ext uri="{9D8B030D-6E8A-4147-A177-3AD203B41FA5}">
                      <a16:colId xmlns:a16="http://schemas.microsoft.com/office/drawing/2014/main" val="618594216"/>
                    </a:ext>
                  </a:extLst>
                </a:gridCol>
              </a:tblGrid>
              <a:tr h="314739">
                <a:tc>
                  <a:txBody>
                    <a:bodyPr/>
                    <a:lstStyle/>
                    <a:p>
                      <a:r>
                        <a:rPr lang="en-US" sz="1050"/>
                        <a:t>Environmental impacts (selection)</a:t>
                      </a:r>
                    </a:p>
                  </a:txBody>
                  <a:tcPr/>
                </a:tc>
                <a:tc>
                  <a:txBody>
                    <a:bodyPr/>
                    <a:lstStyle/>
                    <a:p>
                      <a:r>
                        <a:rPr lang="en-US" sz="1050"/>
                        <a:t>Unsuitable &amp; suitable locations</a:t>
                      </a:r>
                    </a:p>
                  </a:txBody>
                  <a:tcPr/>
                </a:tc>
                <a:extLst>
                  <a:ext uri="{0D108BD9-81ED-4DB2-BD59-A6C34878D82A}">
                    <a16:rowId xmlns:a16="http://schemas.microsoft.com/office/drawing/2014/main" val="208788474"/>
                  </a:ext>
                </a:extLst>
              </a:tr>
              <a:tr h="2037231">
                <a:tc>
                  <a:txBody>
                    <a:bodyPr/>
                    <a:lstStyle/>
                    <a:p>
                      <a:pPr marL="171450" indent="-171450">
                        <a:buFont typeface="Calibri"/>
                        <a:buChar char="-"/>
                      </a:pPr>
                      <a:r>
                        <a:rPr lang="en-US" sz="1050"/>
                        <a:t>Land uses of the facility, soil sealing</a:t>
                      </a:r>
                    </a:p>
                    <a:p>
                      <a:pPr marL="171450" indent="-171450">
                        <a:buFont typeface="Calibri"/>
                        <a:buChar char="-"/>
                      </a:pPr>
                      <a:r>
                        <a:rPr lang="en-US" sz="1050"/>
                        <a:t>Habitat loss due to land use</a:t>
                      </a:r>
                    </a:p>
                    <a:p>
                      <a:pPr marL="171450" indent="-171450">
                        <a:buFont typeface="Calibri"/>
                        <a:buChar char="-"/>
                      </a:pPr>
                      <a:r>
                        <a:rPr lang="en-US" sz="1050"/>
                        <a:t>Fragmentation of habitats (depending on the size of the facility)</a:t>
                      </a:r>
                    </a:p>
                    <a:p>
                      <a:pPr marL="171450" indent="-171450">
                        <a:buFont typeface="Calibri"/>
                        <a:buChar char="-"/>
                      </a:pPr>
                      <a:r>
                        <a:rPr lang="en-US" sz="1050"/>
                        <a:t>Air pollution (gaseous and particulate pollutants)</a:t>
                      </a:r>
                    </a:p>
                    <a:p>
                      <a:pPr marL="171450" indent="-171450">
                        <a:buFont typeface="Calibri"/>
                        <a:buChar char="-"/>
                      </a:pPr>
                      <a:r>
                        <a:rPr lang="en-US" sz="1050"/>
                        <a:t>Noise pollution due to operation noise and substrate delivery traffic</a:t>
                      </a:r>
                    </a:p>
                    <a:p>
                      <a:pPr marL="171450" indent="-171450">
                        <a:buFont typeface="Calibri"/>
                        <a:buChar char="-"/>
                      </a:pPr>
                      <a:r>
                        <a:rPr lang="en-US" sz="1050"/>
                        <a:t>Spreading of fermentation residues into the environment</a:t>
                      </a:r>
                    </a:p>
                    <a:p>
                      <a:pPr marL="171450" indent="-171450">
                        <a:buFont typeface="Calibri"/>
                        <a:buChar char="-"/>
                      </a:pPr>
                      <a:r>
                        <a:rPr lang="en-US" sz="1050"/>
                        <a:t>Visual impact</a:t>
                      </a:r>
                    </a:p>
                    <a:p>
                      <a:pPr marL="171450" indent="-171450">
                        <a:buFont typeface="Calibri"/>
                        <a:buChar char="-"/>
                      </a:pPr>
                      <a:r>
                        <a:rPr lang="en-US" sz="1050"/>
                        <a:t>Loss of habitats due to conversion of natural ecosystems into energy-crop plantations </a:t>
                      </a:r>
                    </a:p>
                    <a:p>
                      <a:pPr marL="171450" indent="-171450">
                        <a:buFont typeface="Calibri"/>
                        <a:buChar char="-"/>
                      </a:pPr>
                      <a:r>
                        <a:rPr lang="en-US" sz="1050"/>
                        <a:t>Negative effects on the water balance and nutrient availability in the soil due to energy crop cultivation with high water requirements</a:t>
                      </a:r>
                    </a:p>
                    <a:p>
                      <a:pPr marL="171450" indent="-171450">
                        <a:buFont typeface="Calibri"/>
                        <a:buChar char="-"/>
                      </a:pPr>
                      <a:r>
                        <a:rPr lang="en-US" sz="1050"/>
                        <a:t>Bioenergy plants: mostly low impact on structural and functional connectivity because of usually low land take and marginal barrier effects</a:t>
                      </a:r>
                    </a:p>
                    <a:p>
                      <a:pPr marL="171450" indent="-171450">
                        <a:buFont typeface="Calibri"/>
                        <a:buChar char="-"/>
                      </a:pPr>
                      <a:r>
                        <a:rPr lang="en-US" sz="1050"/>
                        <a:t>Change of land management: no general statements possible</a:t>
                      </a:r>
                    </a:p>
                  </a:txBody>
                  <a:tcPr/>
                </a:tc>
                <a:tc>
                  <a:txBody>
                    <a:bodyPr/>
                    <a:lstStyle/>
                    <a:p>
                      <a:pPr marL="171450" indent="-171450">
                        <a:buFont typeface="Calibri"/>
                        <a:buChar char="-"/>
                      </a:pPr>
                      <a:r>
                        <a:rPr lang="en-US" sz="1050"/>
                        <a:t>Unsuitable locations: Protected areas and areas of high nature conservation values, areas designated as ecological corridors</a:t>
                      </a:r>
                    </a:p>
                    <a:p>
                      <a:pPr marL="171450" lvl="0" indent="-171450">
                        <a:buFont typeface="Calibri"/>
                        <a:buChar char="-"/>
                      </a:pPr>
                      <a:endParaRPr lang="en-US" sz="1050"/>
                    </a:p>
                    <a:p>
                      <a:pPr marL="171450" lvl="0" indent="-171450">
                        <a:buFont typeface="Calibri"/>
                        <a:buChar char="-"/>
                      </a:pPr>
                      <a:r>
                        <a:rPr lang="en-US" sz="1050"/>
                        <a:t>Suitable locations: Sites that are already degraded and lack threatened species like intensively used agricultural land, areas with good transport accessibility (e.g. settlements, close to existing roads, adjacent to farms)</a:t>
                      </a:r>
                    </a:p>
                  </a:txBody>
                  <a:tcPr/>
                </a:tc>
                <a:extLst>
                  <a:ext uri="{0D108BD9-81ED-4DB2-BD59-A6C34878D82A}">
                    <a16:rowId xmlns:a16="http://schemas.microsoft.com/office/drawing/2014/main" val="3073435112"/>
                  </a:ext>
                </a:extLst>
              </a:tr>
            </a:tbl>
          </a:graphicData>
        </a:graphic>
      </p:graphicFrame>
      <p:sp>
        <p:nvSpPr>
          <p:cNvPr id="4" name="Datumsplatzhalter 3">
            <a:extLst>
              <a:ext uri="{FF2B5EF4-FFF2-40B4-BE49-F238E27FC236}">
                <a16:creationId xmlns:a16="http://schemas.microsoft.com/office/drawing/2014/main" id="{2C6C9AFE-48C3-03AC-165E-B1CED0A87BED}"/>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4BAD231E-7BFD-06A4-0FB1-566C4C6DC122}"/>
              </a:ext>
            </a:extLst>
          </p:cNvPr>
          <p:cNvSpPr>
            <a:spLocks noGrp="1"/>
          </p:cNvSpPr>
          <p:nvPr>
            <p:ph type="ftr" sz="quarter" idx="11"/>
          </p:nvPr>
        </p:nvSpPr>
        <p:spPr>
          <a:xfrm>
            <a:off x="310019" y="4828791"/>
            <a:ext cx="5745538" cy="252412"/>
          </a:xfrm>
        </p:spPr>
        <p:txBody>
          <a:bodyPr/>
          <a:lstStyle/>
          <a:p>
            <a:r>
              <a:rPr lang="en-US" err="1"/>
              <a:t>PlanToConnect</a:t>
            </a:r>
            <a:r>
              <a:rPr lang="en-US"/>
              <a:t> / Partner(s) / Name(s)</a:t>
            </a:r>
          </a:p>
        </p:txBody>
      </p:sp>
      <p:sp>
        <p:nvSpPr>
          <p:cNvPr id="6" name="Foliennummernplatzhalter 5">
            <a:extLst>
              <a:ext uri="{FF2B5EF4-FFF2-40B4-BE49-F238E27FC236}">
                <a16:creationId xmlns:a16="http://schemas.microsoft.com/office/drawing/2014/main" id="{A046DA80-CA63-6E3A-2964-CD1B69DDA236}"/>
              </a:ext>
            </a:extLst>
          </p:cNvPr>
          <p:cNvSpPr>
            <a:spLocks noGrp="1"/>
          </p:cNvSpPr>
          <p:nvPr>
            <p:ph type="sldNum" sz="quarter" idx="12"/>
          </p:nvPr>
        </p:nvSpPr>
        <p:spPr/>
        <p:txBody>
          <a:bodyPr/>
          <a:lstStyle/>
          <a:p>
            <a:fld id="{5523F345-55CE-7244-BAC6-E4D97AAB72F4}" type="slidenum">
              <a:rPr lang="en-US" smtClean="0"/>
              <a:t>62</a:t>
            </a:fld>
            <a:endParaRPr lang="en-US"/>
          </a:p>
        </p:txBody>
      </p:sp>
      <p:sp>
        <p:nvSpPr>
          <p:cNvPr id="10" name="Titel 9">
            <a:extLst>
              <a:ext uri="{FF2B5EF4-FFF2-40B4-BE49-F238E27FC236}">
                <a16:creationId xmlns:a16="http://schemas.microsoft.com/office/drawing/2014/main" id="{FA32241B-1545-2BDB-6CD6-1CA58973E1A9}"/>
              </a:ext>
            </a:extLst>
          </p:cNvPr>
          <p:cNvSpPr>
            <a:spLocks noGrp="1"/>
          </p:cNvSpPr>
          <p:nvPr>
            <p:ph type="title"/>
          </p:nvPr>
        </p:nvSpPr>
        <p:spPr>
          <a:xfrm>
            <a:off x="468313" y="915429"/>
            <a:ext cx="8207376" cy="498273"/>
          </a:xfrm>
        </p:spPr>
        <p:txBody>
          <a:bodyPr>
            <a:normAutofit/>
          </a:bodyPr>
          <a:lstStyle/>
          <a:p>
            <a:r>
              <a:rPr lang="de-DE"/>
              <a:t>Major </a:t>
            </a:r>
            <a:r>
              <a:rPr lang="de-DE" err="1"/>
              <a:t>threats</a:t>
            </a:r>
            <a:r>
              <a:rPr lang="de-DE"/>
              <a:t> </a:t>
            </a:r>
            <a:r>
              <a:rPr lang="de-DE" err="1"/>
              <a:t>to</a:t>
            </a:r>
            <a:r>
              <a:rPr lang="de-DE"/>
              <a:t> </a:t>
            </a:r>
            <a:r>
              <a:rPr lang="de-DE" err="1"/>
              <a:t>ecological</a:t>
            </a:r>
            <a:r>
              <a:rPr lang="de-DE"/>
              <a:t> </a:t>
            </a:r>
            <a:r>
              <a:rPr lang="de-DE" err="1"/>
              <a:t>connectivity</a:t>
            </a:r>
            <a:endParaRPr lang="de-DE" err="1">
              <a:cs typeface="Arial"/>
            </a:endParaRPr>
          </a:p>
        </p:txBody>
      </p:sp>
      <p:sp>
        <p:nvSpPr>
          <p:cNvPr id="3" name="Rectangle 2">
            <a:extLst>
              <a:ext uri="{FF2B5EF4-FFF2-40B4-BE49-F238E27FC236}">
                <a16:creationId xmlns:a16="http://schemas.microsoft.com/office/drawing/2014/main" id="{61A6B267-0842-97E2-089F-FEB6B6F074B4}"/>
              </a:ext>
            </a:extLst>
          </p:cNvPr>
          <p:cNvSpPr/>
          <p:nvPr/>
        </p:nvSpPr>
        <p:spPr>
          <a:xfrm>
            <a:off x="149651" y="2982060"/>
            <a:ext cx="2136167"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cs typeface="Arial"/>
              </a:rPr>
              <a:t>Biomass:</a:t>
            </a:r>
          </a:p>
        </p:txBody>
      </p:sp>
    </p:spTree>
    <p:extLst>
      <p:ext uri="{BB962C8B-B14F-4D97-AF65-F5344CB8AC3E}">
        <p14:creationId xmlns:p14="http://schemas.microsoft.com/office/powerpoint/2010/main" val="319643241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B47FE616-FF99-40A2-A6A7-8AC6702F4C84}"/>
            </a:ext>
          </a:extLst>
        </p:cNvPr>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A29AFD6F-1D70-9CD0-4DD0-5F6A955C66C4}"/>
              </a:ext>
            </a:extLst>
          </p:cNvPr>
          <p:cNvGraphicFramePr>
            <a:graphicFrameLocks noGrp="1"/>
          </p:cNvGraphicFramePr>
          <p:nvPr>
            <p:ph idx="1"/>
            <p:extLst>
              <p:ext uri="{D42A27DB-BD31-4B8C-83A1-F6EECF244321}">
                <p14:modId xmlns:p14="http://schemas.microsoft.com/office/powerpoint/2010/main" val="922701144"/>
              </p:ext>
            </p:extLst>
          </p:nvPr>
        </p:nvGraphicFramePr>
        <p:xfrm>
          <a:off x="2321561" y="1338791"/>
          <a:ext cx="6672788" cy="3437596"/>
        </p:xfrm>
        <a:graphic>
          <a:graphicData uri="http://schemas.openxmlformats.org/drawingml/2006/table">
            <a:tbl>
              <a:tblPr firstRow="1" bandRow="1">
                <a:tableStyleId>{5C22544A-7EE6-4342-B048-85BDC9FD1C3A}</a:tableStyleId>
              </a:tblPr>
              <a:tblGrid>
                <a:gridCol w="3336394">
                  <a:extLst>
                    <a:ext uri="{9D8B030D-6E8A-4147-A177-3AD203B41FA5}">
                      <a16:colId xmlns:a16="http://schemas.microsoft.com/office/drawing/2014/main" val="4062382547"/>
                    </a:ext>
                  </a:extLst>
                </a:gridCol>
                <a:gridCol w="3336394">
                  <a:extLst>
                    <a:ext uri="{9D8B030D-6E8A-4147-A177-3AD203B41FA5}">
                      <a16:colId xmlns:a16="http://schemas.microsoft.com/office/drawing/2014/main" val="618594216"/>
                    </a:ext>
                  </a:extLst>
                </a:gridCol>
              </a:tblGrid>
              <a:tr h="305776">
                <a:tc>
                  <a:txBody>
                    <a:bodyPr/>
                    <a:lstStyle/>
                    <a:p>
                      <a:r>
                        <a:rPr lang="en-US" sz="1050"/>
                        <a:t>Environmental impacts (selection)</a:t>
                      </a:r>
                    </a:p>
                  </a:txBody>
                  <a:tcPr/>
                </a:tc>
                <a:tc>
                  <a:txBody>
                    <a:bodyPr/>
                    <a:lstStyle/>
                    <a:p>
                      <a:r>
                        <a:rPr lang="en-US" sz="1050"/>
                        <a:t>Unsuitable &amp; suitable locations</a:t>
                      </a:r>
                    </a:p>
                  </a:txBody>
                  <a:tcPr/>
                </a:tc>
                <a:extLst>
                  <a:ext uri="{0D108BD9-81ED-4DB2-BD59-A6C34878D82A}">
                    <a16:rowId xmlns:a16="http://schemas.microsoft.com/office/drawing/2014/main" val="208788474"/>
                  </a:ext>
                </a:extLst>
              </a:tr>
              <a:tr h="3042634">
                <a:tc>
                  <a:txBody>
                    <a:bodyPr/>
                    <a:lstStyle/>
                    <a:p>
                      <a:pPr marL="171450" indent="-171450">
                        <a:buFont typeface="Calibri"/>
                        <a:buChar char="-"/>
                      </a:pPr>
                      <a:r>
                        <a:rPr lang="en-US" sz="1050"/>
                        <a:t>Loss / degradation of habitats for plants and animals, mainly in forests due to vegetation clearing in the right-of-way</a:t>
                      </a:r>
                    </a:p>
                    <a:p>
                      <a:pPr marL="171450" indent="-171450">
                        <a:buFont typeface="Calibri"/>
                        <a:buChar char="-"/>
                      </a:pPr>
                      <a:r>
                        <a:rPr lang="en-US" sz="1050"/>
                        <a:t>Soil degradation and hydrological alterations, mainly in forests due to vegetation clearing in the right-of-way</a:t>
                      </a:r>
                    </a:p>
                    <a:p>
                      <a:pPr marL="171450" indent="-171450">
                        <a:buFont typeface="Calibri"/>
                        <a:buChar char="-"/>
                      </a:pPr>
                      <a:r>
                        <a:rPr lang="en-US" sz="1050"/>
                        <a:t>Bird mortalities caused by collision with the overhead line</a:t>
                      </a:r>
                    </a:p>
                    <a:p>
                      <a:pPr marL="171450" indent="-171450">
                        <a:buFont typeface="Calibri"/>
                        <a:buChar char="-"/>
                      </a:pPr>
                      <a:r>
                        <a:rPr lang="en-US" sz="1050"/>
                        <a:t>Barrier and fragmentation effects: avoidance behavior for bird species requiring open space</a:t>
                      </a:r>
                    </a:p>
                    <a:p>
                      <a:pPr marL="171450" indent="-171450">
                        <a:buFont typeface="Calibri"/>
                        <a:buChar char="-"/>
                      </a:pPr>
                      <a:r>
                        <a:rPr lang="en-US" sz="1050"/>
                        <a:t>Habitat transformation and corridor effects (negative and positive)</a:t>
                      </a:r>
                    </a:p>
                    <a:p>
                      <a:pPr marL="171450" indent="-171450">
                        <a:buFont typeface="Calibri"/>
                        <a:buChar char="-"/>
                      </a:pPr>
                      <a:r>
                        <a:rPr lang="en-US" sz="1050"/>
                        <a:t>Electromagnetic fields</a:t>
                      </a:r>
                    </a:p>
                    <a:p>
                      <a:pPr marL="171450" indent="-171450">
                        <a:buFont typeface="Calibri"/>
                        <a:buChar char="-"/>
                      </a:pPr>
                      <a:r>
                        <a:rPr lang="en-US" sz="1050"/>
                        <a:t>Visual impact on the landscape</a:t>
                      </a:r>
                    </a:p>
                    <a:p>
                      <a:pPr marL="171450" indent="-171450">
                        <a:buFont typeface="Calibri"/>
                        <a:buChar char="-"/>
                      </a:pPr>
                      <a:r>
                        <a:rPr lang="en-US" sz="1050"/>
                        <a:t>Low impact on structural connectivity because of minimal land take outside of forests</a:t>
                      </a:r>
                    </a:p>
                    <a:p>
                      <a:pPr marL="171450" indent="-171450">
                        <a:buFont typeface="Calibri"/>
                        <a:buChar char="-"/>
                      </a:pPr>
                      <a:r>
                        <a:rPr lang="en-US" sz="1050"/>
                        <a:t>Partly high impact on functional connectivity because of collisions (birds)</a:t>
                      </a:r>
                    </a:p>
                    <a:p>
                      <a:pPr marL="171450" indent="-171450">
                        <a:buFont typeface="Calibri"/>
                        <a:buChar char="-"/>
                      </a:pPr>
                      <a:endParaRPr lang="en-US" sz="1050"/>
                    </a:p>
                  </a:txBody>
                  <a:tcPr/>
                </a:tc>
                <a:tc>
                  <a:txBody>
                    <a:bodyPr/>
                    <a:lstStyle/>
                    <a:p>
                      <a:pPr marL="171450" indent="-171450">
                        <a:buFont typeface="Calibri"/>
                        <a:buChar char="-"/>
                      </a:pPr>
                      <a:r>
                        <a:rPr lang="en-US" sz="1050"/>
                        <a:t>Unsuitable locations: European bird protection areas (Important Bird Areas or Special Protection Areas); wetlands of international importance according to the Ramsar Convention; designated bird migration routes, near large bodies of water and reservoirs, protected </a:t>
                      </a:r>
                      <a:r>
                        <a:rPr lang="en-US" sz="1050" err="1"/>
                        <a:t>ares</a:t>
                      </a:r>
                      <a:r>
                        <a:rPr lang="en-US" sz="1050"/>
                        <a:t> specifically for landscape (UNESCO World Heritage Sites, Landscape conservation areas, priority areas for tourism), other protected areas, old natural or semi-natural forests, water protection areas of zones I and II (no construction of transmission poles in waterways or banks of waterways</a:t>
                      </a:r>
                    </a:p>
                    <a:p>
                      <a:pPr marL="171450" lvl="0" indent="-171450">
                        <a:buFont typeface="Calibri"/>
                        <a:buChar char="-"/>
                      </a:pPr>
                      <a:endParaRPr lang="en-US" sz="1050"/>
                    </a:p>
                    <a:p>
                      <a:pPr marL="171450" lvl="0" indent="-171450">
                        <a:buFont typeface="Calibri"/>
                        <a:buChar char="-"/>
                      </a:pPr>
                      <a:r>
                        <a:rPr lang="en-US" sz="1050"/>
                        <a:t>Suitable locations: open agricultural landscapes, Forests of low nature conservation importance (intensively used forests, monocultures); Far from important bird habitats and bird migration routes</a:t>
                      </a:r>
                    </a:p>
                  </a:txBody>
                  <a:tcPr/>
                </a:tc>
                <a:extLst>
                  <a:ext uri="{0D108BD9-81ED-4DB2-BD59-A6C34878D82A}">
                    <a16:rowId xmlns:a16="http://schemas.microsoft.com/office/drawing/2014/main" val="3073435112"/>
                  </a:ext>
                </a:extLst>
              </a:tr>
            </a:tbl>
          </a:graphicData>
        </a:graphic>
      </p:graphicFrame>
      <p:sp>
        <p:nvSpPr>
          <p:cNvPr id="4" name="Datumsplatzhalter 3">
            <a:extLst>
              <a:ext uri="{FF2B5EF4-FFF2-40B4-BE49-F238E27FC236}">
                <a16:creationId xmlns:a16="http://schemas.microsoft.com/office/drawing/2014/main" id="{8D8BDC90-E8AC-73D7-8EB9-218DE310DA86}"/>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7D09F0CB-28B2-C3C9-8A3E-F3563D02F32E}"/>
              </a:ext>
            </a:extLst>
          </p:cNvPr>
          <p:cNvSpPr>
            <a:spLocks noGrp="1"/>
          </p:cNvSpPr>
          <p:nvPr>
            <p:ph type="ftr" sz="quarter" idx="11"/>
          </p:nvPr>
        </p:nvSpPr>
        <p:spPr>
          <a:xfrm>
            <a:off x="310019" y="4828791"/>
            <a:ext cx="5745538" cy="252412"/>
          </a:xfrm>
        </p:spPr>
        <p:txBody>
          <a:bodyPr/>
          <a:lstStyle/>
          <a:p>
            <a:r>
              <a:rPr lang="en-US" err="1"/>
              <a:t>PlanToConnect</a:t>
            </a:r>
            <a:r>
              <a:rPr lang="en-US"/>
              <a:t> / Partner(s) / Name(s)</a:t>
            </a:r>
          </a:p>
        </p:txBody>
      </p:sp>
      <p:sp>
        <p:nvSpPr>
          <p:cNvPr id="6" name="Foliennummernplatzhalter 5">
            <a:extLst>
              <a:ext uri="{FF2B5EF4-FFF2-40B4-BE49-F238E27FC236}">
                <a16:creationId xmlns:a16="http://schemas.microsoft.com/office/drawing/2014/main" id="{95267BEF-6100-9248-1B88-974A21D9DABA}"/>
              </a:ext>
            </a:extLst>
          </p:cNvPr>
          <p:cNvSpPr>
            <a:spLocks noGrp="1"/>
          </p:cNvSpPr>
          <p:nvPr>
            <p:ph type="sldNum" sz="quarter" idx="12"/>
          </p:nvPr>
        </p:nvSpPr>
        <p:spPr/>
        <p:txBody>
          <a:bodyPr/>
          <a:lstStyle/>
          <a:p>
            <a:fld id="{5523F345-55CE-7244-BAC6-E4D97AAB72F4}" type="slidenum">
              <a:rPr lang="en-US" smtClean="0"/>
              <a:t>63</a:t>
            </a:fld>
            <a:endParaRPr lang="en-US"/>
          </a:p>
        </p:txBody>
      </p:sp>
      <p:sp>
        <p:nvSpPr>
          <p:cNvPr id="10" name="Titel 9">
            <a:extLst>
              <a:ext uri="{FF2B5EF4-FFF2-40B4-BE49-F238E27FC236}">
                <a16:creationId xmlns:a16="http://schemas.microsoft.com/office/drawing/2014/main" id="{DC4BE6CF-E401-869A-52E3-5C7862CDCCBB}"/>
              </a:ext>
            </a:extLst>
          </p:cNvPr>
          <p:cNvSpPr>
            <a:spLocks noGrp="1"/>
          </p:cNvSpPr>
          <p:nvPr>
            <p:ph type="title"/>
          </p:nvPr>
        </p:nvSpPr>
        <p:spPr>
          <a:xfrm>
            <a:off x="468313" y="915429"/>
            <a:ext cx="8207376" cy="498273"/>
          </a:xfrm>
        </p:spPr>
        <p:txBody>
          <a:bodyPr>
            <a:normAutofit/>
          </a:bodyPr>
          <a:lstStyle/>
          <a:p>
            <a:r>
              <a:rPr lang="de-DE"/>
              <a:t>Major </a:t>
            </a:r>
            <a:r>
              <a:rPr lang="de-DE" err="1"/>
              <a:t>threats</a:t>
            </a:r>
            <a:r>
              <a:rPr lang="de-DE"/>
              <a:t> </a:t>
            </a:r>
            <a:r>
              <a:rPr lang="de-DE" err="1"/>
              <a:t>to</a:t>
            </a:r>
            <a:r>
              <a:rPr lang="de-DE"/>
              <a:t> </a:t>
            </a:r>
            <a:r>
              <a:rPr lang="de-DE" err="1"/>
              <a:t>ecological</a:t>
            </a:r>
            <a:r>
              <a:rPr lang="de-DE"/>
              <a:t> </a:t>
            </a:r>
            <a:r>
              <a:rPr lang="de-DE" err="1"/>
              <a:t>connectivity</a:t>
            </a:r>
            <a:endParaRPr lang="de-DE" err="1">
              <a:cs typeface="Arial"/>
            </a:endParaRPr>
          </a:p>
        </p:txBody>
      </p:sp>
      <p:sp>
        <p:nvSpPr>
          <p:cNvPr id="3" name="Rectangle 2">
            <a:extLst>
              <a:ext uri="{FF2B5EF4-FFF2-40B4-BE49-F238E27FC236}">
                <a16:creationId xmlns:a16="http://schemas.microsoft.com/office/drawing/2014/main" id="{B87E74C5-606C-F4C2-C72A-30E411AD3672}"/>
              </a:ext>
            </a:extLst>
          </p:cNvPr>
          <p:cNvSpPr/>
          <p:nvPr/>
        </p:nvSpPr>
        <p:spPr>
          <a:xfrm>
            <a:off x="149651" y="2982060"/>
            <a:ext cx="2136167"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cs typeface="Arial"/>
              </a:rPr>
              <a:t>Transmission lines:</a:t>
            </a:r>
          </a:p>
        </p:txBody>
      </p:sp>
    </p:spTree>
    <p:extLst>
      <p:ext uri="{BB962C8B-B14F-4D97-AF65-F5344CB8AC3E}">
        <p14:creationId xmlns:p14="http://schemas.microsoft.com/office/powerpoint/2010/main" val="20948521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DA3D1721-37FE-CB86-1BB2-68DCD1223481}"/>
            </a:ext>
          </a:extLst>
        </p:cNvPr>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C8032848-D933-37AE-2A7B-21B1B326D6D7}"/>
              </a:ext>
            </a:extLst>
          </p:cNvPr>
          <p:cNvGraphicFramePr>
            <a:graphicFrameLocks noGrp="1"/>
          </p:cNvGraphicFramePr>
          <p:nvPr>
            <p:ph idx="1"/>
            <p:extLst>
              <p:ext uri="{D42A27DB-BD31-4B8C-83A1-F6EECF244321}">
                <p14:modId xmlns:p14="http://schemas.microsoft.com/office/powerpoint/2010/main" val="866960276"/>
              </p:ext>
            </p:extLst>
          </p:nvPr>
        </p:nvGraphicFramePr>
        <p:xfrm>
          <a:off x="2321561" y="1338791"/>
          <a:ext cx="6672788" cy="3348410"/>
        </p:xfrm>
        <a:graphic>
          <a:graphicData uri="http://schemas.openxmlformats.org/drawingml/2006/table">
            <a:tbl>
              <a:tblPr firstRow="1" bandRow="1">
                <a:tableStyleId>{5C22544A-7EE6-4342-B048-85BDC9FD1C3A}</a:tableStyleId>
              </a:tblPr>
              <a:tblGrid>
                <a:gridCol w="3336394">
                  <a:extLst>
                    <a:ext uri="{9D8B030D-6E8A-4147-A177-3AD203B41FA5}">
                      <a16:colId xmlns:a16="http://schemas.microsoft.com/office/drawing/2014/main" val="4062382547"/>
                    </a:ext>
                  </a:extLst>
                </a:gridCol>
                <a:gridCol w="3336394">
                  <a:extLst>
                    <a:ext uri="{9D8B030D-6E8A-4147-A177-3AD203B41FA5}">
                      <a16:colId xmlns:a16="http://schemas.microsoft.com/office/drawing/2014/main" val="618594216"/>
                    </a:ext>
                  </a:extLst>
                </a:gridCol>
              </a:tblGrid>
              <a:tr h="305776">
                <a:tc>
                  <a:txBody>
                    <a:bodyPr/>
                    <a:lstStyle/>
                    <a:p>
                      <a:r>
                        <a:rPr lang="en-US" sz="1050"/>
                        <a:t>Environmental impacts (selection)</a:t>
                      </a:r>
                    </a:p>
                  </a:txBody>
                  <a:tcPr/>
                </a:tc>
                <a:tc>
                  <a:txBody>
                    <a:bodyPr/>
                    <a:lstStyle/>
                    <a:p>
                      <a:r>
                        <a:rPr lang="en-US" sz="1050"/>
                        <a:t>Unsuitable &amp; suitable locations</a:t>
                      </a:r>
                    </a:p>
                  </a:txBody>
                  <a:tcPr/>
                </a:tc>
                <a:extLst>
                  <a:ext uri="{0D108BD9-81ED-4DB2-BD59-A6C34878D82A}">
                    <a16:rowId xmlns:a16="http://schemas.microsoft.com/office/drawing/2014/main" val="208788474"/>
                  </a:ext>
                </a:extLst>
              </a:tr>
              <a:tr h="3042634">
                <a:tc>
                  <a:txBody>
                    <a:bodyPr/>
                    <a:lstStyle/>
                    <a:p>
                      <a:pPr marL="171450" indent="-171450">
                        <a:buFont typeface="Calibri"/>
                        <a:buChar char="-"/>
                      </a:pPr>
                      <a:r>
                        <a:rPr lang="en-US" sz="1050"/>
                        <a:t>Land use of the road and related infrastructure, soil sealing</a:t>
                      </a:r>
                    </a:p>
                    <a:p>
                      <a:pPr marL="171450" indent="-171450">
                        <a:buFont typeface="Calibri"/>
                        <a:buChar char="-"/>
                      </a:pPr>
                      <a:r>
                        <a:rPr lang="en-US" sz="1050"/>
                        <a:t>Habitat loss due to land use (permanent)</a:t>
                      </a:r>
                    </a:p>
                    <a:p>
                      <a:pPr marL="171450" indent="-171450">
                        <a:buFont typeface="Calibri"/>
                        <a:buChar char="-"/>
                      </a:pPr>
                      <a:r>
                        <a:rPr lang="en-US" sz="1050"/>
                        <a:t>Wildlife mortality caused by collision (roadkill)</a:t>
                      </a:r>
                    </a:p>
                    <a:p>
                      <a:pPr marL="171450" indent="-171450">
                        <a:buFont typeface="Calibri"/>
                        <a:buChar char="-"/>
                      </a:pPr>
                      <a:r>
                        <a:rPr lang="en-US" sz="1050"/>
                        <a:t>Barrier and fragmentation effects</a:t>
                      </a:r>
                    </a:p>
                    <a:p>
                      <a:pPr marL="171450" indent="-171450">
                        <a:buFont typeface="Calibri"/>
                        <a:buChar char="-"/>
                      </a:pPr>
                      <a:r>
                        <a:rPr lang="en-US" sz="1050"/>
                        <a:t>Edge effects on adjacent habitats (disturbance)</a:t>
                      </a:r>
                    </a:p>
                    <a:p>
                      <a:pPr marL="171450" indent="-171450">
                        <a:buFont typeface="Calibri"/>
                        <a:buChar char="-"/>
                      </a:pPr>
                      <a:r>
                        <a:rPr lang="en-US" sz="1050"/>
                        <a:t>Habitat transformations linked to the infrastructure and corridor effects</a:t>
                      </a:r>
                    </a:p>
                    <a:p>
                      <a:pPr marL="171450" indent="-171450">
                        <a:buFont typeface="Calibri"/>
                        <a:buChar char="-"/>
                      </a:pPr>
                      <a:r>
                        <a:rPr lang="en-US" sz="1050"/>
                        <a:t>Emissions (dust and pollutants, light, traffic noise)</a:t>
                      </a:r>
                    </a:p>
                    <a:p>
                      <a:pPr marL="171450" indent="-171450">
                        <a:buFont typeface="Calibri"/>
                        <a:buChar char="-"/>
                      </a:pPr>
                      <a:r>
                        <a:rPr lang="en-US" sz="1050"/>
                        <a:t>Alterations to water bodies (surface water crossing or relocation, road drainage, lowering of groundwater levels or accumulation)</a:t>
                      </a:r>
                    </a:p>
                    <a:p>
                      <a:pPr marL="171450" indent="-171450">
                        <a:buFont typeface="Calibri"/>
                        <a:buChar char="-"/>
                      </a:pPr>
                      <a:r>
                        <a:rPr lang="en-US" sz="1050"/>
                        <a:t>Visual impact of highways on the landscape</a:t>
                      </a:r>
                    </a:p>
                    <a:p>
                      <a:pPr marL="171450" indent="-171450">
                        <a:buFont typeface="Calibri"/>
                        <a:buChar char="-"/>
                      </a:pPr>
                      <a:r>
                        <a:rPr lang="en-US" sz="1050"/>
                        <a:t>High impact on structural and functional connectivity because of usually large land take, barrier effects, wildlife mortality due to traffic and impacts due to noise, dust and pollutants</a:t>
                      </a:r>
                    </a:p>
                  </a:txBody>
                  <a:tcPr/>
                </a:tc>
                <a:tc>
                  <a:txBody>
                    <a:bodyPr/>
                    <a:lstStyle/>
                    <a:p>
                      <a:pPr marL="171450" indent="-171450">
                        <a:buFont typeface="Calibri"/>
                        <a:buChar char="-"/>
                      </a:pPr>
                      <a:r>
                        <a:rPr lang="en-US" sz="1050"/>
                        <a:t>Unsuitable locations: protected areas, areas of high nature conservation value like old-growth forests or wet- and peatland, areas designated as ecological corridors, soils with very high significance for natural soil functions</a:t>
                      </a:r>
                    </a:p>
                    <a:p>
                      <a:pPr marL="171450" lvl="0" indent="-171450">
                        <a:buFont typeface="Calibri"/>
                        <a:buChar char="-"/>
                      </a:pPr>
                      <a:endParaRPr lang="en-US" sz="1050"/>
                    </a:p>
                    <a:p>
                      <a:pPr marL="171450" lvl="0" indent="-171450">
                        <a:buFont typeface="Calibri"/>
                        <a:buChar char="-"/>
                      </a:pPr>
                      <a:r>
                        <a:rPr lang="en-US" sz="1050"/>
                        <a:t>Suitable locations: sites that are already degraded and lack threatened species like intensively used agricultural land</a:t>
                      </a:r>
                    </a:p>
                  </a:txBody>
                  <a:tcPr/>
                </a:tc>
                <a:extLst>
                  <a:ext uri="{0D108BD9-81ED-4DB2-BD59-A6C34878D82A}">
                    <a16:rowId xmlns:a16="http://schemas.microsoft.com/office/drawing/2014/main" val="3073435112"/>
                  </a:ext>
                </a:extLst>
              </a:tr>
            </a:tbl>
          </a:graphicData>
        </a:graphic>
      </p:graphicFrame>
      <p:sp>
        <p:nvSpPr>
          <p:cNvPr id="4" name="Datumsplatzhalter 3">
            <a:extLst>
              <a:ext uri="{FF2B5EF4-FFF2-40B4-BE49-F238E27FC236}">
                <a16:creationId xmlns:a16="http://schemas.microsoft.com/office/drawing/2014/main" id="{490B185B-3857-E3C8-1E9A-6346F4ECFD3A}"/>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38DCB92D-C39C-02FB-D3BA-8532E978A4E9}"/>
              </a:ext>
            </a:extLst>
          </p:cNvPr>
          <p:cNvSpPr>
            <a:spLocks noGrp="1"/>
          </p:cNvSpPr>
          <p:nvPr>
            <p:ph type="ftr" sz="quarter" idx="11"/>
          </p:nvPr>
        </p:nvSpPr>
        <p:spPr>
          <a:xfrm>
            <a:off x="310019" y="4828791"/>
            <a:ext cx="5745538" cy="252412"/>
          </a:xfrm>
        </p:spPr>
        <p:txBody>
          <a:bodyPr/>
          <a:lstStyle/>
          <a:p>
            <a:r>
              <a:rPr lang="en-US" err="1"/>
              <a:t>PlanToConnect</a:t>
            </a:r>
            <a:r>
              <a:rPr lang="en-US"/>
              <a:t> / Partner(s) / Name(s)</a:t>
            </a:r>
          </a:p>
        </p:txBody>
      </p:sp>
      <p:sp>
        <p:nvSpPr>
          <p:cNvPr id="6" name="Foliennummernplatzhalter 5">
            <a:extLst>
              <a:ext uri="{FF2B5EF4-FFF2-40B4-BE49-F238E27FC236}">
                <a16:creationId xmlns:a16="http://schemas.microsoft.com/office/drawing/2014/main" id="{8A02B63A-6353-B3A4-0E51-B8DBBFA560E4}"/>
              </a:ext>
            </a:extLst>
          </p:cNvPr>
          <p:cNvSpPr>
            <a:spLocks noGrp="1"/>
          </p:cNvSpPr>
          <p:nvPr>
            <p:ph type="sldNum" sz="quarter" idx="12"/>
          </p:nvPr>
        </p:nvSpPr>
        <p:spPr/>
        <p:txBody>
          <a:bodyPr/>
          <a:lstStyle/>
          <a:p>
            <a:fld id="{5523F345-55CE-7244-BAC6-E4D97AAB72F4}" type="slidenum">
              <a:rPr lang="en-US" smtClean="0"/>
              <a:t>64</a:t>
            </a:fld>
            <a:endParaRPr lang="en-US"/>
          </a:p>
        </p:txBody>
      </p:sp>
      <p:sp>
        <p:nvSpPr>
          <p:cNvPr id="10" name="Titel 9">
            <a:extLst>
              <a:ext uri="{FF2B5EF4-FFF2-40B4-BE49-F238E27FC236}">
                <a16:creationId xmlns:a16="http://schemas.microsoft.com/office/drawing/2014/main" id="{419C308C-6134-0267-1080-20C17B05D0A5}"/>
              </a:ext>
            </a:extLst>
          </p:cNvPr>
          <p:cNvSpPr>
            <a:spLocks noGrp="1"/>
          </p:cNvSpPr>
          <p:nvPr>
            <p:ph type="title"/>
          </p:nvPr>
        </p:nvSpPr>
        <p:spPr>
          <a:xfrm>
            <a:off x="468313" y="915429"/>
            <a:ext cx="8207376" cy="498273"/>
          </a:xfrm>
        </p:spPr>
        <p:txBody>
          <a:bodyPr>
            <a:normAutofit/>
          </a:bodyPr>
          <a:lstStyle/>
          <a:p>
            <a:r>
              <a:rPr lang="de-DE"/>
              <a:t>Major </a:t>
            </a:r>
            <a:r>
              <a:rPr lang="de-DE" err="1"/>
              <a:t>threats</a:t>
            </a:r>
            <a:r>
              <a:rPr lang="de-DE"/>
              <a:t> </a:t>
            </a:r>
            <a:r>
              <a:rPr lang="de-DE" err="1"/>
              <a:t>to</a:t>
            </a:r>
            <a:r>
              <a:rPr lang="de-DE"/>
              <a:t> </a:t>
            </a:r>
            <a:r>
              <a:rPr lang="de-DE" err="1"/>
              <a:t>ecological</a:t>
            </a:r>
            <a:r>
              <a:rPr lang="de-DE"/>
              <a:t> </a:t>
            </a:r>
            <a:r>
              <a:rPr lang="de-DE" err="1"/>
              <a:t>connectivity</a:t>
            </a:r>
            <a:endParaRPr lang="de-DE" err="1">
              <a:cs typeface="Arial"/>
            </a:endParaRPr>
          </a:p>
        </p:txBody>
      </p:sp>
      <p:sp>
        <p:nvSpPr>
          <p:cNvPr id="3" name="Rectangle 2">
            <a:extLst>
              <a:ext uri="{FF2B5EF4-FFF2-40B4-BE49-F238E27FC236}">
                <a16:creationId xmlns:a16="http://schemas.microsoft.com/office/drawing/2014/main" id="{F243F7F1-6001-BA92-A7F8-B7FE90F1A6D6}"/>
              </a:ext>
            </a:extLst>
          </p:cNvPr>
          <p:cNvSpPr/>
          <p:nvPr/>
        </p:nvSpPr>
        <p:spPr>
          <a:xfrm>
            <a:off x="149651" y="2982060"/>
            <a:ext cx="2136167"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cs typeface="Arial"/>
              </a:rPr>
              <a:t>Roads/highways:</a:t>
            </a:r>
          </a:p>
        </p:txBody>
      </p:sp>
    </p:spTree>
    <p:extLst>
      <p:ext uri="{BB962C8B-B14F-4D97-AF65-F5344CB8AC3E}">
        <p14:creationId xmlns:p14="http://schemas.microsoft.com/office/powerpoint/2010/main" val="6068169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D139FFC9-D0BF-54AC-57BC-B8DB90E44D84}"/>
            </a:ext>
          </a:extLst>
        </p:cNvPr>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1A16B2B8-985C-60AF-84C3-C9AF7207B1F5}"/>
              </a:ext>
            </a:extLst>
          </p:cNvPr>
          <p:cNvGraphicFramePr>
            <a:graphicFrameLocks noGrp="1"/>
          </p:cNvGraphicFramePr>
          <p:nvPr>
            <p:ph idx="1"/>
            <p:extLst>
              <p:ext uri="{D42A27DB-BD31-4B8C-83A1-F6EECF244321}">
                <p14:modId xmlns:p14="http://schemas.microsoft.com/office/powerpoint/2010/main" val="2621701379"/>
              </p:ext>
            </p:extLst>
          </p:nvPr>
        </p:nvGraphicFramePr>
        <p:xfrm>
          <a:off x="2321561" y="1338792"/>
          <a:ext cx="6672788" cy="3568093"/>
        </p:xfrm>
        <a:graphic>
          <a:graphicData uri="http://schemas.openxmlformats.org/drawingml/2006/table">
            <a:tbl>
              <a:tblPr firstRow="1" bandRow="1">
                <a:tableStyleId>{5C22544A-7EE6-4342-B048-85BDC9FD1C3A}</a:tableStyleId>
              </a:tblPr>
              <a:tblGrid>
                <a:gridCol w="3336394">
                  <a:extLst>
                    <a:ext uri="{9D8B030D-6E8A-4147-A177-3AD203B41FA5}">
                      <a16:colId xmlns:a16="http://schemas.microsoft.com/office/drawing/2014/main" val="4062382547"/>
                    </a:ext>
                  </a:extLst>
                </a:gridCol>
                <a:gridCol w="3336394">
                  <a:extLst>
                    <a:ext uri="{9D8B030D-6E8A-4147-A177-3AD203B41FA5}">
                      <a16:colId xmlns:a16="http://schemas.microsoft.com/office/drawing/2014/main" val="618594216"/>
                    </a:ext>
                  </a:extLst>
                </a:gridCol>
              </a:tblGrid>
              <a:tr h="276253">
                <a:tc>
                  <a:txBody>
                    <a:bodyPr/>
                    <a:lstStyle/>
                    <a:p>
                      <a:r>
                        <a:rPr lang="en-US" sz="1050"/>
                        <a:t>Environmental impacts (selection)</a:t>
                      </a:r>
                    </a:p>
                  </a:txBody>
                  <a:tcPr/>
                </a:tc>
                <a:tc>
                  <a:txBody>
                    <a:bodyPr/>
                    <a:lstStyle/>
                    <a:p>
                      <a:r>
                        <a:rPr lang="en-US" sz="1050"/>
                        <a:t>Unsuitable &amp; suitable locations</a:t>
                      </a:r>
                    </a:p>
                  </a:txBody>
                  <a:tcPr/>
                </a:tc>
                <a:extLst>
                  <a:ext uri="{0D108BD9-81ED-4DB2-BD59-A6C34878D82A}">
                    <a16:rowId xmlns:a16="http://schemas.microsoft.com/office/drawing/2014/main" val="208788474"/>
                  </a:ext>
                </a:extLst>
              </a:tr>
              <a:tr h="3152218">
                <a:tc>
                  <a:txBody>
                    <a:bodyPr/>
                    <a:lstStyle/>
                    <a:p>
                      <a:pPr marL="171450" indent="-171450">
                        <a:buFont typeface="Calibri"/>
                        <a:buChar char="-"/>
                      </a:pPr>
                      <a:r>
                        <a:rPr lang="en-US" sz="1050"/>
                        <a:t>Land use by technical structures, earthworks and operating facilities, soil sealing</a:t>
                      </a:r>
                    </a:p>
                    <a:p>
                      <a:pPr marL="171450" indent="-171450">
                        <a:buFont typeface="Calibri"/>
                        <a:buChar char="-"/>
                      </a:pPr>
                      <a:r>
                        <a:rPr lang="en-US" sz="1050"/>
                        <a:t>Habitat loss due to land use (permanent)</a:t>
                      </a:r>
                    </a:p>
                    <a:p>
                      <a:pPr marL="171450" indent="-171450">
                        <a:buFont typeface="Calibri"/>
                        <a:buChar char="-"/>
                      </a:pPr>
                      <a:r>
                        <a:rPr lang="en-US" sz="1050"/>
                        <a:t>Wildlife mortality caused by collision with trains or wires (electrocution)</a:t>
                      </a:r>
                    </a:p>
                    <a:p>
                      <a:pPr marL="171450" indent="-171450">
                        <a:buFont typeface="Calibri"/>
                        <a:buChar char="-"/>
                      </a:pPr>
                      <a:r>
                        <a:rPr lang="en-US" sz="1050"/>
                        <a:t>Barrier and fragmentation effects</a:t>
                      </a:r>
                    </a:p>
                    <a:p>
                      <a:pPr marL="171450" indent="-171450">
                        <a:buFont typeface="Calibri"/>
                        <a:buChar char="-"/>
                      </a:pPr>
                      <a:r>
                        <a:rPr lang="en-US" sz="1050"/>
                        <a:t>Edge effects on adjacent habitats</a:t>
                      </a:r>
                    </a:p>
                    <a:p>
                      <a:pPr marL="171450" indent="-171450">
                        <a:buFont typeface="Calibri"/>
                        <a:buChar char="-"/>
                      </a:pPr>
                      <a:r>
                        <a:rPr lang="en-US" sz="1050"/>
                        <a:t>Habitat transformations linked to the infrastructure and corridor effects</a:t>
                      </a:r>
                    </a:p>
                    <a:p>
                      <a:pPr marL="171450" indent="-171450">
                        <a:buFont typeface="Calibri"/>
                        <a:buChar char="-"/>
                      </a:pPr>
                      <a:r>
                        <a:rPr lang="en-US" sz="1050"/>
                        <a:t>Emissions (noise, light, dust, pollutants) and herbicide use</a:t>
                      </a:r>
                    </a:p>
                    <a:p>
                      <a:pPr marL="171450" indent="-171450">
                        <a:buFont typeface="Calibri"/>
                        <a:buChar char="-"/>
                      </a:pPr>
                      <a:r>
                        <a:rPr lang="en-US" sz="1050"/>
                        <a:t>Vibrations</a:t>
                      </a:r>
                    </a:p>
                    <a:p>
                      <a:pPr marL="171450" indent="-171450">
                        <a:buFont typeface="Calibri"/>
                        <a:buChar char="-"/>
                      </a:pPr>
                      <a:r>
                        <a:rPr lang="en-US" sz="1050"/>
                        <a:t>Alteration of water bodies</a:t>
                      </a:r>
                    </a:p>
                    <a:p>
                      <a:pPr marL="171450" indent="-171450">
                        <a:buFont typeface="Calibri"/>
                        <a:buChar char="-"/>
                      </a:pPr>
                      <a:r>
                        <a:rPr lang="en-US" sz="1050"/>
                        <a:t>Visual impact of technical structures</a:t>
                      </a:r>
                    </a:p>
                    <a:p>
                      <a:pPr marL="171450" indent="-171450">
                        <a:buFont typeface="Calibri"/>
                        <a:buChar char="-"/>
                      </a:pPr>
                      <a:r>
                        <a:rPr lang="en-US" sz="1050"/>
                        <a:t>High impact on structural and functional connectivity because of land take (habitat loss), barrier effects, wildlife mortality due to traffic and impacts due to noise, dust, pollutants and vibrations</a:t>
                      </a:r>
                    </a:p>
                    <a:p>
                      <a:pPr marL="171450" indent="-171450">
                        <a:buFont typeface="Calibri"/>
                        <a:buChar char="-"/>
                      </a:pPr>
                      <a:endParaRPr lang="en-US" sz="1050"/>
                    </a:p>
                  </a:txBody>
                  <a:tcPr/>
                </a:tc>
                <a:tc>
                  <a:txBody>
                    <a:bodyPr/>
                    <a:lstStyle/>
                    <a:p>
                      <a:pPr marL="171450" indent="-171450">
                        <a:buFont typeface="Calibri"/>
                        <a:buChar char="-"/>
                      </a:pPr>
                      <a:r>
                        <a:rPr lang="en-US" sz="1050"/>
                        <a:t>Unsuitable locations: Protected areas, areas of high nature conservation value like old-growth forests or wet- and peatland, areas designated as ecological corridors</a:t>
                      </a:r>
                    </a:p>
                    <a:p>
                      <a:pPr marL="171450" lvl="0" indent="-171450">
                        <a:buFont typeface="Calibri"/>
                        <a:buChar char="-"/>
                      </a:pPr>
                      <a:endParaRPr lang="en-US" sz="1050"/>
                    </a:p>
                    <a:p>
                      <a:pPr marL="171450" lvl="0" indent="-171450">
                        <a:buFont typeface="Calibri"/>
                        <a:buChar char="-"/>
                      </a:pPr>
                      <a:r>
                        <a:rPr lang="en-US" sz="1050"/>
                        <a:t>Suitable locations: sites that are already degraded and lack threatened species like intensively used agricultural land</a:t>
                      </a:r>
                    </a:p>
                  </a:txBody>
                  <a:tcPr/>
                </a:tc>
                <a:extLst>
                  <a:ext uri="{0D108BD9-81ED-4DB2-BD59-A6C34878D82A}">
                    <a16:rowId xmlns:a16="http://schemas.microsoft.com/office/drawing/2014/main" val="3073435112"/>
                  </a:ext>
                </a:extLst>
              </a:tr>
            </a:tbl>
          </a:graphicData>
        </a:graphic>
      </p:graphicFrame>
      <p:sp>
        <p:nvSpPr>
          <p:cNvPr id="4" name="Datumsplatzhalter 3">
            <a:extLst>
              <a:ext uri="{FF2B5EF4-FFF2-40B4-BE49-F238E27FC236}">
                <a16:creationId xmlns:a16="http://schemas.microsoft.com/office/drawing/2014/main" id="{8363F2C8-5012-A968-9076-9453E582D19D}"/>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53B99F49-6894-B074-008A-A84408D2E028}"/>
              </a:ext>
            </a:extLst>
          </p:cNvPr>
          <p:cNvSpPr>
            <a:spLocks noGrp="1"/>
          </p:cNvSpPr>
          <p:nvPr>
            <p:ph type="ftr" sz="quarter" idx="11"/>
          </p:nvPr>
        </p:nvSpPr>
        <p:spPr>
          <a:xfrm>
            <a:off x="310019" y="4828791"/>
            <a:ext cx="5745538" cy="252412"/>
          </a:xfrm>
        </p:spPr>
        <p:txBody>
          <a:bodyPr/>
          <a:lstStyle/>
          <a:p>
            <a:r>
              <a:rPr lang="en-US" err="1"/>
              <a:t>PlanToConnect</a:t>
            </a:r>
            <a:r>
              <a:rPr lang="en-US"/>
              <a:t> / Partner(s) / Name(s)</a:t>
            </a:r>
          </a:p>
        </p:txBody>
      </p:sp>
      <p:sp>
        <p:nvSpPr>
          <p:cNvPr id="6" name="Foliennummernplatzhalter 5">
            <a:extLst>
              <a:ext uri="{FF2B5EF4-FFF2-40B4-BE49-F238E27FC236}">
                <a16:creationId xmlns:a16="http://schemas.microsoft.com/office/drawing/2014/main" id="{4EFE0CEF-2A23-D758-D608-1159268C37CC}"/>
              </a:ext>
            </a:extLst>
          </p:cNvPr>
          <p:cNvSpPr>
            <a:spLocks noGrp="1"/>
          </p:cNvSpPr>
          <p:nvPr>
            <p:ph type="sldNum" sz="quarter" idx="12"/>
          </p:nvPr>
        </p:nvSpPr>
        <p:spPr/>
        <p:txBody>
          <a:bodyPr/>
          <a:lstStyle/>
          <a:p>
            <a:fld id="{5523F345-55CE-7244-BAC6-E4D97AAB72F4}" type="slidenum">
              <a:rPr lang="en-US" smtClean="0"/>
              <a:t>65</a:t>
            </a:fld>
            <a:endParaRPr lang="en-US"/>
          </a:p>
        </p:txBody>
      </p:sp>
      <p:sp>
        <p:nvSpPr>
          <p:cNvPr id="10" name="Titel 9">
            <a:extLst>
              <a:ext uri="{FF2B5EF4-FFF2-40B4-BE49-F238E27FC236}">
                <a16:creationId xmlns:a16="http://schemas.microsoft.com/office/drawing/2014/main" id="{C104FF26-F1F1-D32C-1329-DA0E4B7E8EBC}"/>
              </a:ext>
            </a:extLst>
          </p:cNvPr>
          <p:cNvSpPr>
            <a:spLocks noGrp="1"/>
          </p:cNvSpPr>
          <p:nvPr>
            <p:ph type="title"/>
          </p:nvPr>
        </p:nvSpPr>
        <p:spPr>
          <a:xfrm>
            <a:off x="468313" y="915429"/>
            <a:ext cx="8207376" cy="498273"/>
          </a:xfrm>
        </p:spPr>
        <p:txBody>
          <a:bodyPr>
            <a:normAutofit/>
          </a:bodyPr>
          <a:lstStyle/>
          <a:p>
            <a:r>
              <a:rPr lang="de-DE"/>
              <a:t>Major </a:t>
            </a:r>
            <a:r>
              <a:rPr lang="de-DE" err="1"/>
              <a:t>threats</a:t>
            </a:r>
            <a:r>
              <a:rPr lang="de-DE"/>
              <a:t> </a:t>
            </a:r>
            <a:r>
              <a:rPr lang="de-DE" err="1"/>
              <a:t>to</a:t>
            </a:r>
            <a:r>
              <a:rPr lang="de-DE"/>
              <a:t> </a:t>
            </a:r>
            <a:r>
              <a:rPr lang="de-DE" err="1"/>
              <a:t>ecological</a:t>
            </a:r>
            <a:r>
              <a:rPr lang="de-DE"/>
              <a:t> </a:t>
            </a:r>
            <a:r>
              <a:rPr lang="de-DE" err="1"/>
              <a:t>connectivity</a:t>
            </a:r>
            <a:endParaRPr lang="de-DE" err="1">
              <a:cs typeface="Arial"/>
            </a:endParaRPr>
          </a:p>
        </p:txBody>
      </p:sp>
      <p:sp>
        <p:nvSpPr>
          <p:cNvPr id="3" name="Rectangle 2">
            <a:extLst>
              <a:ext uri="{FF2B5EF4-FFF2-40B4-BE49-F238E27FC236}">
                <a16:creationId xmlns:a16="http://schemas.microsoft.com/office/drawing/2014/main" id="{6BB7228D-82B8-24AB-F8AD-90451F1DFAF5}"/>
              </a:ext>
            </a:extLst>
          </p:cNvPr>
          <p:cNvSpPr/>
          <p:nvPr/>
        </p:nvSpPr>
        <p:spPr>
          <a:xfrm>
            <a:off x="149651" y="2982060"/>
            <a:ext cx="2136167"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cs typeface="Arial"/>
              </a:rPr>
              <a:t>Railways:</a:t>
            </a:r>
          </a:p>
        </p:txBody>
      </p:sp>
    </p:spTree>
    <p:extLst>
      <p:ext uri="{BB962C8B-B14F-4D97-AF65-F5344CB8AC3E}">
        <p14:creationId xmlns:p14="http://schemas.microsoft.com/office/powerpoint/2010/main" val="40483510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7F58EE31-551C-C9AC-35B3-3684C423C97A}"/>
            </a:ext>
          </a:extLst>
        </p:cNvPr>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B1879FA8-10C2-9F1F-CDEB-01D687093C03}"/>
              </a:ext>
            </a:extLst>
          </p:cNvPr>
          <p:cNvGraphicFramePr>
            <a:graphicFrameLocks noGrp="1"/>
          </p:cNvGraphicFramePr>
          <p:nvPr>
            <p:ph idx="1"/>
            <p:extLst>
              <p:ext uri="{D42A27DB-BD31-4B8C-83A1-F6EECF244321}">
                <p14:modId xmlns:p14="http://schemas.microsoft.com/office/powerpoint/2010/main" val="766063420"/>
              </p:ext>
            </p:extLst>
          </p:nvPr>
        </p:nvGraphicFramePr>
        <p:xfrm>
          <a:off x="2321561" y="1338791"/>
          <a:ext cx="6672788" cy="3348410"/>
        </p:xfrm>
        <a:graphic>
          <a:graphicData uri="http://schemas.openxmlformats.org/drawingml/2006/table">
            <a:tbl>
              <a:tblPr firstRow="1" bandRow="1">
                <a:tableStyleId>{5C22544A-7EE6-4342-B048-85BDC9FD1C3A}</a:tableStyleId>
              </a:tblPr>
              <a:tblGrid>
                <a:gridCol w="3336394">
                  <a:extLst>
                    <a:ext uri="{9D8B030D-6E8A-4147-A177-3AD203B41FA5}">
                      <a16:colId xmlns:a16="http://schemas.microsoft.com/office/drawing/2014/main" val="4062382547"/>
                    </a:ext>
                  </a:extLst>
                </a:gridCol>
                <a:gridCol w="3336394">
                  <a:extLst>
                    <a:ext uri="{9D8B030D-6E8A-4147-A177-3AD203B41FA5}">
                      <a16:colId xmlns:a16="http://schemas.microsoft.com/office/drawing/2014/main" val="618594216"/>
                    </a:ext>
                  </a:extLst>
                </a:gridCol>
              </a:tblGrid>
              <a:tr h="305776">
                <a:tc>
                  <a:txBody>
                    <a:bodyPr/>
                    <a:lstStyle/>
                    <a:p>
                      <a:r>
                        <a:rPr lang="en-US" sz="1050"/>
                        <a:t>Environmental impacts (selection)</a:t>
                      </a:r>
                    </a:p>
                  </a:txBody>
                  <a:tcPr/>
                </a:tc>
                <a:tc>
                  <a:txBody>
                    <a:bodyPr/>
                    <a:lstStyle/>
                    <a:p>
                      <a:r>
                        <a:rPr lang="en-US" sz="1050"/>
                        <a:t>Unsuitable &amp; suitable locations</a:t>
                      </a:r>
                    </a:p>
                  </a:txBody>
                  <a:tcPr/>
                </a:tc>
                <a:extLst>
                  <a:ext uri="{0D108BD9-81ED-4DB2-BD59-A6C34878D82A}">
                    <a16:rowId xmlns:a16="http://schemas.microsoft.com/office/drawing/2014/main" val="208788474"/>
                  </a:ext>
                </a:extLst>
              </a:tr>
              <a:tr h="3042634">
                <a:tc>
                  <a:txBody>
                    <a:bodyPr/>
                    <a:lstStyle/>
                    <a:p>
                      <a:pPr marL="171450" indent="-171450">
                        <a:buFont typeface="Calibri"/>
                        <a:buChar char="-"/>
                      </a:pPr>
                      <a:r>
                        <a:rPr lang="en-US" sz="1050"/>
                        <a:t>Land use by housing, settlement, recreational, commercial or industrial areas, soil sealing</a:t>
                      </a:r>
                    </a:p>
                    <a:p>
                      <a:pPr marL="171450" indent="-171450">
                        <a:buFont typeface="Calibri"/>
                        <a:buChar char="-"/>
                      </a:pPr>
                      <a:r>
                        <a:rPr lang="en-US" sz="1050"/>
                        <a:t>Habitat loss due to land use (permanent removal of vegetation through covering/sealing)</a:t>
                      </a:r>
                    </a:p>
                    <a:p>
                      <a:pPr marL="171450" indent="-171450">
                        <a:buFont typeface="Calibri"/>
                        <a:buChar char="-"/>
                      </a:pPr>
                      <a:r>
                        <a:rPr lang="en-US" sz="1050"/>
                        <a:t>Barrier and fragmentation effects</a:t>
                      </a:r>
                    </a:p>
                    <a:p>
                      <a:pPr marL="171450" indent="-171450">
                        <a:buFont typeface="Calibri"/>
                        <a:buChar char="-"/>
                      </a:pPr>
                      <a:r>
                        <a:rPr lang="en-US" sz="1050"/>
                        <a:t>Pollution of surface or ground water</a:t>
                      </a:r>
                    </a:p>
                    <a:p>
                      <a:pPr marL="171450" indent="-171450">
                        <a:buFont typeface="Calibri"/>
                        <a:buChar char="-"/>
                      </a:pPr>
                      <a:r>
                        <a:rPr lang="en-US" sz="1050"/>
                        <a:t>Pollution: noise, artificial night lighting, heat or air pollution</a:t>
                      </a:r>
                    </a:p>
                    <a:p>
                      <a:pPr marL="171450" indent="-171450">
                        <a:buFont typeface="Calibri"/>
                        <a:buChar char="-"/>
                      </a:pPr>
                      <a:r>
                        <a:rPr lang="en-US" sz="1050"/>
                        <a:t>Killing of wild animals due to increased numbers of dogs, cats, and other pets that act as predators</a:t>
                      </a:r>
                    </a:p>
                    <a:p>
                      <a:pPr marL="171450" indent="-171450">
                        <a:buFont typeface="Calibri"/>
                        <a:buChar char="-"/>
                      </a:pPr>
                      <a:r>
                        <a:rPr lang="en-US" sz="1050"/>
                        <a:t>Construction or modification (e.g. of housing and settlements) in existing built-up areas</a:t>
                      </a:r>
                    </a:p>
                    <a:p>
                      <a:pPr marL="171450" indent="-171450">
                        <a:buFont typeface="Calibri"/>
                        <a:buChar char="-"/>
                      </a:pPr>
                      <a:r>
                        <a:rPr lang="en-US" sz="1050"/>
                        <a:t>High impact on structural and functional connectivity because of land take (habitat loss), barrier effects and impacts due to noise and other pollutants</a:t>
                      </a:r>
                    </a:p>
                  </a:txBody>
                  <a:tcPr/>
                </a:tc>
                <a:tc>
                  <a:txBody>
                    <a:bodyPr/>
                    <a:lstStyle/>
                    <a:p>
                      <a:pPr marL="171450" indent="-171450">
                        <a:buFont typeface="Calibri"/>
                        <a:buChar char="-"/>
                      </a:pPr>
                      <a:r>
                        <a:rPr lang="en-US" sz="1050"/>
                        <a:t>Unsuitable locations: protected areas; areas of high nature conservation value like old-growth forests or wet- and peatland; existing ecological corridors, especially in bottleneck areas</a:t>
                      </a:r>
                    </a:p>
                    <a:p>
                      <a:pPr marL="171450" lvl="0" indent="-171450">
                        <a:buFont typeface="Calibri"/>
                        <a:buChar char="-"/>
                      </a:pPr>
                      <a:endParaRPr lang="en-US" sz="1050"/>
                    </a:p>
                    <a:p>
                      <a:pPr marL="171450" lvl="0" indent="-171450">
                        <a:buFont typeface="Calibri"/>
                        <a:buChar char="-"/>
                      </a:pPr>
                      <a:r>
                        <a:rPr lang="en-US" sz="1050"/>
                        <a:t>Suitable locations: inner urban respectively brownfield sites that have already lost their significance as habitat for flora and fauna; sites that are already degraded and are of no particular value from a nature conservation perspective</a:t>
                      </a:r>
                    </a:p>
                  </a:txBody>
                  <a:tcPr/>
                </a:tc>
                <a:extLst>
                  <a:ext uri="{0D108BD9-81ED-4DB2-BD59-A6C34878D82A}">
                    <a16:rowId xmlns:a16="http://schemas.microsoft.com/office/drawing/2014/main" val="3073435112"/>
                  </a:ext>
                </a:extLst>
              </a:tr>
            </a:tbl>
          </a:graphicData>
        </a:graphic>
      </p:graphicFrame>
      <p:sp>
        <p:nvSpPr>
          <p:cNvPr id="4" name="Datumsplatzhalter 3">
            <a:extLst>
              <a:ext uri="{FF2B5EF4-FFF2-40B4-BE49-F238E27FC236}">
                <a16:creationId xmlns:a16="http://schemas.microsoft.com/office/drawing/2014/main" id="{8D1F4B5C-6CC3-6E0D-3CEA-F5F58717816A}"/>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328F8747-AF9C-CC67-EF25-22508F90EF1C}"/>
              </a:ext>
            </a:extLst>
          </p:cNvPr>
          <p:cNvSpPr>
            <a:spLocks noGrp="1"/>
          </p:cNvSpPr>
          <p:nvPr>
            <p:ph type="ftr" sz="quarter" idx="11"/>
          </p:nvPr>
        </p:nvSpPr>
        <p:spPr>
          <a:xfrm>
            <a:off x="310019" y="4828791"/>
            <a:ext cx="5745538" cy="252412"/>
          </a:xfrm>
        </p:spPr>
        <p:txBody>
          <a:bodyPr/>
          <a:lstStyle/>
          <a:p>
            <a:r>
              <a:rPr lang="en-US" err="1"/>
              <a:t>PlanToConnect</a:t>
            </a:r>
            <a:r>
              <a:rPr lang="en-US"/>
              <a:t> / Partner(s) / Name(s)</a:t>
            </a:r>
          </a:p>
        </p:txBody>
      </p:sp>
      <p:sp>
        <p:nvSpPr>
          <p:cNvPr id="6" name="Foliennummernplatzhalter 5">
            <a:extLst>
              <a:ext uri="{FF2B5EF4-FFF2-40B4-BE49-F238E27FC236}">
                <a16:creationId xmlns:a16="http://schemas.microsoft.com/office/drawing/2014/main" id="{2B498803-ADF8-7CCA-D0D1-1E7117CFED55}"/>
              </a:ext>
            </a:extLst>
          </p:cNvPr>
          <p:cNvSpPr>
            <a:spLocks noGrp="1"/>
          </p:cNvSpPr>
          <p:nvPr>
            <p:ph type="sldNum" sz="quarter" idx="12"/>
          </p:nvPr>
        </p:nvSpPr>
        <p:spPr/>
        <p:txBody>
          <a:bodyPr/>
          <a:lstStyle/>
          <a:p>
            <a:fld id="{5523F345-55CE-7244-BAC6-E4D97AAB72F4}" type="slidenum">
              <a:rPr lang="en-US" smtClean="0"/>
              <a:t>66</a:t>
            </a:fld>
            <a:endParaRPr lang="en-US"/>
          </a:p>
        </p:txBody>
      </p:sp>
      <p:sp>
        <p:nvSpPr>
          <p:cNvPr id="10" name="Titel 9">
            <a:extLst>
              <a:ext uri="{FF2B5EF4-FFF2-40B4-BE49-F238E27FC236}">
                <a16:creationId xmlns:a16="http://schemas.microsoft.com/office/drawing/2014/main" id="{F1F53E28-7356-8702-1A43-FA69304517AD}"/>
              </a:ext>
            </a:extLst>
          </p:cNvPr>
          <p:cNvSpPr>
            <a:spLocks noGrp="1"/>
          </p:cNvSpPr>
          <p:nvPr>
            <p:ph type="title"/>
          </p:nvPr>
        </p:nvSpPr>
        <p:spPr>
          <a:xfrm>
            <a:off x="468313" y="915429"/>
            <a:ext cx="8207376" cy="498273"/>
          </a:xfrm>
        </p:spPr>
        <p:txBody>
          <a:bodyPr>
            <a:normAutofit/>
          </a:bodyPr>
          <a:lstStyle/>
          <a:p>
            <a:r>
              <a:rPr lang="de-DE"/>
              <a:t>Major </a:t>
            </a:r>
            <a:r>
              <a:rPr lang="de-DE" err="1"/>
              <a:t>threats</a:t>
            </a:r>
            <a:r>
              <a:rPr lang="de-DE"/>
              <a:t> </a:t>
            </a:r>
            <a:r>
              <a:rPr lang="de-DE" err="1"/>
              <a:t>to</a:t>
            </a:r>
            <a:r>
              <a:rPr lang="de-DE"/>
              <a:t> </a:t>
            </a:r>
            <a:r>
              <a:rPr lang="de-DE" err="1"/>
              <a:t>ecological</a:t>
            </a:r>
            <a:r>
              <a:rPr lang="de-DE"/>
              <a:t> </a:t>
            </a:r>
            <a:r>
              <a:rPr lang="de-DE" err="1"/>
              <a:t>connectivity</a:t>
            </a:r>
            <a:endParaRPr lang="de-DE" err="1">
              <a:cs typeface="Arial"/>
            </a:endParaRPr>
          </a:p>
        </p:txBody>
      </p:sp>
      <p:sp>
        <p:nvSpPr>
          <p:cNvPr id="3" name="Rectangle 2">
            <a:extLst>
              <a:ext uri="{FF2B5EF4-FFF2-40B4-BE49-F238E27FC236}">
                <a16:creationId xmlns:a16="http://schemas.microsoft.com/office/drawing/2014/main" id="{D38173AD-0601-97CB-086D-BE43F1BE003D}"/>
              </a:ext>
            </a:extLst>
          </p:cNvPr>
          <p:cNvSpPr/>
          <p:nvPr/>
        </p:nvSpPr>
        <p:spPr>
          <a:xfrm>
            <a:off x="149651" y="2982060"/>
            <a:ext cx="2136167" cy="460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200" b="1">
                <a:solidFill>
                  <a:schemeClr val="tx1"/>
                </a:solidFill>
                <a:cs typeface="Arial"/>
              </a:rPr>
              <a:t>Urban/industrial development:</a:t>
            </a:r>
          </a:p>
        </p:txBody>
      </p:sp>
      <p:sp>
        <p:nvSpPr>
          <p:cNvPr id="2" name="TextBox 1">
            <a:extLst>
              <a:ext uri="{FF2B5EF4-FFF2-40B4-BE49-F238E27FC236}">
                <a16:creationId xmlns:a16="http://schemas.microsoft.com/office/drawing/2014/main" id="{D742EDE6-B0DC-D49B-7E28-6F96C1A9B031}"/>
              </a:ext>
            </a:extLst>
          </p:cNvPr>
          <p:cNvSpPr txBox="1"/>
          <p:nvPr/>
        </p:nvSpPr>
        <p:spPr>
          <a:xfrm>
            <a:off x="6860176" y="4228071"/>
            <a:ext cx="2224722" cy="507831"/>
          </a:xfrm>
          <a:prstGeom prst="rect">
            <a:avLst/>
          </a:prstGeom>
          <a:solidFill>
            <a:schemeClr val="bg1">
              <a:lumMod val="8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Please open briefing sheet for Module 3, p. 5</a:t>
            </a:r>
            <a:endParaRPr lang="en-US"/>
          </a:p>
        </p:txBody>
      </p:sp>
      <p:sp>
        <p:nvSpPr>
          <p:cNvPr id="7" name="Arrow: Right 9">
            <a:extLst>
              <a:ext uri="{FF2B5EF4-FFF2-40B4-BE49-F238E27FC236}">
                <a16:creationId xmlns:a16="http://schemas.microsoft.com/office/drawing/2014/main" id="{064332B4-BBF7-0C05-ABEC-A38A0F4A4B05}"/>
              </a:ext>
            </a:extLst>
          </p:cNvPr>
          <p:cNvSpPr/>
          <p:nvPr/>
        </p:nvSpPr>
        <p:spPr>
          <a:xfrm>
            <a:off x="6388627" y="4456772"/>
            <a:ext cx="381000" cy="1739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39762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F38EA-5B7B-9760-D046-0F136A5FA20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5F85AE3-1323-2C48-20AF-AF8E6B31D919}"/>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9EAC35B8-6F17-AB3A-D3F7-6F71B4A41DEE}"/>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610AADFB-0880-32B1-CA46-833786BA9DE2}"/>
              </a:ext>
            </a:extLst>
          </p:cNvPr>
          <p:cNvSpPr>
            <a:spLocks noGrp="1"/>
          </p:cNvSpPr>
          <p:nvPr>
            <p:ph type="sldNum" sz="quarter" idx="12"/>
          </p:nvPr>
        </p:nvSpPr>
        <p:spPr/>
        <p:txBody>
          <a:bodyPr/>
          <a:lstStyle/>
          <a:p>
            <a:fld id="{5523F345-55CE-7244-BAC6-E4D97AAB72F4}" type="slidenum">
              <a:rPr lang="en-US" smtClean="0"/>
              <a:t>67</a:t>
            </a:fld>
            <a:endParaRPr lang="en-US"/>
          </a:p>
        </p:txBody>
      </p:sp>
      <p:sp>
        <p:nvSpPr>
          <p:cNvPr id="8" name="Title 5">
            <a:extLst>
              <a:ext uri="{FF2B5EF4-FFF2-40B4-BE49-F238E27FC236}">
                <a16:creationId xmlns:a16="http://schemas.microsoft.com/office/drawing/2014/main" id="{616F5D53-8B96-81AC-DC35-511BCC65BEBB}"/>
              </a:ext>
            </a:extLst>
          </p:cNvPr>
          <p:cNvSpPr txBox="1">
            <a:spLocks/>
          </p:cNvSpPr>
          <p:nvPr/>
        </p:nvSpPr>
        <p:spPr>
          <a:xfrm>
            <a:off x="1373961" y="2226042"/>
            <a:ext cx="6393649" cy="180020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a:cs typeface="Arial"/>
              </a:rPr>
              <a:t>Mitigation </a:t>
            </a:r>
            <a:r>
              <a:rPr lang="de-DE" err="1">
                <a:cs typeface="Arial"/>
              </a:rPr>
              <a:t>options</a:t>
            </a:r>
            <a:endParaRPr lang="en-US" err="1"/>
          </a:p>
        </p:txBody>
      </p:sp>
    </p:spTree>
    <p:extLst>
      <p:ext uri="{BB962C8B-B14F-4D97-AF65-F5344CB8AC3E}">
        <p14:creationId xmlns:p14="http://schemas.microsoft.com/office/powerpoint/2010/main" val="15143698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26F10EF6-EDDC-EE97-216C-AD1B6DB8C128}"/>
              </a:ext>
            </a:extLst>
          </p:cNvPr>
          <p:cNvSpPr>
            <a:spLocks noGrp="1"/>
          </p:cNvSpPr>
          <p:nvPr>
            <p:ph type="title"/>
          </p:nvPr>
        </p:nvSpPr>
        <p:spPr>
          <a:xfrm>
            <a:off x="468313" y="1023938"/>
            <a:ext cx="8207376" cy="744239"/>
          </a:xfrm>
        </p:spPr>
        <p:txBody>
          <a:bodyPr>
            <a:normAutofit fontScale="90000"/>
          </a:bodyPr>
          <a:lstStyle/>
          <a:p>
            <a:r>
              <a:rPr lang="en-SI"/>
              <a:t>Mitigation &amp; compensation options: Focus "Hydropower"</a:t>
            </a:r>
            <a:endParaRPr lang="en-US" sz="2400">
              <a:cs typeface="Arial"/>
            </a:endParaRPr>
          </a:p>
        </p:txBody>
      </p:sp>
      <p:sp>
        <p:nvSpPr>
          <p:cNvPr id="3" name="Date Placeholder 2">
            <a:extLst>
              <a:ext uri="{FF2B5EF4-FFF2-40B4-BE49-F238E27FC236}">
                <a16:creationId xmlns:a16="http://schemas.microsoft.com/office/drawing/2014/main" id="{F11DAEDB-AAB7-1B2B-3A20-ACB77DA6652C}"/>
              </a:ext>
            </a:extLst>
          </p:cNvPr>
          <p:cNvSpPr>
            <a:spLocks noGrp="1"/>
          </p:cNvSpPr>
          <p:nvPr>
            <p:ph type="dt" sz="half" idx="10"/>
          </p:nvPr>
        </p:nvSpPr>
        <p:spPr/>
        <p:txBody>
          <a:bodyPr/>
          <a:lstStyle/>
          <a:p>
            <a:fld id="{06E19CE7-802F-4B81-B0A6-821FA10BE16B}" type="datetime1">
              <a:rPr lang="sl-SI" smtClean="0"/>
              <a:t>19. 11. 2025</a:t>
            </a:fld>
            <a:endParaRPr lang="en-US"/>
          </a:p>
        </p:txBody>
      </p:sp>
      <p:sp>
        <p:nvSpPr>
          <p:cNvPr id="4" name="Footer Placeholder 3">
            <a:extLst>
              <a:ext uri="{FF2B5EF4-FFF2-40B4-BE49-F238E27FC236}">
                <a16:creationId xmlns:a16="http://schemas.microsoft.com/office/drawing/2014/main" id="{015D2230-7B9F-924D-D7DA-D7DAF84025F6}"/>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76CDD825-C47E-D792-6225-FB2541C1218D}"/>
              </a:ext>
            </a:extLst>
          </p:cNvPr>
          <p:cNvSpPr>
            <a:spLocks noGrp="1"/>
          </p:cNvSpPr>
          <p:nvPr>
            <p:ph type="sldNum" sz="quarter" idx="12"/>
          </p:nvPr>
        </p:nvSpPr>
        <p:spPr/>
        <p:txBody>
          <a:bodyPr/>
          <a:lstStyle/>
          <a:p>
            <a:fld id="{5523F345-55CE-7244-BAC6-E4D97AAB72F4}" type="slidenum">
              <a:rPr lang="en-US" smtClean="0"/>
              <a:pPr/>
              <a:t>68</a:t>
            </a:fld>
            <a:endParaRPr lang="en-US"/>
          </a:p>
        </p:txBody>
      </p:sp>
      <p:sp>
        <p:nvSpPr>
          <p:cNvPr id="6" name="Text Placeholder 5">
            <a:extLst>
              <a:ext uri="{FF2B5EF4-FFF2-40B4-BE49-F238E27FC236}">
                <a16:creationId xmlns:a16="http://schemas.microsoft.com/office/drawing/2014/main" id="{E5CF4578-3BEB-A504-A7C6-11EE6148E01F}"/>
              </a:ext>
            </a:extLst>
          </p:cNvPr>
          <p:cNvSpPr>
            <a:spLocks noGrp="1"/>
          </p:cNvSpPr>
          <p:nvPr>
            <p:ph type="body" sz="quarter" idx="14"/>
          </p:nvPr>
        </p:nvSpPr>
        <p:spPr/>
        <p:txBody>
          <a:bodyPr anchor="ctr"/>
          <a:lstStyle/>
          <a:p>
            <a:r>
              <a:rPr lang="en-US" sz="1200"/>
              <a:t>Construction of upstream and downstream fish passage facilities</a:t>
            </a:r>
          </a:p>
        </p:txBody>
      </p:sp>
      <p:sp>
        <p:nvSpPr>
          <p:cNvPr id="7" name="Text Placeholder 6">
            <a:extLst>
              <a:ext uri="{FF2B5EF4-FFF2-40B4-BE49-F238E27FC236}">
                <a16:creationId xmlns:a16="http://schemas.microsoft.com/office/drawing/2014/main" id="{3E00C5B0-7B3C-6684-860C-8EBF19857741}"/>
              </a:ext>
            </a:extLst>
          </p:cNvPr>
          <p:cNvSpPr>
            <a:spLocks noGrp="1"/>
          </p:cNvSpPr>
          <p:nvPr>
            <p:ph type="body" sz="quarter" idx="16"/>
          </p:nvPr>
        </p:nvSpPr>
        <p:spPr/>
        <p:txBody>
          <a:bodyPr anchor="ctr"/>
          <a:lstStyle/>
          <a:p>
            <a:r>
              <a:rPr lang="en-US" sz="1200"/>
              <a:t>Intelligent turbine design or turbine shutdown on a fixed schedule</a:t>
            </a:r>
          </a:p>
        </p:txBody>
      </p:sp>
      <p:sp>
        <p:nvSpPr>
          <p:cNvPr id="8" name="Text Placeholder 7">
            <a:extLst>
              <a:ext uri="{FF2B5EF4-FFF2-40B4-BE49-F238E27FC236}">
                <a16:creationId xmlns:a16="http://schemas.microsoft.com/office/drawing/2014/main" id="{31D2B759-F163-E49C-F8DA-1C8B53E41E40}"/>
              </a:ext>
            </a:extLst>
          </p:cNvPr>
          <p:cNvSpPr>
            <a:spLocks noGrp="1"/>
          </p:cNvSpPr>
          <p:nvPr>
            <p:ph type="body" sz="quarter" idx="18"/>
          </p:nvPr>
        </p:nvSpPr>
        <p:spPr/>
        <p:txBody>
          <a:bodyPr anchor="ctr"/>
          <a:lstStyle/>
          <a:p>
            <a:r>
              <a:rPr lang="en-US" sz="1200"/>
              <a:t>Ecologically effective minimum flow of water as well as a bed load management are important.</a:t>
            </a:r>
          </a:p>
        </p:txBody>
      </p:sp>
      <p:sp>
        <p:nvSpPr>
          <p:cNvPr id="9" name="Text Placeholder 8">
            <a:extLst>
              <a:ext uri="{FF2B5EF4-FFF2-40B4-BE49-F238E27FC236}">
                <a16:creationId xmlns:a16="http://schemas.microsoft.com/office/drawing/2014/main" id="{4FFCD473-335A-4EA3-28CB-1B8B64F681F1}"/>
              </a:ext>
            </a:extLst>
          </p:cNvPr>
          <p:cNvSpPr>
            <a:spLocks noGrp="1"/>
          </p:cNvSpPr>
          <p:nvPr>
            <p:ph type="body" sz="quarter" idx="4294967295"/>
          </p:nvPr>
        </p:nvSpPr>
        <p:spPr>
          <a:xfrm>
            <a:off x="467544" y="2029794"/>
            <a:ext cx="502799" cy="499249"/>
          </a:xfrm>
        </p:spPr>
        <p:txBody>
          <a:bodyPr anchor="ctr">
            <a:normAutofit/>
          </a:bodyPr>
          <a:lstStyle/>
          <a:p>
            <a:pPr marL="0" indent="0" algn="ctr">
              <a:buNone/>
            </a:pPr>
            <a:r>
              <a:rPr lang="en-SI" sz="1200" b="1">
                <a:solidFill>
                  <a:schemeClr val="accent1"/>
                </a:solidFill>
              </a:rPr>
              <a:t>1</a:t>
            </a:r>
          </a:p>
        </p:txBody>
      </p:sp>
      <p:sp>
        <p:nvSpPr>
          <p:cNvPr id="10" name="Text Placeholder 9">
            <a:extLst>
              <a:ext uri="{FF2B5EF4-FFF2-40B4-BE49-F238E27FC236}">
                <a16:creationId xmlns:a16="http://schemas.microsoft.com/office/drawing/2014/main" id="{BF26D9A9-C7CF-366F-931F-6EA376460094}"/>
              </a:ext>
            </a:extLst>
          </p:cNvPr>
          <p:cNvSpPr>
            <a:spLocks noGrp="1"/>
          </p:cNvSpPr>
          <p:nvPr>
            <p:ph type="body" sz="quarter" idx="4294967295"/>
          </p:nvPr>
        </p:nvSpPr>
        <p:spPr>
          <a:xfrm>
            <a:off x="467544" y="2868099"/>
            <a:ext cx="502799" cy="499249"/>
          </a:xfrm>
        </p:spPr>
        <p:txBody>
          <a:bodyPr anchor="ctr">
            <a:normAutofit/>
          </a:bodyPr>
          <a:lstStyle/>
          <a:p>
            <a:pPr marL="0" indent="0" algn="ctr">
              <a:buNone/>
            </a:pPr>
            <a:r>
              <a:rPr lang="en-SI" sz="1200" b="1">
                <a:solidFill>
                  <a:schemeClr val="accent1"/>
                </a:solidFill>
              </a:rPr>
              <a:t>2</a:t>
            </a:r>
          </a:p>
        </p:txBody>
      </p:sp>
      <p:sp>
        <p:nvSpPr>
          <p:cNvPr id="11" name="Text Placeholder 10">
            <a:extLst>
              <a:ext uri="{FF2B5EF4-FFF2-40B4-BE49-F238E27FC236}">
                <a16:creationId xmlns:a16="http://schemas.microsoft.com/office/drawing/2014/main" id="{C16BD26D-9026-87BA-BF2F-5D4E28CC830E}"/>
              </a:ext>
            </a:extLst>
          </p:cNvPr>
          <p:cNvSpPr>
            <a:spLocks noGrp="1"/>
          </p:cNvSpPr>
          <p:nvPr>
            <p:ph type="body" sz="quarter" idx="4294967295"/>
          </p:nvPr>
        </p:nvSpPr>
        <p:spPr>
          <a:xfrm>
            <a:off x="467544" y="3789877"/>
            <a:ext cx="502799" cy="499249"/>
          </a:xfrm>
        </p:spPr>
        <p:txBody>
          <a:bodyPr anchor="ctr">
            <a:normAutofit/>
          </a:bodyPr>
          <a:lstStyle/>
          <a:p>
            <a:pPr marL="0" indent="0" algn="ctr">
              <a:buNone/>
            </a:pPr>
            <a:r>
              <a:rPr lang="en-SI" sz="1200" b="1">
                <a:solidFill>
                  <a:schemeClr val="accent1"/>
                </a:solidFill>
              </a:rPr>
              <a:t>3</a:t>
            </a:r>
          </a:p>
        </p:txBody>
      </p:sp>
      <p:sp>
        <p:nvSpPr>
          <p:cNvPr id="12" name="Text Placeholder 11">
            <a:extLst>
              <a:ext uri="{FF2B5EF4-FFF2-40B4-BE49-F238E27FC236}">
                <a16:creationId xmlns:a16="http://schemas.microsoft.com/office/drawing/2014/main" id="{108E8303-537D-60E7-DBE7-B09881D704C7}"/>
              </a:ext>
            </a:extLst>
          </p:cNvPr>
          <p:cNvSpPr>
            <a:spLocks noGrp="1"/>
          </p:cNvSpPr>
          <p:nvPr>
            <p:ph type="body" sz="quarter" idx="4294967295"/>
          </p:nvPr>
        </p:nvSpPr>
        <p:spPr>
          <a:xfrm>
            <a:off x="3761330" y="1934879"/>
            <a:ext cx="2149301" cy="720080"/>
          </a:xfrm>
        </p:spPr>
        <p:txBody>
          <a:bodyPr anchor="ctr">
            <a:normAutofit/>
          </a:bodyPr>
          <a:lstStyle/>
          <a:p>
            <a:pPr marL="0" indent="0">
              <a:buNone/>
            </a:pPr>
            <a:r>
              <a:rPr lang="en-US"/>
              <a:t>Improvement of riverbank structure (e.g. unsealing the riverbank)</a:t>
            </a:r>
            <a:endParaRPr lang="en-US" sz="1200"/>
          </a:p>
        </p:txBody>
      </p:sp>
      <p:sp>
        <p:nvSpPr>
          <p:cNvPr id="13" name="Text Placeholder 12">
            <a:extLst>
              <a:ext uri="{FF2B5EF4-FFF2-40B4-BE49-F238E27FC236}">
                <a16:creationId xmlns:a16="http://schemas.microsoft.com/office/drawing/2014/main" id="{BF98A850-0AAC-DC77-CC1C-BB37C565E626}"/>
              </a:ext>
            </a:extLst>
          </p:cNvPr>
          <p:cNvSpPr>
            <a:spLocks noGrp="1"/>
          </p:cNvSpPr>
          <p:nvPr>
            <p:ph type="body" sz="quarter" idx="4294967295"/>
          </p:nvPr>
        </p:nvSpPr>
        <p:spPr>
          <a:xfrm>
            <a:off x="3761330" y="2803339"/>
            <a:ext cx="2149301" cy="720080"/>
          </a:xfrm>
        </p:spPr>
        <p:txBody>
          <a:bodyPr anchor="ctr">
            <a:normAutofit/>
          </a:bodyPr>
          <a:lstStyle/>
          <a:p>
            <a:pPr marL="0" indent="0">
              <a:buNone/>
            </a:pPr>
            <a:r>
              <a:rPr lang="en-US">
                <a:cs typeface="Arial"/>
              </a:rPr>
              <a:t>Introduction of gravel banks</a:t>
            </a:r>
            <a:endParaRPr lang="en-US" sz="1200"/>
          </a:p>
        </p:txBody>
      </p:sp>
      <p:sp>
        <p:nvSpPr>
          <p:cNvPr id="14" name="Text Placeholder 13">
            <a:extLst>
              <a:ext uri="{FF2B5EF4-FFF2-40B4-BE49-F238E27FC236}">
                <a16:creationId xmlns:a16="http://schemas.microsoft.com/office/drawing/2014/main" id="{D892F903-742D-416F-1802-8E32F997C38F}"/>
              </a:ext>
            </a:extLst>
          </p:cNvPr>
          <p:cNvSpPr>
            <a:spLocks noGrp="1"/>
          </p:cNvSpPr>
          <p:nvPr>
            <p:ph type="body" sz="quarter" idx="4294967295"/>
          </p:nvPr>
        </p:nvSpPr>
        <p:spPr>
          <a:xfrm>
            <a:off x="3761330" y="3668249"/>
            <a:ext cx="2149301" cy="720080"/>
          </a:xfrm>
        </p:spPr>
        <p:txBody>
          <a:bodyPr anchor="ctr">
            <a:normAutofit/>
          </a:bodyPr>
          <a:lstStyle/>
          <a:p>
            <a:pPr marL="0" indent="0">
              <a:buNone/>
            </a:pPr>
            <a:r>
              <a:rPr lang="en-US"/>
              <a:t>Introduction of disturbance elements (stones, deadwood)</a:t>
            </a:r>
            <a:endParaRPr lang="en-US" sz="1200"/>
          </a:p>
        </p:txBody>
      </p:sp>
      <p:sp>
        <p:nvSpPr>
          <p:cNvPr id="15" name="Text Placeholder 14">
            <a:extLst>
              <a:ext uri="{FF2B5EF4-FFF2-40B4-BE49-F238E27FC236}">
                <a16:creationId xmlns:a16="http://schemas.microsoft.com/office/drawing/2014/main" id="{0ECE6E02-D9B9-B32A-3EFF-41F9697E25D8}"/>
              </a:ext>
            </a:extLst>
          </p:cNvPr>
          <p:cNvSpPr>
            <a:spLocks noGrp="1"/>
          </p:cNvSpPr>
          <p:nvPr>
            <p:ph type="body" sz="quarter" idx="4294967295"/>
          </p:nvPr>
        </p:nvSpPr>
        <p:spPr>
          <a:xfrm>
            <a:off x="3246335" y="2040995"/>
            <a:ext cx="502799" cy="499249"/>
          </a:xfrm>
        </p:spPr>
        <p:txBody>
          <a:bodyPr anchor="ctr">
            <a:normAutofit/>
          </a:bodyPr>
          <a:lstStyle/>
          <a:p>
            <a:pPr marL="0" indent="0" algn="ctr">
              <a:buNone/>
            </a:pPr>
            <a:r>
              <a:rPr lang="en-SI" sz="1200" b="1">
                <a:solidFill>
                  <a:schemeClr val="accent1"/>
                </a:solidFill>
              </a:rPr>
              <a:t>4</a:t>
            </a:r>
          </a:p>
        </p:txBody>
      </p:sp>
      <p:sp>
        <p:nvSpPr>
          <p:cNvPr id="16" name="Text Placeholder 15">
            <a:extLst>
              <a:ext uri="{FF2B5EF4-FFF2-40B4-BE49-F238E27FC236}">
                <a16:creationId xmlns:a16="http://schemas.microsoft.com/office/drawing/2014/main" id="{E6E2A466-F28D-62AA-E849-1643E544F4D8}"/>
              </a:ext>
            </a:extLst>
          </p:cNvPr>
          <p:cNvSpPr>
            <a:spLocks noGrp="1"/>
          </p:cNvSpPr>
          <p:nvPr>
            <p:ph type="body" sz="quarter" idx="4294967295"/>
          </p:nvPr>
        </p:nvSpPr>
        <p:spPr>
          <a:xfrm>
            <a:off x="3246335" y="2879300"/>
            <a:ext cx="502799" cy="499249"/>
          </a:xfrm>
        </p:spPr>
        <p:txBody>
          <a:bodyPr anchor="ctr">
            <a:normAutofit/>
          </a:bodyPr>
          <a:lstStyle/>
          <a:p>
            <a:pPr marL="0" indent="0" algn="ctr">
              <a:buNone/>
            </a:pPr>
            <a:r>
              <a:rPr lang="en-SI" sz="1200" b="1">
                <a:solidFill>
                  <a:schemeClr val="accent1"/>
                </a:solidFill>
              </a:rPr>
              <a:t>5</a:t>
            </a:r>
          </a:p>
        </p:txBody>
      </p:sp>
      <p:sp>
        <p:nvSpPr>
          <p:cNvPr id="17" name="Text Placeholder 16">
            <a:extLst>
              <a:ext uri="{FF2B5EF4-FFF2-40B4-BE49-F238E27FC236}">
                <a16:creationId xmlns:a16="http://schemas.microsoft.com/office/drawing/2014/main" id="{2B560A7F-2514-9A84-0474-114C41CB8C0F}"/>
              </a:ext>
            </a:extLst>
          </p:cNvPr>
          <p:cNvSpPr>
            <a:spLocks noGrp="1"/>
          </p:cNvSpPr>
          <p:nvPr>
            <p:ph type="body" sz="quarter" idx="4294967295"/>
          </p:nvPr>
        </p:nvSpPr>
        <p:spPr>
          <a:xfrm>
            <a:off x="3246335" y="3801078"/>
            <a:ext cx="502799" cy="499249"/>
          </a:xfrm>
        </p:spPr>
        <p:txBody>
          <a:bodyPr anchor="ctr">
            <a:normAutofit/>
          </a:bodyPr>
          <a:lstStyle/>
          <a:p>
            <a:pPr marL="0" indent="0" algn="ctr">
              <a:buNone/>
            </a:pPr>
            <a:r>
              <a:rPr lang="en-SI" b="1">
                <a:solidFill>
                  <a:schemeClr val="accent1"/>
                </a:solidFill>
              </a:rPr>
              <a:t>6</a:t>
            </a:r>
            <a:endParaRPr lang="en-US" sz="1200" b="1">
              <a:solidFill>
                <a:schemeClr val="accent1"/>
              </a:solidFill>
              <a:cs typeface="Arial"/>
            </a:endParaRPr>
          </a:p>
        </p:txBody>
      </p:sp>
      <p:sp>
        <p:nvSpPr>
          <p:cNvPr id="18" name="Text Placeholder 17">
            <a:extLst>
              <a:ext uri="{FF2B5EF4-FFF2-40B4-BE49-F238E27FC236}">
                <a16:creationId xmlns:a16="http://schemas.microsoft.com/office/drawing/2014/main" id="{982F64FA-FBE5-1836-547F-40D1753DF1EF}"/>
              </a:ext>
            </a:extLst>
          </p:cNvPr>
          <p:cNvSpPr>
            <a:spLocks noGrp="1"/>
          </p:cNvSpPr>
          <p:nvPr>
            <p:ph type="body" sz="quarter" idx="4294967295"/>
          </p:nvPr>
        </p:nvSpPr>
        <p:spPr>
          <a:xfrm>
            <a:off x="6527157" y="1923678"/>
            <a:ext cx="2149301" cy="720080"/>
          </a:xfrm>
        </p:spPr>
        <p:txBody>
          <a:bodyPr anchor="ctr">
            <a:normAutofit/>
          </a:bodyPr>
          <a:lstStyle/>
          <a:p>
            <a:pPr marL="0" indent="0">
              <a:buNone/>
            </a:pPr>
            <a:r>
              <a:rPr lang="en-US"/>
              <a:t>"widening of the river", development of shallow water zones</a:t>
            </a:r>
            <a:endParaRPr lang="en-US" sz="1200"/>
          </a:p>
        </p:txBody>
      </p:sp>
      <p:sp>
        <p:nvSpPr>
          <p:cNvPr id="19" name="Text Placeholder 18">
            <a:extLst>
              <a:ext uri="{FF2B5EF4-FFF2-40B4-BE49-F238E27FC236}">
                <a16:creationId xmlns:a16="http://schemas.microsoft.com/office/drawing/2014/main" id="{C2B7DFE4-4E9E-E001-08CC-5DB23843D952}"/>
              </a:ext>
            </a:extLst>
          </p:cNvPr>
          <p:cNvSpPr>
            <a:spLocks noGrp="1"/>
          </p:cNvSpPr>
          <p:nvPr>
            <p:ph type="body" sz="quarter" idx="4294967295"/>
          </p:nvPr>
        </p:nvSpPr>
        <p:spPr>
          <a:xfrm>
            <a:off x="6527157" y="2792138"/>
            <a:ext cx="2149301" cy="720080"/>
          </a:xfrm>
        </p:spPr>
        <p:txBody>
          <a:bodyPr anchor="ctr">
            <a:normAutofit/>
          </a:bodyPr>
          <a:lstStyle/>
          <a:p>
            <a:pPr marL="0" indent="0">
              <a:buNone/>
            </a:pPr>
            <a:r>
              <a:rPr lang="en-US"/>
              <a:t>Connecting with old/lateral arms at least at medium water levels</a:t>
            </a:r>
            <a:endParaRPr lang="en-US" sz="1200"/>
          </a:p>
        </p:txBody>
      </p:sp>
      <p:sp>
        <p:nvSpPr>
          <p:cNvPr id="20" name="Text Placeholder 19">
            <a:extLst>
              <a:ext uri="{FF2B5EF4-FFF2-40B4-BE49-F238E27FC236}">
                <a16:creationId xmlns:a16="http://schemas.microsoft.com/office/drawing/2014/main" id="{9120737F-CC2F-9560-D2BE-ECD9F990C91A}"/>
              </a:ext>
            </a:extLst>
          </p:cNvPr>
          <p:cNvSpPr>
            <a:spLocks noGrp="1"/>
          </p:cNvSpPr>
          <p:nvPr>
            <p:ph type="body" sz="quarter" idx="4294967295"/>
          </p:nvPr>
        </p:nvSpPr>
        <p:spPr>
          <a:xfrm>
            <a:off x="6527157" y="3657048"/>
            <a:ext cx="2149301" cy="720080"/>
          </a:xfrm>
        </p:spPr>
        <p:txBody>
          <a:bodyPr anchor="ctr">
            <a:normAutofit/>
          </a:bodyPr>
          <a:lstStyle/>
          <a:p>
            <a:pPr marL="0" indent="0">
              <a:buNone/>
            </a:pPr>
            <a:r>
              <a:rPr lang="en-US">
                <a:cs typeface="Arial"/>
              </a:rPr>
              <a:t>Use new technologies</a:t>
            </a:r>
            <a:endParaRPr lang="en-US" sz="1200">
              <a:cs typeface="Arial"/>
            </a:endParaRPr>
          </a:p>
        </p:txBody>
      </p:sp>
      <p:sp>
        <p:nvSpPr>
          <p:cNvPr id="21" name="Text Placeholder 20">
            <a:extLst>
              <a:ext uri="{FF2B5EF4-FFF2-40B4-BE49-F238E27FC236}">
                <a16:creationId xmlns:a16="http://schemas.microsoft.com/office/drawing/2014/main" id="{38AEB20F-521A-440C-42FC-05E5B45A2519}"/>
              </a:ext>
            </a:extLst>
          </p:cNvPr>
          <p:cNvSpPr>
            <a:spLocks noGrp="1"/>
          </p:cNvSpPr>
          <p:nvPr>
            <p:ph type="body" sz="quarter" idx="4294967295"/>
          </p:nvPr>
        </p:nvSpPr>
        <p:spPr>
          <a:xfrm>
            <a:off x="6012162" y="2029794"/>
            <a:ext cx="502799" cy="499249"/>
          </a:xfrm>
        </p:spPr>
        <p:txBody>
          <a:bodyPr anchor="ctr">
            <a:normAutofit/>
          </a:bodyPr>
          <a:lstStyle/>
          <a:p>
            <a:pPr marL="0" indent="0" algn="ctr">
              <a:buNone/>
            </a:pPr>
            <a:r>
              <a:rPr lang="en-SI" sz="1200" b="1">
                <a:solidFill>
                  <a:schemeClr val="accent1"/>
                </a:solidFill>
              </a:rPr>
              <a:t>7</a:t>
            </a:r>
          </a:p>
        </p:txBody>
      </p:sp>
      <p:sp>
        <p:nvSpPr>
          <p:cNvPr id="22" name="Text Placeholder 21">
            <a:extLst>
              <a:ext uri="{FF2B5EF4-FFF2-40B4-BE49-F238E27FC236}">
                <a16:creationId xmlns:a16="http://schemas.microsoft.com/office/drawing/2014/main" id="{BF1918E8-A02E-F2CA-A286-78848354D265}"/>
              </a:ext>
            </a:extLst>
          </p:cNvPr>
          <p:cNvSpPr>
            <a:spLocks noGrp="1"/>
          </p:cNvSpPr>
          <p:nvPr>
            <p:ph type="body" sz="quarter" idx="4294967295"/>
          </p:nvPr>
        </p:nvSpPr>
        <p:spPr>
          <a:xfrm>
            <a:off x="6012162" y="2868099"/>
            <a:ext cx="502799" cy="499249"/>
          </a:xfrm>
        </p:spPr>
        <p:txBody>
          <a:bodyPr anchor="ctr">
            <a:normAutofit/>
          </a:bodyPr>
          <a:lstStyle/>
          <a:p>
            <a:pPr marL="0" indent="0" algn="ctr">
              <a:buNone/>
            </a:pPr>
            <a:r>
              <a:rPr lang="en-SI" sz="1200" b="1">
                <a:solidFill>
                  <a:schemeClr val="accent1"/>
                </a:solidFill>
              </a:rPr>
              <a:t>8</a:t>
            </a:r>
          </a:p>
        </p:txBody>
      </p:sp>
      <p:sp>
        <p:nvSpPr>
          <p:cNvPr id="23" name="Text Placeholder 22">
            <a:extLst>
              <a:ext uri="{FF2B5EF4-FFF2-40B4-BE49-F238E27FC236}">
                <a16:creationId xmlns:a16="http://schemas.microsoft.com/office/drawing/2014/main" id="{86418C33-D704-BB31-920D-5CF05ACDF965}"/>
              </a:ext>
            </a:extLst>
          </p:cNvPr>
          <p:cNvSpPr>
            <a:spLocks noGrp="1"/>
          </p:cNvSpPr>
          <p:nvPr>
            <p:ph type="body" sz="quarter" idx="4294967295"/>
          </p:nvPr>
        </p:nvSpPr>
        <p:spPr>
          <a:xfrm>
            <a:off x="6012162" y="3789877"/>
            <a:ext cx="502799" cy="499249"/>
          </a:xfrm>
        </p:spPr>
        <p:txBody>
          <a:bodyPr anchor="ctr">
            <a:normAutofit/>
          </a:bodyPr>
          <a:lstStyle/>
          <a:p>
            <a:pPr marL="0" indent="0" algn="ctr">
              <a:buNone/>
            </a:pPr>
            <a:r>
              <a:rPr lang="en-SI" sz="1200" b="1">
                <a:solidFill>
                  <a:schemeClr val="accent1"/>
                </a:solidFill>
              </a:rPr>
              <a:t>9</a:t>
            </a:r>
          </a:p>
        </p:txBody>
      </p:sp>
      <p:sp>
        <p:nvSpPr>
          <p:cNvPr id="25" name="TextBox 24">
            <a:extLst>
              <a:ext uri="{FF2B5EF4-FFF2-40B4-BE49-F238E27FC236}">
                <a16:creationId xmlns:a16="http://schemas.microsoft.com/office/drawing/2014/main" id="{53087AAD-365A-A471-AD26-F34F07277A10}"/>
              </a:ext>
            </a:extLst>
          </p:cNvPr>
          <p:cNvSpPr txBox="1"/>
          <p:nvPr/>
        </p:nvSpPr>
        <p:spPr>
          <a:xfrm>
            <a:off x="192778" y="1456481"/>
            <a:ext cx="8752416" cy="3000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Mitigation of hydropower facilities is difficult due to their effects on a large-scale...</a:t>
            </a:r>
            <a:endParaRPr lang="en-US"/>
          </a:p>
        </p:txBody>
      </p:sp>
      <p:sp>
        <p:nvSpPr>
          <p:cNvPr id="26" name="TextBox 25">
            <a:extLst>
              <a:ext uri="{FF2B5EF4-FFF2-40B4-BE49-F238E27FC236}">
                <a16:creationId xmlns:a16="http://schemas.microsoft.com/office/drawing/2014/main" id="{BFD2C7C7-A5C3-EFAC-A2B3-8E8300960BB9}"/>
              </a:ext>
            </a:extLst>
          </p:cNvPr>
          <p:cNvSpPr txBox="1"/>
          <p:nvPr/>
        </p:nvSpPr>
        <p:spPr>
          <a:xfrm>
            <a:off x="466336" y="4554182"/>
            <a:ext cx="244475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Arial"/>
              </a:rPr>
              <a:t>(Gibson et al., 2017; Peters et al. 2011)</a:t>
            </a:r>
            <a:endParaRPr lang="en-US" sz="800"/>
          </a:p>
        </p:txBody>
      </p:sp>
    </p:spTree>
    <p:extLst>
      <p:ext uri="{BB962C8B-B14F-4D97-AF65-F5344CB8AC3E}">
        <p14:creationId xmlns:p14="http://schemas.microsoft.com/office/powerpoint/2010/main" val="15609510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F892E-2E25-5FA5-DFEF-D044F8CADE31}"/>
            </a:ext>
          </a:extLst>
        </p:cNvPr>
        <p:cNvGrpSpPr/>
        <p:nvPr/>
      </p:nvGrpSpPr>
      <p:grpSpPr>
        <a:xfrm>
          <a:off x="0" y="0"/>
          <a:ext cx="0" cy="0"/>
          <a:chOff x="0" y="0"/>
          <a:chExt cx="0" cy="0"/>
        </a:xfrm>
      </p:grpSpPr>
      <p:sp>
        <p:nvSpPr>
          <p:cNvPr id="24" name="Title 23">
            <a:extLst>
              <a:ext uri="{FF2B5EF4-FFF2-40B4-BE49-F238E27FC236}">
                <a16:creationId xmlns:a16="http://schemas.microsoft.com/office/drawing/2014/main" id="{33CC3882-DEB2-425F-82C9-57C4873CAC95}"/>
              </a:ext>
            </a:extLst>
          </p:cNvPr>
          <p:cNvSpPr>
            <a:spLocks noGrp="1"/>
          </p:cNvSpPr>
          <p:nvPr>
            <p:ph type="title"/>
          </p:nvPr>
        </p:nvSpPr>
        <p:spPr>
          <a:xfrm>
            <a:off x="468313" y="1023938"/>
            <a:ext cx="8207376" cy="744239"/>
          </a:xfrm>
        </p:spPr>
        <p:txBody>
          <a:bodyPr>
            <a:normAutofit fontScale="90000"/>
          </a:bodyPr>
          <a:lstStyle/>
          <a:p>
            <a:r>
              <a:rPr lang="en-SI"/>
              <a:t>Mitigation &amp; compensation options: Focus "Windpower"</a:t>
            </a:r>
            <a:endParaRPr lang="en-US" sz="2400">
              <a:cs typeface="Arial"/>
            </a:endParaRPr>
          </a:p>
        </p:txBody>
      </p:sp>
      <p:sp>
        <p:nvSpPr>
          <p:cNvPr id="3" name="Date Placeholder 2">
            <a:extLst>
              <a:ext uri="{FF2B5EF4-FFF2-40B4-BE49-F238E27FC236}">
                <a16:creationId xmlns:a16="http://schemas.microsoft.com/office/drawing/2014/main" id="{12EEA9B8-0086-69CC-148C-8A7862BC2B33}"/>
              </a:ext>
            </a:extLst>
          </p:cNvPr>
          <p:cNvSpPr>
            <a:spLocks noGrp="1"/>
          </p:cNvSpPr>
          <p:nvPr>
            <p:ph type="dt" sz="half" idx="10"/>
          </p:nvPr>
        </p:nvSpPr>
        <p:spPr/>
        <p:txBody>
          <a:bodyPr/>
          <a:lstStyle/>
          <a:p>
            <a:fld id="{06E19CE7-802F-4B81-B0A6-821FA10BE16B}" type="datetime1">
              <a:rPr lang="sl-SI" smtClean="0"/>
              <a:t>19. 11. 2025</a:t>
            </a:fld>
            <a:endParaRPr lang="en-US"/>
          </a:p>
        </p:txBody>
      </p:sp>
      <p:sp>
        <p:nvSpPr>
          <p:cNvPr id="4" name="Footer Placeholder 3">
            <a:extLst>
              <a:ext uri="{FF2B5EF4-FFF2-40B4-BE49-F238E27FC236}">
                <a16:creationId xmlns:a16="http://schemas.microsoft.com/office/drawing/2014/main" id="{D4693405-84B4-4B0F-D65C-DA4B219920BC}"/>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76BA746D-3F0D-2A90-0593-685BE0DDCB0E}"/>
              </a:ext>
            </a:extLst>
          </p:cNvPr>
          <p:cNvSpPr>
            <a:spLocks noGrp="1"/>
          </p:cNvSpPr>
          <p:nvPr>
            <p:ph type="sldNum" sz="quarter" idx="12"/>
          </p:nvPr>
        </p:nvSpPr>
        <p:spPr/>
        <p:txBody>
          <a:bodyPr/>
          <a:lstStyle/>
          <a:p>
            <a:fld id="{5523F345-55CE-7244-BAC6-E4D97AAB72F4}" type="slidenum">
              <a:rPr lang="en-US" smtClean="0"/>
              <a:pPr/>
              <a:t>69</a:t>
            </a:fld>
            <a:endParaRPr lang="en-US"/>
          </a:p>
        </p:txBody>
      </p:sp>
      <p:sp>
        <p:nvSpPr>
          <p:cNvPr id="6" name="Text Placeholder 5">
            <a:extLst>
              <a:ext uri="{FF2B5EF4-FFF2-40B4-BE49-F238E27FC236}">
                <a16:creationId xmlns:a16="http://schemas.microsoft.com/office/drawing/2014/main" id="{055FC55D-1550-DDDD-BA53-2DBB55BA22DB}"/>
              </a:ext>
            </a:extLst>
          </p:cNvPr>
          <p:cNvSpPr>
            <a:spLocks noGrp="1"/>
          </p:cNvSpPr>
          <p:nvPr>
            <p:ph type="body" sz="quarter" idx="14"/>
          </p:nvPr>
        </p:nvSpPr>
        <p:spPr/>
        <p:txBody>
          <a:bodyPr anchor="ctr"/>
          <a:lstStyle/>
          <a:p>
            <a:r>
              <a:rPr lang="en-US" sz="1200"/>
              <a:t>Turbine design optimization</a:t>
            </a:r>
            <a:endParaRPr lang="en-US" sz="1200">
              <a:cs typeface="Arial"/>
            </a:endParaRPr>
          </a:p>
        </p:txBody>
      </p:sp>
      <p:sp>
        <p:nvSpPr>
          <p:cNvPr id="7" name="Text Placeholder 6">
            <a:extLst>
              <a:ext uri="{FF2B5EF4-FFF2-40B4-BE49-F238E27FC236}">
                <a16:creationId xmlns:a16="http://schemas.microsoft.com/office/drawing/2014/main" id="{DFE01684-F5AA-1B38-7610-608F7B464466}"/>
              </a:ext>
            </a:extLst>
          </p:cNvPr>
          <p:cNvSpPr>
            <a:spLocks noGrp="1"/>
          </p:cNvSpPr>
          <p:nvPr>
            <p:ph type="body" sz="quarter" idx="16"/>
          </p:nvPr>
        </p:nvSpPr>
        <p:spPr>
          <a:xfrm>
            <a:off x="971600" y="2647454"/>
            <a:ext cx="2272281" cy="864763"/>
          </a:xfrm>
        </p:spPr>
        <p:txBody>
          <a:bodyPr anchor="ctr"/>
          <a:lstStyle/>
          <a:p>
            <a:r>
              <a:rPr lang="en-US" sz="1200">
                <a:cs typeface="Arial"/>
              </a:rPr>
              <a:t>Switch off systems at times of increased bird/bad activity to prevent/avoid collisions (Automatic anti-collision systems)</a:t>
            </a:r>
          </a:p>
        </p:txBody>
      </p:sp>
      <p:sp>
        <p:nvSpPr>
          <p:cNvPr id="8" name="Text Placeholder 7">
            <a:extLst>
              <a:ext uri="{FF2B5EF4-FFF2-40B4-BE49-F238E27FC236}">
                <a16:creationId xmlns:a16="http://schemas.microsoft.com/office/drawing/2014/main" id="{0DD6EBCD-231B-2E03-E822-C50B705A1E6A}"/>
              </a:ext>
            </a:extLst>
          </p:cNvPr>
          <p:cNvSpPr>
            <a:spLocks noGrp="1"/>
          </p:cNvSpPr>
          <p:nvPr>
            <p:ph type="body" sz="quarter" idx="18"/>
          </p:nvPr>
        </p:nvSpPr>
        <p:spPr/>
        <p:txBody>
          <a:bodyPr anchor="ctr"/>
          <a:lstStyle/>
          <a:p>
            <a:r>
              <a:rPr lang="en-US" sz="1200"/>
              <a:t>Unattractive design of the environment at the base of the mast and in surrounding fields for wind energy-sensitive birds (red kites)</a:t>
            </a:r>
            <a:endParaRPr lang="en-US" sz="1200">
              <a:cs typeface="Arial"/>
            </a:endParaRPr>
          </a:p>
        </p:txBody>
      </p:sp>
      <p:sp>
        <p:nvSpPr>
          <p:cNvPr id="9" name="Text Placeholder 8">
            <a:extLst>
              <a:ext uri="{FF2B5EF4-FFF2-40B4-BE49-F238E27FC236}">
                <a16:creationId xmlns:a16="http://schemas.microsoft.com/office/drawing/2014/main" id="{BDCC78F7-DFED-3FDE-7DDF-5FC3E1EEC960}"/>
              </a:ext>
            </a:extLst>
          </p:cNvPr>
          <p:cNvSpPr>
            <a:spLocks noGrp="1"/>
          </p:cNvSpPr>
          <p:nvPr>
            <p:ph type="body" sz="quarter" idx="4294967295"/>
          </p:nvPr>
        </p:nvSpPr>
        <p:spPr>
          <a:xfrm>
            <a:off x="467544" y="2029794"/>
            <a:ext cx="502799" cy="499249"/>
          </a:xfrm>
        </p:spPr>
        <p:txBody>
          <a:bodyPr anchor="ctr">
            <a:normAutofit/>
          </a:bodyPr>
          <a:lstStyle/>
          <a:p>
            <a:pPr marL="0" indent="0" algn="ctr">
              <a:buNone/>
            </a:pPr>
            <a:r>
              <a:rPr lang="en-SI" sz="1200" b="1">
                <a:solidFill>
                  <a:schemeClr val="accent1"/>
                </a:solidFill>
              </a:rPr>
              <a:t>1</a:t>
            </a:r>
          </a:p>
        </p:txBody>
      </p:sp>
      <p:sp>
        <p:nvSpPr>
          <p:cNvPr id="10" name="Text Placeholder 9">
            <a:extLst>
              <a:ext uri="{FF2B5EF4-FFF2-40B4-BE49-F238E27FC236}">
                <a16:creationId xmlns:a16="http://schemas.microsoft.com/office/drawing/2014/main" id="{6A202198-0C87-5146-5A52-78AE0A91E1ED}"/>
              </a:ext>
            </a:extLst>
          </p:cNvPr>
          <p:cNvSpPr>
            <a:spLocks noGrp="1"/>
          </p:cNvSpPr>
          <p:nvPr>
            <p:ph type="body" sz="quarter" idx="4294967295"/>
          </p:nvPr>
        </p:nvSpPr>
        <p:spPr>
          <a:xfrm>
            <a:off x="467544" y="2868099"/>
            <a:ext cx="502799" cy="499249"/>
          </a:xfrm>
        </p:spPr>
        <p:txBody>
          <a:bodyPr anchor="ctr">
            <a:normAutofit/>
          </a:bodyPr>
          <a:lstStyle/>
          <a:p>
            <a:pPr marL="0" indent="0" algn="ctr">
              <a:buNone/>
            </a:pPr>
            <a:r>
              <a:rPr lang="en-SI" sz="1200" b="1">
                <a:solidFill>
                  <a:schemeClr val="accent1"/>
                </a:solidFill>
              </a:rPr>
              <a:t>2</a:t>
            </a:r>
          </a:p>
        </p:txBody>
      </p:sp>
      <p:sp>
        <p:nvSpPr>
          <p:cNvPr id="11" name="Text Placeholder 10">
            <a:extLst>
              <a:ext uri="{FF2B5EF4-FFF2-40B4-BE49-F238E27FC236}">
                <a16:creationId xmlns:a16="http://schemas.microsoft.com/office/drawing/2014/main" id="{43425365-613B-231D-1AFF-78CA9FB340DF}"/>
              </a:ext>
            </a:extLst>
          </p:cNvPr>
          <p:cNvSpPr>
            <a:spLocks noGrp="1"/>
          </p:cNvSpPr>
          <p:nvPr>
            <p:ph type="body" sz="quarter" idx="4294967295"/>
          </p:nvPr>
        </p:nvSpPr>
        <p:spPr>
          <a:xfrm>
            <a:off x="467544" y="3789877"/>
            <a:ext cx="502799" cy="499249"/>
          </a:xfrm>
        </p:spPr>
        <p:txBody>
          <a:bodyPr anchor="ctr">
            <a:normAutofit/>
          </a:bodyPr>
          <a:lstStyle/>
          <a:p>
            <a:pPr marL="0" indent="0" algn="ctr">
              <a:buNone/>
            </a:pPr>
            <a:r>
              <a:rPr lang="en-SI" sz="1200" b="1">
                <a:solidFill>
                  <a:schemeClr val="accent1"/>
                </a:solidFill>
              </a:rPr>
              <a:t>3</a:t>
            </a:r>
          </a:p>
        </p:txBody>
      </p:sp>
      <p:sp>
        <p:nvSpPr>
          <p:cNvPr id="26" name="TextBox 25">
            <a:extLst>
              <a:ext uri="{FF2B5EF4-FFF2-40B4-BE49-F238E27FC236}">
                <a16:creationId xmlns:a16="http://schemas.microsoft.com/office/drawing/2014/main" id="{71E06FA3-AC82-7D57-4957-2C6FD3BC4501}"/>
              </a:ext>
            </a:extLst>
          </p:cNvPr>
          <p:cNvSpPr txBox="1"/>
          <p:nvPr/>
        </p:nvSpPr>
        <p:spPr>
          <a:xfrm>
            <a:off x="466336" y="4554182"/>
            <a:ext cx="2654541"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Arial"/>
              </a:rPr>
              <a:t>(Dai et al. 2015; Gibson et al. 2017; </a:t>
            </a:r>
            <a:r>
              <a:rPr lang="en-US" sz="800" err="1">
                <a:cs typeface="Arial"/>
              </a:rPr>
              <a:t>Lingenhöhl</a:t>
            </a:r>
            <a:r>
              <a:rPr lang="en-US" sz="800">
                <a:cs typeface="Arial"/>
              </a:rPr>
              <a:t> 2021)</a:t>
            </a:r>
            <a:endParaRPr lang="en-US" sz="800"/>
          </a:p>
        </p:txBody>
      </p:sp>
      <p:sp>
        <p:nvSpPr>
          <p:cNvPr id="2" name="TextBox 1">
            <a:extLst>
              <a:ext uri="{FF2B5EF4-FFF2-40B4-BE49-F238E27FC236}">
                <a16:creationId xmlns:a16="http://schemas.microsoft.com/office/drawing/2014/main" id="{742CC980-A3DD-414B-DBF1-3190E1FD7FEA}"/>
              </a:ext>
            </a:extLst>
          </p:cNvPr>
          <p:cNvSpPr txBox="1"/>
          <p:nvPr/>
        </p:nvSpPr>
        <p:spPr>
          <a:xfrm>
            <a:off x="3236298" y="1974091"/>
            <a:ext cx="5742049" cy="3000821"/>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Ø"/>
            </a:pPr>
            <a:r>
              <a:rPr lang="en-US">
                <a:cs typeface="Arial" panose="020B0604020202020204"/>
              </a:rPr>
              <a:t>Restricting construction activities to non-breeding periods could help reduce the negative effects of bird disturbance.</a:t>
            </a:r>
          </a:p>
          <a:p>
            <a:pPr marL="285750" indent="-285750">
              <a:buFont typeface="Wingdings"/>
              <a:buChar char="Ø"/>
            </a:pPr>
            <a:endParaRPr lang="en-US">
              <a:cs typeface="Arial" panose="020B0604020202020204"/>
            </a:endParaRPr>
          </a:p>
          <a:p>
            <a:r>
              <a:rPr lang="en-US">
                <a:cs typeface="Arial" panose="020B0604020202020204"/>
              </a:rPr>
              <a:t>In the EU's Environmental Impact Assessment (EIA) Directive, </a:t>
            </a:r>
            <a:r>
              <a:rPr lang="en-US" err="1">
                <a:cs typeface="Arial" panose="020B0604020202020204"/>
              </a:rPr>
              <a:t>windpower</a:t>
            </a:r>
            <a:r>
              <a:rPr lang="en-US">
                <a:cs typeface="Arial" panose="020B0604020202020204"/>
              </a:rPr>
              <a:t> is not mentioned as a subject to an obligatory Environmental Impact Assessment (EIA). However, it is up to individual EU Member States to decide if there will be an EIA on a case-by-case basis or by setting specific criteria (e.g. location, size, type of project).</a:t>
            </a:r>
          </a:p>
          <a:p>
            <a:endParaRPr lang="en-US">
              <a:cs typeface="Arial" panose="020B0604020202020204"/>
            </a:endParaRPr>
          </a:p>
          <a:p>
            <a:r>
              <a:rPr lang="en-US">
                <a:cs typeface="Arial" panose="020B0604020202020204"/>
              </a:rPr>
              <a:t>Additionally, it is note-worthy that there are problems with the expansion of wind power in mountainous areas due to the lower accessibility for operation and maintenance resulting from abrupt topography.</a:t>
            </a:r>
          </a:p>
          <a:p>
            <a:endParaRPr lang="en-US">
              <a:cs typeface="Arial" panose="020B0604020202020204"/>
            </a:endParaRPr>
          </a:p>
          <a:p>
            <a:endParaRPr lang="en-US">
              <a:cs typeface="Arial" panose="020B0604020202020204"/>
            </a:endParaRPr>
          </a:p>
        </p:txBody>
      </p:sp>
    </p:spTree>
    <p:extLst>
      <p:ext uri="{BB962C8B-B14F-4D97-AF65-F5344CB8AC3E}">
        <p14:creationId xmlns:p14="http://schemas.microsoft.com/office/powerpoint/2010/main" val="2242715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C1795-150D-5CAB-00D7-FB512E4B650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E6F9F42-FFD8-F3E4-C2FD-6A6353984E2B}"/>
              </a:ext>
            </a:extLst>
          </p:cNvPr>
          <p:cNvSpPr>
            <a:spLocks noGrp="1"/>
          </p:cNvSpPr>
          <p:nvPr>
            <p:ph type="dt" sz="half" idx="10"/>
          </p:nvPr>
        </p:nvSpPr>
        <p:spPr/>
        <p:txBody>
          <a:bodyPr/>
          <a:lstStyle/>
          <a:p>
            <a:fld id="{837CA57F-C472-4D4B-A449-AEDA9FF50558}" type="datetime1">
              <a:rPr lang="sl-SI" smtClean="0"/>
              <a:t>19. 11. 2025</a:t>
            </a:fld>
            <a:endParaRPr lang="en-US"/>
          </a:p>
        </p:txBody>
      </p:sp>
      <p:sp>
        <p:nvSpPr>
          <p:cNvPr id="3" name="Footer Placeholder 2">
            <a:extLst>
              <a:ext uri="{FF2B5EF4-FFF2-40B4-BE49-F238E27FC236}">
                <a16:creationId xmlns:a16="http://schemas.microsoft.com/office/drawing/2014/main" id="{CA0E28BA-BA6F-AB17-F5F5-86F2CDC601B3}"/>
              </a:ext>
            </a:extLst>
          </p:cNvPr>
          <p:cNvSpPr>
            <a:spLocks noGrp="1"/>
          </p:cNvSpPr>
          <p:nvPr>
            <p:ph type="ftr" sz="quarter" idx="11"/>
          </p:nvPr>
        </p:nvSpPr>
        <p:spPr/>
        <p:txBody>
          <a:bodyPr/>
          <a:lstStyle/>
          <a:p>
            <a:r>
              <a:rPr lang="en-US" err="1"/>
              <a:t>PlanToConnect</a:t>
            </a:r>
            <a:r>
              <a:rPr lang="en-US"/>
              <a:t> / Partner(s) / Name(s)</a:t>
            </a:r>
          </a:p>
        </p:txBody>
      </p:sp>
      <p:sp>
        <p:nvSpPr>
          <p:cNvPr id="4" name="Slide Number Placeholder 3">
            <a:extLst>
              <a:ext uri="{FF2B5EF4-FFF2-40B4-BE49-F238E27FC236}">
                <a16:creationId xmlns:a16="http://schemas.microsoft.com/office/drawing/2014/main" id="{D48FA53F-66B0-0B33-2A5F-0F9248146729}"/>
              </a:ext>
            </a:extLst>
          </p:cNvPr>
          <p:cNvSpPr>
            <a:spLocks noGrp="1"/>
          </p:cNvSpPr>
          <p:nvPr>
            <p:ph type="sldNum" sz="quarter" idx="12"/>
          </p:nvPr>
        </p:nvSpPr>
        <p:spPr/>
        <p:txBody>
          <a:bodyPr/>
          <a:lstStyle/>
          <a:p>
            <a:fld id="{5523F345-55CE-7244-BAC6-E4D97AAB72F4}" type="slidenum">
              <a:rPr lang="en-US" smtClean="0"/>
              <a:t>7</a:t>
            </a:fld>
            <a:endParaRPr lang="en-US"/>
          </a:p>
        </p:txBody>
      </p:sp>
      <p:sp>
        <p:nvSpPr>
          <p:cNvPr id="8" name="Title 5">
            <a:extLst>
              <a:ext uri="{FF2B5EF4-FFF2-40B4-BE49-F238E27FC236}">
                <a16:creationId xmlns:a16="http://schemas.microsoft.com/office/drawing/2014/main" id="{E0B96F01-BE5E-39E7-3DEC-255C7A739C01}"/>
              </a:ext>
            </a:extLst>
          </p:cNvPr>
          <p:cNvSpPr txBox="1">
            <a:spLocks/>
          </p:cNvSpPr>
          <p:nvPr/>
        </p:nvSpPr>
        <p:spPr>
          <a:xfrm>
            <a:off x="1342211" y="2067694"/>
            <a:ext cx="6393649" cy="144016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4500" b="1" kern="1200">
                <a:solidFill>
                  <a:schemeClr val="bg1"/>
                </a:solidFill>
                <a:latin typeface="+mj-lt"/>
                <a:ea typeface="+mj-ea"/>
                <a:cs typeface="+mj-cs"/>
              </a:defRPr>
            </a:lvl1pPr>
          </a:lstStyle>
          <a:p>
            <a:pPr algn="ctr"/>
            <a:r>
              <a:rPr lang="de-DE" err="1"/>
              <a:t>Why</a:t>
            </a:r>
            <a:r>
              <a:rPr lang="de-DE"/>
              <a:t> </a:t>
            </a:r>
            <a:r>
              <a:rPr lang="de-DE" err="1"/>
              <a:t>ecological</a:t>
            </a:r>
            <a:r>
              <a:rPr lang="de-DE"/>
              <a:t> </a:t>
            </a:r>
            <a:r>
              <a:rPr lang="de-DE" err="1"/>
              <a:t>connectivity</a:t>
            </a:r>
            <a:r>
              <a:rPr lang="de-DE"/>
              <a:t>?</a:t>
            </a:r>
            <a:endParaRPr lang="en-SI"/>
          </a:p>
        </p:txBody>
      </p:sp>
    </p:spTree>
    <p:extLst>
      <p:ext uri="{BB962C8B-B14F-4D97-AF65-F5344CB8AC3E}">
        <p14:creationId xmlns:p14="http://schemas.microsoft.com/office/powerpoint/2010/main" val="29251107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16DF3-727C-ECD2-0BBE-2DD3D4D66F76}"/>
            </a:ext>
          </a:extLst>
        </p:cNvPr>
        <p:cNvGrpSpPr/>
        <p:nvPr/>
      </p:nvGrpSpPr>
      <p:grpSpPr>
        <a:xfrm>
          <a:off x="0" y="0"/>
          <a:ext cx="0" cy="0"/>
          <a:chOff x="0" y="0"/>
          <a:chExt cx="0" cy="0"/>
        </a:xfrm>
      </p:grpSpPr>
      <p:sp>
        <p:nvSpPr>
          <p:cNvPr id="24" name="Title 23">
            <a:extLst>
              <a:ext uri="{FF2B5EF4-FFF2-40B4-BE49-F238E27FC236}">
                <a16:creationId xmlns:a16="http://schemas.microsoft.com/office/drawing/2014/main" id="{76A5F1B4-C9B2-0200-27EE-039EE07AED59}"/>
              </a:ext>
            </a:extLst>
          </p:cNvPr>
          <p:cNvSpPr>
            <a:spLocks noGrp="1"/>
          </p:cNvSpPr>
          <p:nvPr>
            <p:ph type="title"/>
          </p:nvPr>
        </p:nvSpPr>
        <p:spPr>
          <a:xfrm>
            <a:off x="468313" y="1023938"/>
            <a:ext cx="8207376" cy="744239"/>
          </a:xfrm>
        </p:spPr>
        <p:txBody>
          <a:bodyPr>
            <a:normAutofit fontScale="90000"/>
          </a:bodyPr>
          <a:lstStyle/>
          <a:p>
            <a:r>
              <a:rPr lang="en-SI"/>
              <a:t>Mitigation &amp; compensation options: Focus „</a:t>
            </a:r>
            <a:r>
              <a:rPr lang="de-DE"/>
              <a:t>Solar </a:t>
            </a:r>
            <a:r>
              <a:rPr lang="en-SI"/>
              <a:t>power"</a:t>
            </a:r>
            <a:endParaRPr lang="en-US" sz="2400">
              <a:cs typeface="Arial"/>
            </a:endParaRPr>
          </a:p>
        </p:txBody>
      </p:sp>
      <p:sp>
        <p:nvSpPr>
          <p:cNvPr id="3" name="Date Placeholder 2">
            <a:extLst>
              <a:ext uri="{FF2B5EF4-FFF2-40B4-BE49-F238E27FC236}">
                <a16:creationId xmlns:a16="http://schemas.microsoft.com/office/drawing/2014/main" id="{0B2A4A35-AEC2-D68C-7321-9FBEBE97A02A}"/>
              </a:ext>
            </a:extLst>
          </p:cNvPr>
          <p:cNvSpPr>
            <a:spLocks noGrp="1"/>
          </p:cNvSpPr>
          <p:nvPr>
            <p:ph type="dt" sz="half" idx="10"/>
          </p:nvPr>
        </p:nvSpPr>
        <p:spPr/>
        <p:txBody>
          <a:bodyPr/>
          <a:lstStyle/>
          <a:p>
            <a:fld id="{06E19CE7-802F-4B81-B0A6-821FA10BE16B}" type="datetime1">
              <a:rPr lang="sl-SI" smtClean="0"/>
              <a:t>19. 11. 2025</a:t>
            </a:fld>
            <a:endParaRPr lang="en-US"/>
          </a:p>
        </p:txBody>
      </p:sp>
      <p:sp>
        <p:nvSpPr>
          <p:cNvPr id="4" name="Footer Placeholder 3">
            <a:extLst>
              <a:ext uri="{FF2B5EF4-FFF2-40B4-BE49-F238E27FC236}">
                <a16:creationId xmlns:a16="http://schemas.microsoft.com/office/drawing/2014/main" id="{3A8C752A-1CDF-AF8A-9492-475B91B5BAEB}"/>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E568827F-32F9-9F8B-6BC7-59899A5DE7D6}"/>
              </a:ext>
            </a:extLst>
          </p:cNvPr>
          <p:cNvSpPr>
            <a:spLocks noGrp="1"/>
          </p:cNvSpPr>
          <p:nvPr>
            <p:ph type="sldNum" sz="quarter" idx="12"/>
          </p:nvPr>
        </p:nvSpPr>
        <p:spPr/>
        <p:txBody>
          <a:bodyPr/>
          <a:lstStyle/>
          <a:p>
            <a:fld id="{5523F345-55CE-7244-BAC6-E4D97AAB72F4}" type="slidenum">
              <a:rPr lang="en-US" smtClean="0"/>
              <a:pPr/>
              <a:t>70</a:t>
            </a:fld>
            <a:endParaRPr lang="en-US"/>
          </a:p>
        </p:txBody>
      </p:sp>
      <p:sp>
        <p:nvSpPr>
          <p:cNvPr id="6" name="Text Placeholder 5">
            <a:extLst>
              <a:ext uri="{FF2B5EF4-FFF2-40B4-BE49-F238E27FC236}">
                <a16:creationId xmlns:a16="http://schemas.microsoft.com/office/drawing/2014/main" id="{F50E958B-321C-3875-1F9B-5E2DF07398B5}"/>
              </a:ext>
            </a:extLst>
          </p:cNvPr>
          <p:cNvSpPr>
            <a:spLocks noGrp="1"/>
          </p:cNvSpPr>
          <p:nvPr>
            <p:ph type="body" sz="quarter" idx="14"/>
          </p:nvPr>
        </p:nvSpPr>
        <p:spPr/>
        <p:txBody>
          <a:bodyPr anchor="ctr"/>
          <a:lstStyle/>
          <a:p>
            <a:r>
              <a:rPr lang="en-US" sz="1200"/>
              <a:t>Landscape-oriented design of facility (visual integration into the environment)</a:t>
            </a:r>
          </a:p>
        </p:txBody>
      </p:sp>
      <p:sp>
        <p:nvSpPr>
          <p:cNvPr id="7" name="Text Placeholder 6">
            <a:extLst>
              <a:ext uri="{FF2B5EF4-FFF2-40B4-BE49-F238E27FC236}">
                <a16:creationId xmlns:a16="http://schemas.microsoft.com/office/drawing/2014/main" id="{1497C124-6085-48B8-54FA-D54633508CCD}"/>
              </a:ext>
            </a:extLst>
          </p:cNvPr>
          <p:cNvSpPr>
            <a:spLocks noGrp="1"/>
          </p:cNvSpPr>
          <p:nvPr>
            <p:ph type="body" sz="quarter" idx="16"/>
          </p:nvPr>
        </p:nvSpPr>
        <p:spPr/>
        <p:txBody>
          <a:bodyPr anchor="ctr"/>
          <a:lstStyle/>
          <a:p>
            <a:r>
              <a:rPr lang="en-US" sz="1200"/>
              <a:t>Sufficiently large (wide) open spaces between the rows of solar panels (sunlit strips at least 3m wide between the rows)</a:t>
            </a:r>
          </a:p>
        </p:txBody>
      </p:sp>
      <p:sp>
        <p:nvSpPr>
          <p:cNvPr id="8" name="Text Placeholder 7">
            <a:extLst>
              <a:ext uri="{FF2B5EF4-FFF2-40B4-BE49-F238E27FC236}">
                <a16:creationId xmlns:a16="http://schemas.microsoft.com/office/drawing/2014/main" id="{6E011E08-E90B-9767-032F-0EB3B8583203}"/>
              </a:ext>
            </a:extLst>
          </p:cNvPr>
          <p:cNvSpPr>
            <a:spLocks noGrp="1"/>
          </p:cNvSpPr>
          <p:nvPr>
            <p:ph type="body" sz="quarter" idx="18"/>
          </p:nvPr>
        </p:nvSpPr>
        <p:spPr/>
        <p:txBody>
          <a:bodyPr anchor="ctr"/>
          <a:lstStyle/>
          <a:p>
            <a:r>
              <a:rPr lang="en-US" sz="1200"/>
              <a:t>Elevation of the solar panels (panel distance to the ground at least 0.5 m)</a:t>
            </a:r>
          </a:p>
        </p:txBody>
      </p:sp>
      <p:sp>
        <p:nvSpPr>
          <p:cNvPr id="9" name="Text Placeholder 8">
            <a:extLst>
              <a:ext uri="{FF2B5EF4-FFF2-40B4-BE49-F238E27FC236}">
                <a16:creationId xmlns:a16="http://schemas.microsoft.com/office/drawing/2014/main" id="{BE296690-FCBE-8EEE-9431-020C61B91D09}"/>
              </a:ext>
            </a:extLst>
          </p:cNvPr>
          <p:cNvSpPr>
            <a:spLocks noGrp="1"/>
          </p:cNvSpPr>
          <p:nvPr>
            <p:ph type="body" sz="quarter" idx="4294967295"/>
          </p:nvPr>
        </p:nvSpPr>
        <p:spPr>
          <a:xfrm>
            <a:off x="467544" y="2029794"/>
            <a:ext cx="502799" cy="499249"/>
          </a:xfrm>
        </p:spPr>
        <p:txBody>
          <a:bodyPr anchor="ctr">
            <a:normAutofit/>
          </a:bodyPr>
          <a:lstStyle/>
          <a:p>
            <a:pPr marL="0" indent="0" algn="ctr">
              <a:buNone/>
            </a:pPr>
            <a:r>
              <a:rPr lang="en-SI" sz="1200" b="1">
                <a:solidFill>
                  <a:schemeClr val="accent1"/>
                </a:solidFill>
              </a:rPr>
              <a:t>1</a:t>
            </a:r>
          </a:p>
        </p:txBody>
      </p:sp>
      <p:sp>
        <p:nvSpPr>
          <p:cNvPr id="10" name="Text Placeholder 9">
            <a:extLst>
              <a:ext uri="{FF2B5EF4-FFF2-40B4-BE49-F238E27FC236}">
                <a16:creationId xmlns:a16="http://schemas.microsoft.com/office/drawing/2014/main" id="{162BBF90-50CA-013B-FAA4-C39F970B78ED}"/>
              </a:ext>
            </a:extLst>
          </p:cNvPr>
          <p:cNvSpPr>
            <a:spLocks noGrp="1"/>
          </p:cNvSpPr>
          <p:nvPr>
            <p:ph type="body" sz="quarter" idx="4294967295"/>
          </p:nvPr>
        </p:nvSpPr>
        <p:spPr>
          <a:xfrm>
            <a:off x="467544" y="2868099"/>
            <a:ext cx="502799" cy="499249"/>
          </a:xfrm>
        </p:spPr>
        <p:txBody>
          <a:bodyPr anchor="ctr">
            <a:normAutofit/>
          </a:bodyPr>
          <a:lstStyle/>
          <a:p>
            <a:pPr marL="0" indent="0" algn="ctr">
              <a:buNone/>
            </a:pPr>
            <a:r>
              <a:rPr lang="en-SI" sz="1200" b="1">
                <a:solidFill>
                  <a:schemeClr val="accent1"/>
                </a:solidFill>
              </a:rPr>
              <a:t>2</a:t>
            </a:r>
          </a:p>
        </p:txBody>
      </p:sp>
      <p:sp>
        <p:nvSpPr>
          <p:cNvPr id="11" name="Text Placeholder 10">
            <a:extLst>
              <a:ext uri="{FF2B5EF4-FFF2-40B4-BE49-F238E27FC236}">
                <a16:creationId xmlns:a16="http://schemas.microsoft.com/office/drawing/2014/main" id="{CC75350D-F65B-A152-2C24-0AFAD50DC037}"/>
              </a:ext>
            </a:extLst>
          </p:cNvPr>
          <p:cNvSpPr>
            <a:spLocks noGrp="1"/>
          </p:cNvSpPr>
          <p:nvPr>
            <p:ph type="body" sz="quarter" idx="4294967295"/>
          </p:nvPr>
        </p:nvSpPr>
        <p:spPr>
          <a:xfrm>
            <a:off x="467544" y="3789877"/>
            <a:ext cx="502799" cy="499249"/>
          </a:xfrm>
        </p:spPr>
        <p:txBody>
          <a:bodyPr anchor="ctr">
            <a:normAutofit/>
          </a:bodyPr>
          <a:lstStyle/>
          <a:p>
            <a:pPr marL="0" indent="0" algn="ctr">
              <a:buNone/>
            </a:pPr>
            <a:r>
              <a:rPr lang="en-SI" sz="1200" b="1">
                <a:solidFill>
                  <a:schemeClr val="accent1"/>
                </a:solidFill>
              </a:rPr>
              <a:t>3</a:t>
            </a:r>
          </a:p>
        </p:txBody>
      </p:sp>
      <p:sp>
        <p:nvSpPr>
          <p:cNvPr id="12" name="Text Placeholder 11">
            <a:extLst>
              <a:ext uri="{FF2B5EF4-FFF2-40B4-BE49-F238E27FC236}">
                <a16:creationId xmlns:a16="http://schemas.microsoft.com/office/drawing/2014/main" id="{3426E67A-AF3A-B8C0-5A77-77F6617973E1}"/>
              </a:ext>
            </a:extLst>
          </p:cNvPr>
          <p:cNvSpPr>
            <a:spLocks noGrp="1"/>
          </p:cNvSpPr>
          <p:nvPr>
            <p:ph type="body" sz="quarter" idx="4294967295"/>
          </p:nvPr>
        </p:nvSpPr>
        <p:spPr>
          <a:xfrm>
            <a:off x="3761330" y="1934879"/>
            <a:ext cx="2149301" cy="720080"/>
          </a:xfrm>
        </p:spPr>
        <p:txBody>
          <a:bodyPr anchor="ctr">
            <a:normAutofit fontScale="92500" lnSpcReduction="20000"/>
          </a:bodyPr>
          <a:lstStyle/>
          <a:p>
            <a:pPr marL="0" indent="0">
              <a:buNone/>
            </a:pPr>
            <a:r>
              <a:rPr lang="en-US"/>
              <a:t>No fencing or at least permeable for small and medium-sized mammals (15 cm distance between fence and ground)</a:t>
            </a:r>
            <a:endParaRPr lang="en-US" sz="1200"/>
          </a:p>
        </p:txBody>
      </p:sp>
      <p:sp>
        <p:nvSpPr>
          <p:cNvPr id="13" name="Text Placeholder 12">
            <a:extLst>
              <a:ext uri="{FF2B5EF4-FFF2-40B4-BE49-F238E27FC236}">
                <a16:creationId xmlns:a16="http://schemas.microsoft.com/office/drawing/2014/main" id="{3A1BE95B-F4AD-7984-60D2-F5D738F7E8F7}"/>
              </a:ext>
            </a:extLst>
          </p:cNvPr>
          <p:cNvSpPr>
            <a:spLocks noGrp="1"/>
          </p:cNvSpPr>
          <p:nvPr>
            <p:ph type="body" sz="quarter" idx="4294967295"/>
          </p:nvPr>
        </p:nvSpPr>
        <p:spPr>
          <a:xfrm>
            <a:off x="3761330" y="2803339"/>
            <a:ext cx="2149301" cy="720080"/>
          </a:xfrm>
        </p:spPr>
        <p:txBody>
          <a:bodyPr anchor="ctr">
            <a:normAutofit/>
          </a:bodyPr>
          <a:lstStyle/>
          <a:p>
            <a:pPr marL="0" indent="0">
              <a:buNone/>
            </a:pPr>
            <a:r>
              <a:rPr lang="en-US">
                <a:cs typeface="Arial"/>
              </a:rPr>
              <a:t>Migration corridors as crossing aids for large-scale facilities</a:t>
            </a:r>
            <a:endParaRPr lang="en-US" sz="1200"/>
          </a:p>
        </p:txBody>
      </p:sp>
      <p:sp>
        <p:nvSpPr>
          <p:cNvPr id="14" name="Text Placeholder 13">
            <a:extLst>
              <a:ext uri="{FF2B5EF4-FFF2-40B4-BE49-F238E27FC236}">
                <a16:creationId xmlns:a16="http://schemas.microsoft.com/office/drawing/2014/main" id="{47E2F98B-2EEF-8C5E-1629-9D35DF69567A}"/>
              </a:ext>
            </a:extLst>
          </p:cNvPr>
          <p:cNvSpPr>
            <a:spLocks noGrp="1"/>
          </p:cNvSpPr>
          <p:nvPr>
            <p:ph type="body" sz="quarter" idx="4294967295"/>
          </p:nvPr>
        </p:nvSpPr>
        <p:spPr>
          <a:xfrm>
            <a:off x="3761330" y="3668249"/>
            <a:ext cx="2149301" cy="720080"/>
          </a:xfrm>
        </p:spPr>
        <p:txBody>
          <a:bodyPr anchor="ctr">
            <a:normAutofit fontScale="92500"/>
          </a:bodyPr>
          <a:lstStyle/>
          <a:p>
            <a:pPr marL="0" indent="0">
              <a:buNone/>
            </a:pPr>
            <a:r>
              <a:rPr lang="en-US"/>
              <a:t>Development and maintenance of extensively used, species- and flower-rich grassland in the solar park</a:t>
            </a:r>
            <a:endParaRPr lang="en-US" sz="1200"/>
          </a:p>
        </p:txBody>
      </p:sp>
      <p:sp>
        <p:nvSpPr>
          <p:cNvPr id="15" name="Text Placeholder 14">
            <a:extLst>
              <a:ext uri="{FF2B5EF4-FFF2-40B4-BE49-F238E27FC236}">
                <a16:creationId xmlns:a16="http://schemas.microsoft.com/office/drawing/2014/main" id="{865E7356-A669-BBE7-6FF6-1B0ADA7E5572}"/>
              </a:ext>
            </a:extLst>
          </p:cNvPr>
          <p:cNvSpPr>
            <a:spLocks noGrp="1"/>
          </p:cNvSpPr>
          <p:nvPr>
            <p:ph type="body" sz="quarter" idx="4294967295"/>
          </p:nvPr>
        </p:nvSpPr>
        <p:spPr>
          <a:xfrm>
            <a:off x="3246335" y="2040995"/>
            <a:ext cx="502799" cy="499249"/>
          </a:xfrm>
        </p:spPr>
        <p:txBody>
          <a:bodyPr anchor="ctr">
            <a:normAutofit/>
          </a:bodyPr>
          <a:lstStyle/>
          <a:p>
            <a:pPr marL="0" indent="0" algn="ctr">
              <a:buNone/>
            </a:pPr>
            <a:r>
              <a:rPr lang="en-SI" sz="1200" b="1">
                <a:solidFill>
                  <a:schemeClr val="accent1"/>
                </a:solidFill>
              </a:rPr>
              <a:t>4</a:t>
            </a:r>
          </a:p>
        </p:txBody>
      </p:sp>
      <p:sp>
        <p:nvSpPr>
          <p:cNvPr id="16" name="Text Placeholder 15">
            <a:extLst>
              <a:ext uri="{FF2B5EF4-FFF2-40B4-BE49-F238E27FC236}">
                <a16:creationId xmlns:a16="http://schemas.microsoft.com/office/drawing/2014/main" id="{742F33EF-89D0-3C67-E650-E93E2C1362E8}"/>
              </a:ext>
            </a:extLst>
          </p:cNvPr>
          <p:cNvSpPr>
            <a:spLocks noGrp="1"/>
          </p:cNvSpPr>
          <p:nvPr>
            <p:ph type="body" sz="quarter" idx="4294967295"/>
          </p:nvPr>
        </p:nvSpPr>
        <p:spPr>
          <a:xfrm>
            <a:off x="3246335" y="2879300"/>
            <a:ext cx="502799" cy="499249"/>
          </a:xfrm>
        </p:spPr>
        <p:txBody>
          <a:bodyPr anchor="ctr">
            <a:normAutofit/>
          </a:bodyPr>
          <a:lstStyle/>
          <a:p>
            <a:pPr marL="0" indent="0" algn="ctr">
              <a:buNone/>
            </a:pPr>
            <a:r>
              <a:rPr lang="en-SI" sz="1200" b="1">
                <a:solidFill>
                  <a:schemeClr val="accent1"/>
                </a:solidFill>
              </a:rPr>
              <a:t>5</a:t>
            </a:r>
          </a:p>
        </p:txBody>
      </p:sp>
      <p:sp>
        <p:nvSpPr>
          <p:cNvPr id="17" name="Text Placeholder 16">
            <a:extLst>
              <a:ext uri="{FF2B5EF4-FFF2-40B4-BE49-F238E27FC236}">
                <a16:creationId xmlns:a16="http://schemas.microsoft.com/office/drawing/2014/main" id="{CF15F7B9-B754-AF1D-B4BA-817B14BB41FA}"/>
              </a:ext>
            </a:extLst>
          </p:cNvPr>
          <p:cNvSpPr>
            <a:spLocks noGrp="1"/>
          </p:cNvSpPr>
          <p:nvPr>
            <p:ph type="body" sz="quarter" idx="4294967295"/>
          </p:nvPr>
        </p:nvSpPr>
        <p:spPr>
          <a:xfrm>
            <a:off x="3246335" y="3801078"/>
            <a:ext cx="502799" cy="499249"/>
          </a:xfrm>
        </p:spPr>
        <p:txBody>
          <a:bodyPr anchor="ctr">
            <a:normAutofit/>
          </a:bodyPr>
          <a:lstStyle/>
          <a:p>
            <a:pPr marL="0" indent="0" algn="ctr">
              <a:buNone/>
            </a:pPr>
            <a:r>
              <a:rPr lang="en-SI" b="1">
                <a:solidFill>
                  <a:schemeClr val="accent1"/>
                </a:solidFill>
              </a:rPr>
              <a:t>6</a:t>
            </a:r>
            <a:endParaRPr lang="en-US" sz="1200" b="1">
              <a:solidFill>
                <a:schemeClr val="accent1"/>
              </a:solidFill>
              <a:cs typeface="Arial"/>
            </a:endParaRPr>
          </a:p>
        </p:txBody>
      </p:sp>
      <p:sp>
        <p:nvSpPr>
          <p:cNvPr id="18" name="Text Placeholder 17">
            <a:extLst>
              <a:ext uri="{FF2B5EF4-FFF2-40B4-BE49-F238E27FC236}">
                <a16:creationId xmlns:a16="http://schemas.microsoft.com/office/drawing/2014/main" id="{C3D165F9-9E84-0373-3B7C-D33E4E0E647A}"/>
              </a:ext>
            </a:extLst>
          </p:cNvPr>
          <p:cNvSpPr>
            <a:spLocks noGrp="1"/>
          </p:cNvSpPr>
          <p:nvPr>
            <p:ph type="body" sz="quarter" idx="4294967295"/>
          </p:nvPr>
        </p:nvSpPr>
        <p:spPr>
          <a:xfrm>
            <a:off x="6527157" y="1923678"/>
            <a:ext cx="2149301" cy="720080"/>
          </a:xfrm>
        </p:spPr>
        <p:txBody>
          <a:bodyPr anchor="ctr">
            <a:normAutofit/>
          </a:bodyPr>
          <a:lstStyle/>
          <a:p>
            <a:pPr marL="0" indent="0">
              <a:buNone/>
            </a:pPr>
            <a:r>
              <a:rPr lang="en-US"/>
              <a:t>e.g. Usage of seeds from local species or locally obtained mown material</a:t>
            </a:r>
            <a:endParaRPr lang="en-US" sz="1200"/>
          </a:p>
        </p:txBody>
      </p:sp>
      <p:sp>
        <p:nvSpPr>
          <p:cNvPr id="19" name="Text Placeholder 18">
            <a:extLst>
              <a:ext uri="{FF2B5EF4-FFF2-40B4-BE49-F238E27FC236}">
                <a16:creationId xmlns:a16="http://schemas.microsoft.com/office/drawing/2014/main" id="{D2A827A5-EEDF-3F39-261F-2977EB9A4555}"/>
              </a:ext>
            </a:extLst>
          </p:cNvPr>
          <p:cNvSpPr>
            <a:spLocks noGrp="1"/>
          </p:cNvSpPr>
          <p:nvPr>
            <p:ph type="body" sz="quarter" idx="4294967295"/>
          </p:nvPr>
        </p:nvSpPr>
        <p:spPr>
          <a:xfrm>
            <a:off x="6527157" y="2792138"/>
            <a:ext cx="2149301" cy="720080"/>
          </a:xfrm>
        </p:spPr>
        <p:txBody>
          <a:bodyPr anchor="ctr">
            <a:normAutofit/>
          </a:bodyPr>
          <a:lstStyle/>
          <a:p>
            <a:pPr marL="0" indent="0">
              <a:buNone/>
            </a:pPr>
            <a:r>
              <a:rPr lang="en-US"/>
              <a:t>e.g. no fertilization, no use of pesticides, no mulching</a:t>
            </a:r>
            <a:endParaRPr lang="en-US" sz="1200"/>
          </a:p>
        </p:txBody>
      </p:sp>
      <p:sp>
        <p:nvSpPr>
          <p:cNvPr id="20" name="Text Placeholder 19">
            <a:extLst>
              <a:ext uri="{FF2B5EF4-FFF2-40B4-BE49-F238E27FC236}">
                <a16:creationId xmlns:a16="http://schemas.microsoft.com/office/drawing/2014/main" id="{C1121CE7-3198-FF34-4930-005F4712D04F}"/>
              </a:ext>
            </a:extLst>
          </p:cNvPr>
          <p:cNvSpPr>
            <a:spLocks noGrp="1"/>
          </p:cNvSpPr>
          <p:nvPr>
            <p:ph type="body" sz="quarter" idx="4294967295"/>
          </p:nvPr>
        </p:nvSpPr>
        <p:spPr>
          <a:xfrm>
            <a:off x="6527157" y="3657048"/>
            <a:ext cx="2149301" cy="720080"/>
          </a:xfrm>
        </p:spPr>
        <p:txBody>
          <a:bodyPr anchor="ctr">
            <a:normAutofit lnSpcReduction="10000"/>
          </a:bodyPr>
          <a:lstStyle/>
          <a:p>
            <a:pPr marL="0" indent="0">
              <a:buNone/>
            </a:pPr>
            <a:r>
              <a:rPr lang="en-US">
                <a:cs typeface="Arial"/>
              </a:rPr>
              <a:t>e.g. up to 2 moving intervals (use of insect-friendly mower: site-adapted grazing)</a:t>
            </a:r>
            <a:endParaRPr lang="en-US" sz="1200">
              <a:cs typeface="Arial"/>
            </a:endParaRPr>
          </a:p>
        </p:txBody>
      </p:sp>
      <p:sp>
        <p:nvSpPr>
          <p:cNvPr id="21" name="Text Placeholder 20">
            <a:extLst>
              <a:ext uri="{FF2B5EF4-FFF2-40B4-BE49-F238E27FC236}">
                <a16:creationId xmlns:a16="http://schemas.microsoft.com/office/drawing/2014/main" id="{2CDF1A7C-BA52-A2BC-025D-204E741659F4}"/>
              </a:ext>
            </a:extLst>
          </p:cNvPr>
          <p:cNvSpPr>
            <a:spLocks noGrp="1"/>
          </p:cNvSpPr>
          <p:nvPr>
            <p:ph type="body" sz="quarter" idx="4294967295"/>
          </p:nvPr>
        </p:nvSpPr>
        <p:spPr>
          <a:xfrm>
            <a:off x="6012162" y="2029794"/>
            <a:ext cx="502799" cy="499249"/>
          </a:xfrm>
        </p:spPr>
        <p:txBody>
          <a:bodyPr anchor="ctr">
            <a:normAutofit/>
          </a:bodyPr>
          <a:lstStyle/>
          <a:p>
            <a:pPr marL="0" indent="0" algn="ctr">
              <a:buNone/>
            </a:pPr>
            <a:r>
              <a:rPr lang="en-SI" sz="1200" b="1">
                <a:solidFill>
                  <a:schemeClr val="accent1"/>
                </a:solidFill>
              </a:rPr>
              <a:t>7</a:t>
            </a:r>
          </a:p>
        </p:txBody>
      </p:sp>
      <p:sp>
        <p:nvSpPr>
          <p:cNvPr id="22" name="Text Placeholder 21">
            <a:extLst>
              <a:ext uri="{FF2B5EF4-FFF2-40B4-BE49-F238E27FC236}">
                <a16:creationId xmlns:a16="http://schemas.microsoft.com/office/drawing/2014/main" id="{727B9D98-4AB3-0AB0-F25B-76EEC22B3041}"/>
              </a:ext>
            </a:extLst>
          </p:cNvPr>
          <p:cNvSpPr>
            <a:spLocks noGrp="1"/>
          </p:cNvSpPr>
          <p:nvPr>
            <p:ph type="body" sz="quarter" idx="4294967295"/>
          </p:nvPr>
        </p:nvSpPr>
        <p:spPr>
          <a:xfrm>
            <a:off x="6012162" y="2868099"/>
            <a:ext cx="502799" cy="499249"/>
          </a:xfrm>
        </p:spPr>
        <p:txBody>
          <a:bodyPr anchor="ctr">
            <a:normAutofit/>
          </a:bodyPr>
          <a:lstStyle/>
          <a:p>
            <a:pPr marL="0" indent="0" algn="ctr">
              <a:buNone/>
            </a:pPr>
            <a:r>
              <a:rPr lang="en-SI" sz="1200" b="1">
                <a:solidFill>
                  <a:schemeClr val="accent1"/>
                </a:solidFill>
              </a:rPr>
              <a:t>8</a:t>
            </a:r>
          </a:p>
        </p:txBody>
      </p:sp>
      <p:sp>
        <p:nvSpPr>
          <p:cNvPr id="23" name="Text Placeholder 22">
            <a:extLst>
              <a:ext uri="{FF2B5EF4-FFF2-40B4-BE49-F238E27FC236}">
                <a16:creationId xmlns:a16="http://schemas.microsoft.com/office/drawing/2014/main" id="{1E99BA55-7287-02EE-180B-BF721F642098}"/>
              </a:ext>
            </a:extLst>
          </p:cNvPr>
          <p:cNvSpPr>
            <a:spLocks noGrp="1"/>
          </p:cNvSpPr>
          <p:nvPr>
            <p:ph type="body" sz="quarter" idx="4294967295"/>
          </p:nvPr>
        </p:nvSpPr>
        <p:spPr>
          <a:xfrm>
            <a:off x="6012162" y="3789877"/>
            <a:ext cx="502799" cy="499249"/>
          </a:xfrm>
        </p:spPr>
        <p:txBody>
          <a:bodyPr anchor="ctr">
            <a:normAutofit/>
          </a:bodyPr>
          <a:lstStyle/>
          <a:p>
            <a:pPr marL="0" indent="0" algn="ctr">
              <a:buNone/>
            </a:pPr>
            <a:r>
              <a:rPr lang="en-SI" sz="1200" b="1">
                <a:solidFill>
                  <a:schemeClr val="accent1"/>
                </a:solidFill>
              </a:rPr>
              <a:t>9</a:t>
            </a:r>
          </a:p>
        </p:txBody>
      </p:sp>
      <p:sp>
        <p:nvSpPr>
          <p:cNvPr id="25" name="TextBox 24">
            <a:extLst>
              <a:ext uri="{FF2B5EF4-FFF2-40B4-BE49-F238E27FC236}">
                <a16:creationId xmlns:a16="http://schemas.microsoft.com/office/drawing/2014/main" id="{D2C61512-49F0-2736-9666-A25B9A8AC06D}"/>
              </a:ext>
            </a:extLst>
          </p:cNvPr>
          <p:cNvSpPr txBox="1"/>
          <p:nvPr/>
        </p:nvSpPr>
        <p:spPr>
          <a:xfrm>
            <a:off x="192778" y="1456481"/>
            <a:ext cx="8752416" cy="3000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Mitigation of solar power depend on the selected location...</a:t>
            </a:r>
            <a:endParaRPr lang="en-US"/>
          </a:p>
        </p:txBody>
      </p:sp>
      <p:sp>
        <p:nvSpPr>
          <p:cNvPr id="26" name="TextBox 25">
            <a:extLst>
              <a:ext uri="{FF2B5EF4-FFF2-40B4-BE49-F238E27FC236}">
                <a16:creationId xmlns:a16="http://schemas.microsoft.com/office/drawing/2014/main" id="{02E2BAEA-934D-5838-33D9-7ED7C96B9786}"/>
              </a:ext>
            </a:extLst>
          </p:cNvPr>
          <p:cNvSpPr txBox="1"/>
          <p:nvPr/>
        </p:nvSpPr>
        <p:spPr>
          <a:xfrm>
            <a:off x="466336" y="4554182"/>
            <a:ext cx="244475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Arial"/>
              </a:rPr>
              <a:t>(Trautner et al. 2022; </a:t>
            </a:r>
            <a:r>
              <a:rPr lang="en-US" sz="800" err="1">
                <a:cs typeface="Arial"/>
              </a:rPr>
              <a:t>Günnewig</a:t>
            </a:r>
            <a:r>
              <a:rPr lang="en-US" sz="800">
                <a:cs typeface="Arial"/>
              </a:rPr>
              <a:t> et al. 2022)</a:t>
            </a:r>
            <a:endParaRPr lang="en-US" sz="800"/>
          </a:p>
        </p:txBody>
      </p:sp>
    </p:spTree>
    <p:extLst>
      <p:ext uri="{BB962C8B-B14F-4D97-AF65-F5344CB8AC3E}">
        <p14:creationId xmlns:p14="http://schemas.microsoft.com/office/powerpoint/2010/main" val="4212466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4E198-0F45-D53A-3CF4-77E83936EBD1}"/>
            </a:ext>
          </a:extLst>
        </p:cNvPr>
        <p:cNvGrpSpPr/>
        <p:nvPr/>
      </p:nvGrpSpPr>
      <p:grpSpPr>
        <a:xfrm>
          <a:off x="0" y="0"/>
          <a:ext cx="0" cy="0"/>
          <a:chOff x="0" y="0"/>
          <a:chExt cx="0" cy="0"/>
        </a:xfrm>
      </p:grpSpPr>
      <p:sp>
        <p:nvSpPr>
          <p:cNvPr id="4" name="Datumsplatzhalter 3">
            <a:extLst>
              <a:ext uri="{FF2B5EF4-FFF2-40B4-BE49-F238E27FC236}">
                <a16:creationId xmlns:a16="http://schemas.microsoft.com/office/drawing/2014/main" id="{C05E98FF-3DD7-268E-DDAC-25F2B3160164}"/>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A7401CB8-331E-1A14-472C-134780EEAF4B}"/>
              </a:ext>
            </a:extLst>
          </p:cNvPr>
          <p:cNvSpPr>
            <a:spLocks noGrp="1"/>
          </p:cNvSpPr>
          <p:nvPr>
            <p:ph type="ftr" sz="quarter" idx="11"/>
          </p:nvPr>
        </p:nvSpPr>
        <p:spPr/>
        <p:txBody>
          <a:bodyPr/>
          <a:lstStyle/>
          <a:p>
            <a:r>
              <a:rPr lang="en-US"/>
              <a:t>PlanToConnect / Partner(s) / Name(s)</a:t>
            </a:r>
          </a:p>
        </p:txBody>
      </p:sp>
      <p:sp>
        <p:nvSpPr>
          <p:cNvPr id="6" name="Foliennummernplatzhalter 5">
            <a:extLst>
              <a:ext uri="{FF2B5EF4-FFF2-40B4-BE49-F238E27FC236}">
                <a16:creationId xmlns:a16="http://schemas.microsoft.com/office/drawing/2014/main" id="{AFD2F7EF-E096-4972-525A-BF023241A94D}"/>
              </a:ext>
            </a:extLst>
          </p:cNvPr>
          <p:cNvSpPr>
            <a:spLocks noGrp="1"/>
          </p:cNvSpPr>
          <p:nvPr>
            <p:ph type="sldNum" sz="quarter" idx="12"/>
          </p:nvPr>
        </p:nvSpPr>
        <p:spPr/>
        <p:txBody>
          <a:bodyPr/>
          <a:lstStyle/>
          <a:p>
            <a:fld id="{5523F345-55CE-7244-BAC6-E4D97AAB72F4}" type="slidenum">
              <a:rPr lang="en-US" smtClean="0"/>
              <a:t>71</a:t>
            </a:fld>
            <a:endParaRPr lang="en-US"/>
          </a:p>
        </p:txBody>
      </p:sp>
      <p:sp>
        <p:nvSpPr>
          <p:cNvPr id="8" name="Title 23">
            <a:extLst>
              <a:ext uri="{FF2B5EF4-FFF2-40B4-BE49-F238E27FC236}">
                <a16:creationId xmlns:a16="http://schemas.microsoft.com/office/drawing/2014/main" id="{BD81E1D9-2DB1-0DBB-D524-927953CAAA4C}"/>
              </a:ext>
            </a:extLst>
          </p:cNvPr>
          <p:cNvSpPr txBox="1">
            <a:spLocks/>
          </p:cNvSpPr>
          <p:nvPr/>
        </p:nvSpPr>
        <p:spPr>
          <a:xfrm>
            <a:off x="468313" y="1023938"/>
            <a:ext cx="8207376" cy="744239"/>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2400" b="1" kern="1200">
                <a:solidFill>
                  <a:schemeClr val="accent1"/>
                </a:solidFill>
                <a:latin typeface="+mj-lt"/>
                <a:ea typeface="+mj-ea"/>
                <a:cs typeface="+mj-cs"/>
              </a:defRPr>
            </a:lvl1pPr>
          </a:lstStyle>
          <a:p>
            <a:r>
              <a:rPr lang="en-SI"/>
              <a:t>Mitigation &amp; compensation options: Focus „</a:t>
            </a:r>
            <a:r>
              <a:rPr lang="de-DE" err="1"/>
              <a:t>Biomass</a:t>
            </a:r>
            <a:r>
              <a:rPr lang="en-SI"/>
              <a:t>"</a:t>
            </a:r>
            <a:endParaRPr lang="en-US">
              <a:cs typeface="Arial"/>
            </a:endParaRPr>
          </a:p>
        </p:txBody>
      </p:sp>
      <p:sp>
        <p:nvSpPr>
          <p:cNvPr id="9" name="Pfeil: nach rechts 8">
            <a:extLst>
              <a:ext uri="{FF2B5EF4-FFF2-40B4-BE49-F238E27FC236}">
                <a16:creationId xmlns:a16="http://schemas.microsoft.com/office/drawing/2014/main" id="{0F6C23F5-A1D6-7ADE-FC1B-8589588CD499}"/>
              </a:ext>
            </a:extLst>
          </p:cNvPr>
          <p:cNvSpPr/>
          <p:nvPr/>
        </p:nvSpPr>
        <p:spPr>
          <a:xfrm>
            <a:off x="466336" y="1930754"/>
            <a:ext cx="340064" cy="22755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Pfeil: nach rechts 11">
            <a:extLst>
              <a:ext uri="{FF2B5EF4-FFF2-40B4-BE49-F238E27FC236}">
                <a16:creationId xmlns:a16="http://schemas.microsoft.com/office/drawing/2014/main" id="{3DC28DEA-BB79-9A52-405D-E7EB382D197B}"/>
              </a:ext>
            </a:extLst>
          </p:cNvPr>
          <p:cNvSpPr/>
          <p:nvPr/>
        </p:nvSpPr>
        <p:spPr>
          <a:xfrm>
            <a:off x="466336" y="2985189"/>
            <a:ext cx="340064" cy="22755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ADED6F5D-BD97-C131-1A86-BE6B4CCE9C11}"/>
              </a:ext>
            </a:extLst>
          </p:cNvPr>
          <p:cNvSpPr txBox="1"/>
          <p:nvPr/>
        </p:nvSpPr>
        <p:spPr>
          <a:xfrm>
            <a:off x="1037600" y="1790617"/>
            <a:ext cx="7812400" cy="507831"/>
          </a:xfrm>
          <a:prstGeom prst="rect">
            <a:avLst/>
          </a:prstGeom>
          <a:noFill/>
        </p:spPr>
        <p:txBody>
          <a:bodyPr wrap="square" rtlCol="0">
            <a:spAutoFit/>
          </a:bodyPr>
          <a:lstStyle/>
          <a:p>
            <a:r>
              <a:rPr lang="de-DE"/>
              <a:t>Due </a:t>
            </a:r>
            <a:r>
              <a:rPr lang="de-DE" err="1"/>
              <a:t>to</a:t>
            </a:r>
            <a:r>
              <a:rPr lang="de-DE"/>
              <a:t> </a:t>
            </a:r>
            <a:r>
              <a:rPr lang="de-DE" err="1"/>
              <a:t>the</a:t>
            </a:r>
            <a:r>
              <a:rPr lang="de-DE"/>
              <a:t> </a:t>
            </a:r>
            <a:r>
              <a:rPr lang="de-DE" err="1"/>
              <a:t>existence</a:t>
            </a:r>
            <a:r>
              <a:rPr lang="de-DE"/>
              <a:t> </a:t>
            </a:r>
            <a:r>
              <a:rPr lang="de-DE" err="1"/>
              <a:t>of</a:t>
            </a:r>
            <a:r>
              <a:rPr lang="de-DE"/>
              <a:t> </a:t>
            </a:r>
            <a:r>
              <a:rPr lang="de-DE" err="1"/>
              <a:t>very</a:t>
            </a:r>
            <a:r>
              <a:rPr lang="de-DE"/>
              <a:t> different </a:t>
            </a:r>
            <a:r>
              <a:rPr lang="de-DE" err="1"/>
              <a:t>energy</a:t>
            </a:r>
            <a:r>
              <a:rPr lang="de-DE"/>
              <a:t> </a:t>
            </a:r>
            <a:r>
              <a:rPr lang="de-DE" err="1"/>
              <a:t>generation</a:t>
            </a:r>
            <a:r>
              <a:rPr lang="de-DE"/>
              <a:t> </a:t>
            </a:r>
            <a:r>
              <a:rPr lang="de-DE" err="1"/>
              <a:t>systems</a:t>
            </a:r>
            <a:r>
              <a:rPr lang="de-DE"/>
              <a:t> and a </a:t>
            </a:r>
            <a:r>
              <a:rPr lang="de-DE" err="1"/>
              <a:t>wide</a:t>
            </a:r>
            <a:r>
              <a:rPr lang="de-DE"/>
              <a:t> </a:t>
            </a:r>
            <a:r>
              <a:rPr lang="de-DE" err="1"/>
              <a:t>range</a:t>
            </a:r>
            <a:r>
              <a:rPr lang="de-DE"/>
              <a:t> </a:t>
            </a:r>
            <a:r>
              <a:rPr lang="de-DE" err="1"/>
              <a:t>of</a:t>
            </a:r>
            <a:r>
              <a:rPr lang="de-DE"/>
              <a:t> </a:t>
            </a:r>
            <a:r>
              <a:rPr lang="de-DE" err="1"/>
              <a:t>technologies</a:t>
            </a:r>
            <a:r>
              <a:rPr lang="de-DE"/>
              <a:t>, </a:t>
            </a:r>
            <a:r>
              <a:rPr lang="de-DE" err="1"/>
              <a:t>no</a:t>
            </a:r>
            <a:r>
              <a:rPr lang="de-DE"/>
              <a:t> </a:t>
            </a:r>
            <a:r>
              <a:rPr lang="de-DE" err="1"/>
              <a:t>specific</a:t>
            </a:r>
            <a:r>
              <a:rPr lang="de-DE"/>
              <a:t> </a:t>
            </a:r>
            <a:r>
              <a:rPr lang="de-DE" err="1"/>
              <a:t>mitigation</a:t>
            </a:r>
            <a:r>
              <a:rPr lang="de-DE"/>
              <a:t> </a:t>
            </a:r>
            <a:r>
              <a:rPr lang="de-DE" err="1"/>
              <a:t>measores</a:t>
            </a:r>
            <a:r>
              <a:rPr lang="de-DE"/>
              <a:t> for </a:t>
            </a:r>
            <a:r>
              <a:rPr lang="de-DE" err="1"/>
              <a:t>bioenergy</a:t>
            </a:r>
            <a:r>
              <a:rPr lang="de-DE"/>
              <a:t> plants </a:t>
            </a:r>
            <a:r>
              <a:rPr lang="de-DE" err="1"/>
              <a:t>can</a:t>
            </a:r>
            <a:r>
              <a:rPr lang="de-DE"/>
              <a:t> </a:t>
            </a:r>
            <a:r>
              <a:rPr lang="de-DE" err="1"/>
              <a:t>be</a:t>
            </a:r>
            <a:r>
              <a:rPr lang="de-DE"/>
              <a:t> </a:t>
            </a:r>
            <a:r>
              <a:rPr lang="de-DE" err="1"/>
              <a:t>identified</a:t>
            </a:r>
            <a:r>
              <a:rPr lang="de-DE"/>
              <a:t>.</a:t>
            </a:r>
          </a:p>
        </p:txBody>
      </p:sp>
      <p:sp>
        <p:nvSpPr>
          <p:cNvPr id="16" name="Textfeld 15">
            <a:extLst>
              <a:ext uri="{FF2B5EF4-FFF2-40B4-BE49-F238E27FC236}">
                <a16:creationId xmlns:a16="http://schemas.microsoft.com/office/drawing/2014/main" id="{244D9F0E-85EF-EF31-EED8-9F5F0238528A}"/>
              </a:ext>
            </a:extLst>
          </p:cNvPr>
          <p:cNvSpPr txBox="1"/>
          <p:nvPr/>
        </p:nvSpPr>
        <p:spPr>
          <a:xfrm>
            <a:off x="1037600" y="2814862"/>
            <a:ext cx="7812400" cy="923330"/>
          </a:xfrm>
          <a:prstGeom prst="rect">
            <a:avLst/>
          </a:prstGeom>
          <a:noFill/>
        </p:spPr>
        <p:txBody>
          <a:bodyPr wrap="square" rtlCol="0">
            <a:spAutoFit/>
          </a:bodyPr>
          <a:lstStyle/>
          <a:p>
            <a:r>
              <a:rPr lang="de-DE"/>
              <a:t>In </a:t>
            </a:r>
            <a:r>
              <a:rPr lang="de-DE" err="1"/>
              <a:t>terms</a:t>
            </a:r>
            <a:r>
              <a:rPr lang="de-DE"/>
              <a:t> </a:t>
            </a:r>
            <a:r>
              <a:rPr lang="de-DE" err="1"/>
              <a:t>of</a:t>
            </a:r>
            <a:r>
              <a:rPr lang="de-DE"/>
              <a:t> </a:t>
            </a:r>
            <a:r>
              <a:rPr lang="de-DE" err="1"/>
              <a:t>land</a:t>
            </a:r>
            <a:r>
              <a:rPr lang="de-DE"/>
              <a:t> </a:t>
            </a:r>
            <a:r>
              <a:rPr lang="de-DE" err="1"/>
              <a:t>use</a:t>
            </a:r>
            <a:r>
              <a:rPr lang="de-DE"/>
              <a:t> </a:t>
            </a:r>
            <a:r>
              <a:rPr lang="de-DE" err="1"/>
              <a:t>changes</a:t>
            </a:r>
            <a:r>
              <a:rPr lang="de-DE"/>
              <a:t> due </a:t>
            </a:r>
            <a:r>
              <a:rPr lang="de-DE" err="1"/>
              <a:t>to</a:t>
            </a:r>
            <a:r>
              <a:rPr lang="de-DE"/>
              <a:t> </a:t>
            </a:r>
            <a:r>
              <a:rPr lang="de-DE" err="1"/>
              <a:t>the</a:t>
            </a:r>
            <a:r>
              <a:rPr lang="de-DE"/>
              <a:t> </a:t>
            </a:r>
            <a:r>
              <a:rPr lang="de-DE" err="1"/>
              <a:t>cultivation</a:t>
            </a:r>
            <a:r>
              <a:rPr lang="de-DE"/>
              <a:t> </a:t>
            </a:r>
            <a:r>
              <a:rPr lang="de-DE" err="1"/>
              <a:t>of</a:t>
            </a:r>
            <a:r>
              <a:rPr lang="de-DE"/>
              <a:t> </a:t>
            </a:r>
            <a:r>
              <a:rPr lang="de-DE" err="1"/>
              <a:t>biomass</a:t>
            </a:r>
            <a:r>
              <a:rPr lang="de-DE"/>
              <a:t> </a:t>
            </a:r>
            <a:r>
              <a:rPr lang="de-DE" err="1"/>
              <a:t>the</a:t>
            </a:r>
            <a:r>
              <a:rPr lang="de-DE"/>
              <a:t> </a:t>
            </a:r>
            <a:r>
              <a:rPr lang="de-DE" err="1"/>
              <a:t>general</a:t>
            </a:r>
            <a:r>
              <a:rPr lang="de-DE"/>
              <a:t> </a:t>
            </a:r>
            <a:r>
              <a:rPr lang="de-DE" err="1"/>
              <a:t>requirements</a:t>
            </a:r>
            <a:r>
              <a:rPr lang="de-DE"/>
              <a:t> for </a:t>
            </a:r>
            <a:r>
              <a:rPr lang="de-DE" err="1"/>
              <a:t>sustainable</a:t>
            </a:r>
            <a:r>
              <a:rPr lang="de-DE"/>
              <a:t> </a:t>
            </a:r>
            <a:r>
              <a:rPr lang="de-DE" err="1"/>
              <a:t>agriculture</a:t>
            </a:r>
            <a:r>
              <a:rPr lang="de-DE"/>
              <a:t> and </a:t>
            </a:r>
            <a:r>
              <a:rPr lang="de-DE" err="1"/>
              <a:t>forestry</a:t>
            </a:r>
            <a:r>
              <a:rPr lang="de-DE"/>
              <a:t> </a:t>
            </a:r>
            <a:r>
              <a:rPr lang="de-DE" err="1"/>
              <a:t>should</a:t>
            </a:r>
            <a:r>
              <a:rPr lang="de-DE"/>
              <a:t> </a:t>
            </a:r>
            <a:r>
              <a:rPr lang="de-DE" err="1"/>
              <a:t>be</a:t>
            </a:r>
            <a:r>
              <a:rPr lang="de-DE"/>
              <a:t> </a:t>
            </a:r>
            <a:r>
              <a:rPr lang="de-DE" err="1"/>
              <a:t>applied</a:t>
            </a:r>
            <a:r>
              <a:rPr lang="de-DE"/>
              <a:t> </a:t>
            </a:r>
            <a:r>
              <a:rPr lang="de-DE" err="1"/>
              <a:t>as</a:t>
            </a:r>
            <a:r>
              <a:rPr lang="de-DE"/>
              <a:t> </a:t>
            </a:r>
            <a:r>
              <a:rPr lang="de-DE" err="1"/>
              <a:t>mitigation</a:t>
            </a:r>
            <a:r>
              <a:rPr lang="de-DE"/>
              <a:t> </a:t>
            </a:r>
            <a:r>
              <a:rPr lang="de-DE" err="1"/>
              <a:t>measures</a:t>
            </a:r>
            <a:r>
              <a:rPr lang="de-DE"/>
              <a:t>. </a:t>
            </a:r>
            <a:r>
              <a:rPr lang="de-DE" err="1"/>
              <a:t>Bioenergy</a:t>
            </a:r>
            <a:r>
              <a:rPr lang="de-DE"/>
              <a:t> </a:t>
            </a:r>
            <a:r>
              <a:rPr lang="de-DE" err="1"/>
              <a:t>feedstock</a:t>
            </a:r>
            <a:r>
              <a:rPr lang="de-DE"/>
              <a:t> </a:t>
            </a:r>
            <a:r>
              <a:rPr lang="de-DE" err="1"/>
              <a:t>production</a:t>
            </a:r>
            <a:r>
              <a:rPr lang="de-DE"/>
              <a:t> </a:t>
            </a:r>
            <a:r>
              <a:rPr lang="de-DE" err="1"/>
              <a:t>from</a:t>
            </a:r>
            <a:r>
              <a:rPr lang="de-DE"/>
              <a:t> </a:t>
            </a:r>
            <a:r>
              <a:rPr lang="de-DE" err="1"/>
              <a:t>agriculture</a:t>
            </a:r>
            <a:r>
              <a:rPr lang="de-DE"/>
              <a:t> and </a:t>
            </a:r>
            <a:r>
              <a:rPr lang="de-DE" err="1"/>
              <a:t>forestry</a:t>
            </a:r>
            <a:r>
              <a:rPr lang="de-DE"/>
              <a:t> </a:t>
            </a:r>
            <a:r>
              <a:rPr lang="de-DE" err="1"/>
              <a:t>needs</a:t>
            </a:r>
            <a:r>
              <a:rPr lang="de-DE"/>
              <a:t> </a:t>
            </a:r>
            <a:r>
              <a:rPr lang="de-DE" err="1"/>
              <a:t>sufficient</a:t>
            </a:r>
            <a:r>
              <a:rPr lang="de-DE"/>
              <a:t> and </a:t>
            </a:r>
            <a:r>
              <a:rPr lang="de-DE" err="1"/>
              <a:t>sustainable</a:t>
            </a:r>
            <a:r>
              <a:rPr lang="de-DE"/>
              <a:t> </a:t>
            </a:r>
            <a:r>
              <a:rPr lang="de-DE" err="1"/>
              <a:t>water</a:t>
            </a:r>
            <a:r>
              <a:rPr lang="de-DE"/>
              <a:t> and </a:t>
            </a:r>
            <a:r>
              <a:rPr lang="de-DE" err="1"/>
              <a:t>nutrient</a:t>
            </a:r>
            <a:r>
              <a:rPr lang="de-DE"/>
              <a:t> </a:t>
            </a:r>
            <a:r>
              <a:rPr lang="de-DE" err="1"/>
              <a:t>supplies</a:t>
            </a:r>
            <a:r>
              <a:rPr lang="de-DE"/>
              <a:t> </a:t>
            </a:r>
            <a:r>
              <a:rPr lang="de-DE" err="1"/>
              <a:t>as</a:t>
            </a:r>
            <a:r>
              <a:rPr lang="de-DE"/>
              <a:t> </a:t>
            </a:r>
            <a:r>
              <a:rPr lang="de-DE" err="1"/>
              <a:t>well</a:t>
            </a:r>
            <a:r>
              <a:rPr lang="de-DE"/>
              <a:t> </a:t>
            </a:r>
            <a:r>
              <a:rPr lang="de-DE" err="1"/>
              <a:t>as</a:t>
            </a:r>
            <a:r>
              <a:rPr lang="de-DE"/>
              <a:t> </a:t>
            </a:r>
            <a:r>
              <a:rPr lang="de-DE" err="1"/>
              <a:t>appropriate</a:t>
            </a:r>
            <a:r>
              <a:rPr lang="de-DE"/>
              <a:t> </a:t>
            </a:r>
            <a:r>
              <a:rPr lang="de-DE" err="1"/>
              <a:t>management</a:t>
            </a:r>
            <a:r>
              <a:rPr lang="de-DE"/>
              <a:t> (</a:t>
            </a:r>
            <a:r>
              <a:rPr lang="de-DE" err="1"/>
              <a:t>Bacovsky</a:t>
            </a:r>
            <a:r>
              <a:rPr lang="de-DE"/>
              <a:t> et al. 2022).</a:t>
            </a:r>
          </a:p>
        </p:txBody>
      </p:sp>
    </p:spTree>
    <p:extLst>
      <p:ext uri="{BB962C8B-B14F-4D97-AF65-F5344CB8AC3E}">
        <p14:creationId xmlns:p14="http://schemas.microsoft.com/office/powerpoint/2010/main" val="19058686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04D32-4197-87C4-8701-F3EF533C0ABE}"/>
            </a:ext>
          </a:extLst>
        </p:cNvPr>
        <p:cNvGrpSpPr/>
        <p:nvPr/>
      </p:nvGrpSpPr>
      <p:grpSpPr>
        <a:xfrm>
          <a:off x="0" y="0"/>
          <a:ext cx="0" cy="0"/>
          <a:chOff x="0" y="0"/>
          <a:chExt cx="0" cy="0"/>
        </a:xfrm>
      </p:grpSpPr>
      <p:sp>
        <p:nvSpPr>
          <p:cNvPr id="24" name="Title 23">
            <a:extLst>
              <a:ext uri="{FF2B5EF4-FFF2-40B4-BE49-F238E27FC236}">
                <a16:creationId xmlns:a16="http://schemas.microsoft.com/office/drawing/2014/main" id="{6F0FEF58-7528-E7D2-A0EA-CE62091E49E4}"/>
              </a:ext>
            </a:extLst>
          </p:cNvPr>
          <p:cNvSpPr>
            <a:spLocks noGrp="1"/>
          </p:cNvSpPr>
          <p:nvPr>
            <p:ph type="title"/>
          </p:nvPr>
        </p:nvSpPr>
        <p:spPr>
          <a:xfrm>
            <a:off x="468313" y="1023938"/>
            <a:ext cx="8207376" cy="744239"/>
          </a:xfrm>
        </p:spPr>
        <p:txBody>
          <a:bodyPr>
            <a:normAutofit fontScale="90000"/>
          </a:bodyPr>
          <a:lstStyle/>
          <a:p>
            <a:r>
              <a:rPr lang="en-SI"/>
              <a:t>Mitigation &amp; compensation options: Focus „</a:t>
            </a:r>
            <a:r>
              <a:rPr lang="de-DE"/>
              <a:t>Transmission </a:t>
            </a:r>
            <a:r>
              <a:rPr lang="de-DE" err="1"/>
              <a:t>lines</a:t>
            </a:r>
            <a:r>
              <a:rPr lang="en-SI"/>
              <a:t>"</a:t>
            </a:r>
            <a:endParaRPr lang="en-US" sz="2400">
              <a:cs typeface="Arial"/>
            </a:endParaRPr>
          </a:p>
        </p:txBody>
      </p:sp>
      <p:sp>
        <p:nvSpPr>
          <p:cNvPr id="3" name="Date Placeholder 2">
            <a:extLst>
              <a:ext uri="{FF2B5EF4-FFF2-40B4-BE49-F238E27FC236}">
                <a16:creationId xmlns:a16="http://schemas.microsoft.com/office/drawing/2014/main" id="{3A6A7358-C75F-B95D-75FA-04415CC15A6F}"/>
              </a:ext>
            </a:extLst>
          </p:cNvPr>
          <p:cNvSpPr>
            <a:spLocks noGrp="1"/>
          </p:cNvSpPr>
          <p:nvPr>
            <p:ph type="dt" sz="half" idx="10"/>
          </p:nvPr>
        </p:nvSpPr>
        <p:spPr/>
        <p:txBody>
          <a:bodyPr/>
          <a:lstStyle/>
          <a:p>
            <a:fld id="{06E19CE7-802F-4B81-B0A6-821FA10BE16B}" type="datetime1">
              <a:rPr lang="sl-SI" smtClean="0"/>
              <a:t>19. 11. 2025</a:t>
            </a:fld>
            <a:endParaRPr lang="en-US"/>
          </a:p>
        </p:txBody>
      </p:sp>
      <p:sp>
        <p:nvSpPr>
          <p:cNvPr id="4" name="Footer Placeholder 3">
            <a:extLst>
              <a:ext uri="{FF2B5EF4-FFF2-40B4-BE49-F238E27FC236}">
                <a16:creationId xmlns:a16="http://schemas.microsoft.com/office/drawing/2014/main" id="{E98A11C3-9961-E95D-EB8A-CD5093481784}"/>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96BCBF46-7C85-C2C7-98E1-E275E407DCEE}"/>
              </a:ext>
            </a:extLst>
          </p:cNvPr>
          <p:cNvSpPr>
            <a:spLocks noGrp="1"/>
          </p:cNvSpPr>
          <p:nvPr>
            <p:ph type="sldNum" sz="quarter" idx="12"/>
          </p:nvPr>
        </p:nvSpPr>
        <p:spPr/>
        <p:txBody>
          <a:bodyPr/>
          <a:lstStyle/>
          <a:p>
            <a:fld id="{5523F345-55CE-7244-BAC6-E4D97AAB72F4}" type="slidenum">
              <a:rPr lang="en-US" smtClean="0"/>
              <a:pPr/>
              <a:t>72</a:t>
            </a:fld>
            <a:endParaRPr lang="en-US"/>
          </a:p>
        </p:txBody>
      </p:sp>
      <p:sp>
        <p:nvSpPr>
          <p:cNvPr id="6" name="Text Placeholder 5">
            <a:extLst>
              <a:ext uri="{FF2B5EF4-FFF2-40B4-BE49-F238E27FC236}">
                <a16:creationId xmlns:a16="http://schemas.microsoft.com/office/drawing/2014/main" id="{3E4C42AF-A788-CB67-F6D6-567668F86377}"/>
              </a:ext>
            </a:extLst>
          </p:cNvPr>
          <p:cNvSpPr>
            <a:spLocks noGrp="1"/>
          </p:cNvSpPr>
          <p:nvPr>
            <p:ph type="body" sz="quarter" idx="14"/>
          </p:nvPr>
        </p:nvSpPr>
        <p:spPr/>
        <p:txBody>
          <a:bodyPr anchor="ctr"/>
          <a:lstStyle/>
          <a:p>
            <a:r>
              <a:rPr lang="en-US" sz="1200"/>
              <a:t>Bundling of linear infrastructure, appropriate route alignment</a:t>
            </a:r>
            <a:endParaRPr lang="en-US" sz="1200">
              <a:cs typeface="Arial"/>
            </a:endParaRPr>
          </a:p>
        </p:txBody>
      </p:sp>
      <p:sp>
        <p:nvSpPr>
          <p:cNvPr id="7" name="Text Placeholder 6">
            <a:extLst>
              <a:ext uri="{FF2B5EF4-FFF2-40B4-BE49-F238E27FC236}">
                <a16:creationId xmlns:a16="http://schemas.microsoft.com/office/drawing/2014/main" id="{83F1F54C-2FF9-995C-DEA0-A9E8A6498A37}"/>
              </a:ext>
            </a:extLst>
          </p:cNvPr>
          <p:cNvSpPr>
            <a:spLocks noGrp="1"/>
          </p:cNvSpPr>
          <p:nvPr>
            <p:ph type="body" sz="quarter" idx="16"/>
          </p:nvPr>
        </p:nvSpPr>
        <p:spPr>
          <a:xfrm>
            <a:off x="971600" y="2647454"/>
            <a:ext cx="2272281" cy="864763"/>
          </a:xfrm>
        </p:spPr>
        <p:txBody>
          <a:bodyPr anchor="ctr"/>
          <a:lstStyle/>
          <a:p>
            <a:r>
              <a:rPr lang="en-US" sz="1200">
                <a:cs typeface="Arial"/>
              </a:rPr>
              <a:t>Appropriate design of the pylons to reduce fragmentation including spanning above the forest canopy</a:t>
            </a:r>
          </a:p>
        </p:txBody>
      </p:sp>
      <p:sp>
        <p:nvSpPr>
          <p:cNvPr id="8" name="Text Placeholder 7">
            <a:extLst>
              <a:ext uri="{FF2B5EF4-FFF2-40B4-BE49-F238E27FC236}">
                <a16:creationId xmlns:a16="http://schemas.microsoft.com/office/drawing/2014/main" id="{22782E47-858F-94F4-CAE5-6E1277FC2A0F}"/>
              </a:ext>
            </a:extLst>
          </p:cNvPr>
          <p:cNvSpPr>
            <a:spLocks noGrp="1"/>
          </p:cNvSpPr>
          <p:nvPr>
            <p:ph type="body" sz="quarter" idx="18"/>
          </p:nvPr>
        </p:nvSpPr>
        <p:spPr/>
        <p:txBody>
          <a:bodyPr anchor="ctr"/>
          <a:lstStyle/>
          <a:p>
            <a:r>
              <a:rPr lang="en-US" sz="1200"/>
              <a:t>Marking transmission lines to reduce bird collision risk</a:t>
            </a:r>
            <a:endParaRPr lang="en-US" sz="1200">
              <a:cs typeface="Arial"/>
            </a:endParaRPr>
          </a:p>
        </p:txBody>
      </p:sp>
      <p:sp>
        <p:nvSpPr>
          <p:cNvPr id="9" name="Text Placeholder 8">
            <a:extLst>
              <a:ext uri="{FF2B5EF4-FFF2-40B4-BE49-F238E27FC236}">
                <a16:creationId xmlns:a16="http://schemas.microsoft.com/office/drawing/2014/main" id="{1A57B2A1-44E3-A1BE-F109-7CBAB9C36EBD}"/>
              </a:ext>
            </a:extLst>
          </p:cNvPr>
          <p:cNvSpPr>
            <a:spLocks noGrp="1"/>
          </p:cNvSpPr>
          <p:nvPr>
            <p:ph type="body" sz="quarter" idx="4294967295"/>
          </p:nvPr>
        </p:nvSpPr>
        <p:spPr>
          <a:xfrm>
            <a:off x="467544" y="2029794"/>
            <a:ext cx="502799" cy="499249"/>
          </a:xfrm>
        </p:spPr>
        <p:txBody>
          <a:bodyPr anchor="ctr">
            <a:normAutofit/>
          </a:bodyPr>
          <a:lstStyle/>
          <a:p>
            <a:pPr marL="0" indent="0" algn="ctr">
              <a:buNone/>
            </a:pPr>
            <a:r>
              <a:rPr lang="en-SI" sz="1200" b="1">
                <a:solidFill>
                  <a:schemeClr val="accent1"/>
                </a:solidFill>
              </a:rPr>
              <a:t>1</a:t>
            </a:r>
          </a:p>
        </p:txBody>
      </p:sp>
      <p:sp>
        <p:nvSpPr>
          <p:cNvPr id="10" name="Text Placeholder 9">
            <a:extLst>
              <a:ext uri="{FF2B5EF4-FFF2-40B4-BE49-F238E27FC236}">
                <a16:creationId xmlns:a16="http://schemas.microsoft.com/office/drawing/2014/main" id="{20FE93ED-D804-3E5E-5017-5FB11C7DF2FB}"/>
              </a:ext>
            </a:extLst>
          </p:cNvPr>
          <p:cNvSpPr>
            <a:spLocks noGrp="1"/>
          </p:cNvSpPr>
          <p:nvPr>
            <p:ph type="body" sz="quarter" idx="4294967295"/>
          </p:nvPr>
        </p:nvSpPr>
        <p:spPr>
          <a:xfrm>
            <a:off x="467544" y="2868099"/>
            <a:ext cx="502799" cy="499249"/>
          </a:xfrm>
        </p:spPr>
        <p:txBody>
          <a:bodyPr anchor="ctr">
            <a:normAutofit/>
          </a:bodyPr>
          <a:lstStyle/>
          <a:p>
            <a:pPr marL="0" indent="0" algn="ctr">
              <a:buNone/>
            </a:pPr>
            <a:r>
              <a:rPr lang="en-SI" sz="1200" b="1">
                <a:solidFill>
                  <a:schemeClr val="accent1"/>
                </a:solidFill>
              </a:rPr>
              <a:t>2</a:t>
            </a:r>
          </a:p>
        </p:txBody>
      </p:sp>
      <p:sp>
        <p:nvSpPr>
          <p:cNvPr id="11" name="Text Placeholder 10">
            <a:extLst>
              <a:ext uri="{FF2B5EF4-FFF2-40B4-BE49-F238E27FC236}">
                <a16:creationId xmlns:a16="http://schemas.microsoft.com/office/drawing/2014/main" id="{A3DB334B-8B34-4927-9F6D-FF8894C57530}"/>
              </a:ext>
            </a:extLst>
          </p:cNvPr>
          <p:cNvSpPr>
            <a:spLocks noGrp="1"/>
          </p:cNvSpPr>
          <p:nvPr>
            <p:ph type="body" sz="quarter" idx="4294967295"/>
          </p:nvPr>
        </p:nvSpPr>
        <p:spPr>
          <a:xfrm>
            <a:off x="467544" y="3789877"/>
            <a:ext cx="502799" cy="499249"/>
          </a:xfrm>
        </p:spPr>
        <p:txBody>
          <a:bodyPr anchor="ctr">
            <a:normAutofit/>
          </a:bodyPr>
          <a:lstStyle/>
          <a:p>
            <a:pPr marL="0" indent="0" algn="ctr">
              <a:buNone/>
            </a:pPr>
            <a:r>
              <a:rPr lang="en-SI" sz="1200" b="1">
                <a:solidFill>
                  <a:schemeClr val="accent1"/>
                </a:solidFill>
              </a:rPr>
              <a:t>3</a:t>
            </a:r>
          </a:p>
        </p:txBody>
      </p:sp>
      <p:sp>
        <p:nvSpPr>
          <p:cNvPr id="26" name="TextBox 25">
            <a:extLst>
              <a:ext uri="{FF2B5EF4-FFF2-40B4-BE49-F238E27FC236}">
                <a16:creationId xmlns:a16="http://schemas.microsoft.com/office/drawing/2014/main" id="{6DD3C1F9-F079-6F8E-9E37-D20A4344C5AF}"/>
              </a:ext>
            </a:extLst>
          </p:cNvPr>
          <p:cNvSpPr txBox="1"/>
          <p:nvPr/>
        </p:nvSpPr>
        <p:spPr>
          <a:xfrm>
            <a:off x="466336" y="4554182"/>
            <a:ext cx="2654541"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Arial"/>
              </a:rPr>
              <a:t>(BUND &amp; NABU 2017)</a:t>
            </a:r>
            <a:endParaRPr lang="en-US" sz="800"/>
          </a:p>
        </p:txBody>
      </p:sp>
      <p:sp>
        <p:nvSpPr>
          <p:cNvPr id="2" name="TextBox 1">
            <a:extLst>
              <a:ext uri="{FF2B5EF4-FFF2-40B4-BE49-F238E27FC236}">
                <a16:creationId xmlns:a16="http://schemas.microsoft.com/office/drawing/2014/main" id="{B39DADC5-40F8-3669-A29E-5E89FA48B332}"/>
              </a:ext>
            </a:extLst>
          </p:cNvPr>
          <p:cNvSpPr txBox="1"/>
          <p:nvPr/>
        </p:nvSpPr>
        <p:spPr>
          <a:xfrm>
            <a:off x="3243881" y="2868099"/>
            <a:ext cx="5734466" cy="15465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panose="020B0604020202020204"/>
              </a:rPr>
              <a:t>In the EU's Environmental Impact Assessment (EIA) Directive, transmission lines are not mentioned as a subject to an obligatory Environmental Impact Assessment (EIA). However, it is up to individual EU Member </a:t>
            </a:r>
            <a:r>
              <a:rPr lang="en-US" err="1">
                <a:cs typeface="Arial" panose="020B0604020202020204"/>
              </a:rPr>
              <a:t>STates</a:t>
            </a:r>
            <a:r>
              <a:rPr lang="en-US">
                <a:cs typeface="Arial" panose="020B0604020202020204"/>
              </a:rPr>
              <a:t> to decide if there will be an EIA on a case-by-case basis or by setting specific criteria (e.g. location, size, type of project).</a:t>
            </a:r>
          </a:p>
          <a:p>
            <a:endParaRPr lang="en-US">
              <a:cs typeface="Arial" panose="020B0604020202020204"/>
            </a:endParaRPr>
          </a:p>
          <a:p>
            <a:endParaRPr lang="en-US">
              <a:cs typeface="Arial" panose="020B0604020202020204"/>
            </a:endParaRPr>
          </a:p>
        </p:txBody>
      </p:sp>
      <p:sp>
        <p:nvSpPr>
          <p:cNvPr id="12" name="Text Placeholder 10">
            <a:extLst>
              <a:ext uri="{FF2B5EF4-FFF2-40B4-BE49-F238E27FC236}">
                <a16:creationId xmlns:a16="http://schemas.microsoft.com/office/drawing/2014/main" id="{F46009AE-2695-51D5-F216-27F1D95110D5}"/>
              </a:ext>
            </a:extLst>
          </p:cNvPr>
          <p:cNvSpPr txBox="1">
            <a:spLocks/>
          </p:cNvSpPr>
          <p:nvPr/>
        </p:nvSpPr>
        <p:spPr>
          <a:xfrm>
            <a:off x="3239851" y="2048915"/>
            <a:ext cx="502799" cy="499249"/>
          </a:xfrm>
          <a:prstGeom prst="rect">
            <a:avLst/>
          </a:prstGeom>
        </p:spPr>
        <p:txBody>
          <a:bodyPr vert="horz" lIns="91440" tIns="45720" rIns="91440" bIns="45720" rtlCol="0" anchor="ctr">
            <a:normAutofit/>
          </a:bodyPr>
          <a:lstStyle>
            <a:lvl1pPr marL="171450" indent="-171450" algn="l" defTabSz="685800" rtl="0" eaLnBrk="1" latinLnBrk="0" hangingPunct="1">
              <a:lnSpc>
                <a:spcPct val="90000"/>
              </a:lnSpc>
              <a:spcBef>
                <a:spcPts val="750"/>
              </a:spcBef>
              <a:buClr>
                <a:schemeClr val="accent1"/>
              </a:buClr>
              <a:buFont typeface="Arial" panose="020B0604020202020204" pitchFamily="34" charset="0"/>
              <a:buChar char="•"/>
              <a:defRPr sz="1200" kern="1200">
                <a:solidFill>
                  <a:schemeClr val="tx1"/>
                </a:solidFill>
                <a:latin typeface="+mn-lt"/>
                <a:ea typeface="+mn-ea"/>
                <a:cs typeface="+mn-cs"/>
              </a:defRPr>
            </a:lvl1pPr>
            <a:lvl2pPr marL="357188" indent="-176213" algn="l" defTabSz="685800" rtl="0" eaLnBrk="1" latinLnBrk="0" hangingPunct="1">
              <a:lnSpc>
                <a:spcPct val="90000"/>
              </a:lnSpc>
              <a:spcBef>
                <a:spcPts val="375"/>
              </a:spcBef>
              <a:buClr>
                <a:schemeClr val="accent3"/>
              </a:buClr>
              <a:buFont typeface="Arial" panose="020B0604020202020204" pitchFamily="34" charset="0"/>
              <a:buChar char="•"/>
              <a:tabLst/>
              <a:defRPr sz="1200" kern="1200">
                <a:solidFill>
                  <a:schemeClr val="tx1"/>
                </a:solidFill>
                <a:latin typeface="+mn-lt"/>
                <a:ea typeface="+mn-ea"/>
                <a:cs typeface="+mn-cs"/>
              </a:defRPr>
            </a:lvl2pPr>
            <a:lvl3pPr marL="533400" indent="-176213" algn="l" defTabSz="685800" rtl="0" eaLnBrk="1" latinLnBrk="0" hangingPunct="1">
              <a:lnSpc>
                <a:spcPct val="90000"/>
              </a:lnSpc>
              <a:spcBef>
                <a:spcPts val="375"/>
              </a:spcBef>
              <a:buClr>
                <a:schemeClr val="bg1">
                  <a:lumMod val="50000"/>
                </a:schemeClr>
              </a:buClr>
              <a:buFont typeface="Arial" panose="020B0604020202020204" pitchFamily="34" charset="0"/>
              <a:buChar char="•"/>
              <a:tabLst/>
              <a:defRPr sz="1200" kern="1200">
                <a:solidFill>
                  <a:schemeClr val="tx1"/>
                </a:solidFill>
                <a:latin typeface="+mn-lt"/>
                <a:ea typeface="+mn-ea"/>
                <a:cs typeface="+mn-cs"/>
              </a:defRPr>
            </a:lvl3pPr>
            <a:lvl4pPr marL="714375" indent="-180975" algn="l" defTabSz="685800" rtl="0" eaLnBrk="1" latinLnBrk="0" hangingPunct="1">
              <a:lnSpc>
                <a:spcPct val="90000"/>
              </a:lnSpc>
              <a:spcBef>
                <a:spcPts val="375"/>
              </a:spcBef>
              <a:buClr>
                <a:schemeClr val="accent2"/>
              </a:buClr>
              <a:buFont typeface="Arial" panose="020B0604020202020204" pitchFamily="34" charset="0"/>
              <a:buChar char="•"/>
              <a:tabLst/>
              <a:defRPr sz="1200" kern="1200">
                <a:solidFill>
                  <a:schemeClr val="tx1"/>
                </a:solidFill>
                <a:latin typeface="+mn-lt"/>
                <a:ea typeface="+mn-ea"/>
                <a:cs typeface="+mn-cs"/>
              </a:defRPr>
            </a:lvl4pPr>
            <a:lvl5pPr marL="890588" indent="-176213" algn="l" defTabSz="685800" rtl="0" eaLnBrk="1" latinLnBrk="0" hangingPunct="1">
              <a:lnSpc>
                <a:spcPct val="90000"/>
              </a:lnSpc>
              <a:spcBef>
                <a:spcPts val="375"/>
              </a:spcBef>
              <a:buClr>
                <a:schemeClr val="accent2"/>
              </a:buClr>
              <a:buFont typeface="Arial" panose="020B0604020202020204" pitchFamily="34" charset="0"/>
              <a:buChar cha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Font typeface="Arial" panose="020B0604020202020204" pitchFamily="34" charset="0"/>
              <a:buNone/>
            </a:pPr>
            <a:r>
              <a:rPr lang="de-DE" b="1">
                <a:solidFill>
                  <a:schemeClr val="accent1"/>
                </a:solidFill>
              </a:rPr>
              <a:t>4</a:t>
            </a:r>
            <a:endParaRPr lang="en-SI" b="1">
              <a:solidFill>
                <a:schemeClr val="accent1"/>
              </a:solidFill>
            </a:endParaRPr>
          </a:p>
        </p:txBody>
      </p:sp>
      <p:sp>
        <p:nvSpPr>
          <p:cNvPr id="13" name="Text Placeholder 5">
            <a:extLst>
              <a:ext uri="{FF2B5EF4-FFF2-40B4-BE49-F238E27FC236}">
                <a16:creationId xmlns:a16="http://schemas.microsoft.com/office/drawing/2014/main" id="{DE264CB9-B4B5-850F-C162-0EB3D2C3ABF1}"/>
              </a:ext>
            </a:extLst>
          </p:cNvPr>
          <p:cNvSpPr txBox="1">
            <a:spLocks/>
          </p:cNvSpPr>
          <p:nvPr/>
        </p:nvSpPr>
        <p:spPr>
          <a:xfrm>
            <a:off x="3742650" y="1915361"/>
            <a:ext cx="2149301" cy="720080"/>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Clr>
                <a:schemeClr val="accent1"/>
              </a:buClr>
              <a:buFont typeface="Arial" panose="020B0604020202020204" pitchFamily="34" charset="0"/>
              <a:buNone/>
              <a:defRPr sz="1400" kern="1200">
                <a:solidFill>
                  <a:schemeClr val="tx1"/>
                </a:solidFill>
                <a:latin typeface="+mn-lt"/>
                <a:ea typeface="+mn-ea"/>
                <a:cs typeface="+mn-cs"/>
              </a:defRPr>
            </a:lvl1pPr>
            <a:lvl2pPr marL="180975" indent="0" algn="l" defTabSz="685800" rtl="0" eaLnBrk="1" latinLnBrk="0" hangingPunct="1">
              <a:lnSpc>
                <a:spcPct val="90000"/>
              </a:lnSpc>
              <a:spcBef>
                <a:spcPts val="375"/>
              </a:spcBef>
              <a:buClr>
                <a:schemeClr val="accent3"/>
              </a:buClr>
              <a:buFont typeface="Arial" panose="020B0604020202020204" pitchFamily="34" charset="0"/>
              <a:buNone/>
              <a:tabLst/>
              <a:defRPr sz="1800" kern="1200">
                <a:solidFill>
                  <a:schemeClr val="tx1"/>
                </a:solidFill>
                <a:latin typeface="+mn-lt"/>
                <a:ea typeface="+mn-ea"/>
                <a:cs typeface="+mn-cs"/>
              </a:defRPr>
            </a:lvl2pPr>
            <a:lvl3pPr marL="357187" indent="0" algn="l" defTabSz="685800" rtl="0" eaLnBrk="1" latinLnBrk="0" hangingPunct="1">
              <a:lnSpc>
                <a:spcPct val="90000"/>
              </a:lnSpc>
              <a:spcBef>
                <a:spcPts val="375"/>
              </a:spcBef>
              <a:buClr>
                <a:schemeClr val="bg1">
                  <a:lumMod val="50000"/>
                </a:schemeClr>
              </a:buClr>
              <a:buFont typeface="Arial" panose="020B0604020202020204" pitchFamily="34" charset="0"/>
              <a:buNone/>
              <a:tabLst/>
              <a:defRPr sz="1800" kern="1200">
                <a:solidFill>
                  <a:schemeClr val="tx1"/>
                </a:solidFill>
                <a:latin typeface="+mn-lt"/>
                <a:ea typeface="+mn-ea"/>
                <a:cs typeface="+mn-cs"/>
              </a:defRPr>
            </a:lvl3pPr>
            <a:lvl4pPr marL="533400" indent="0" algn="l" defTabSz="685800" rtl="0" eaLnBrk="1" latinLnBrk="0" hangingPunct="1">
              <a:lnSpc>
                <a:spcPct val="90000"/>
              </a:lnSpc>
              <a:spcBef>
                <a:spcPts val="375"/>
              </a:spcBef>
              <a:buClr>
                <a:schemeClr val="accent2"/>
              </a:buClr>
              <a:buFont typeface="Arial" panose="020B0604020202020204" pitchFamily="34" charset="0"/>
              <a:buNone/>
              <a:tabLst/>
              <a:defRPr sz="1800" kern="1200">
                <a:solidFill>
                  <a:schemeClr val="tx1"/>
                </a:solidFill>
                <a:latin typeface="+mn-lt"/>
                <a:ea typeface="+mn-ea"/>
                <a:cs typeface="+mn-cs"/>
              </a:defRPr>
            </a:lvl4pPr>
            <a:lvl5pPr marL="714375" indent="0" algn="l" defTabSz="685800" rtl="0" eaLnBrk="1" latinLnBrk="0" hangingPunct="1">
              <a:lnSpc>
                <a:spcPct val="90000"/>
              </a:lnSpc>
              <a:spcBef>
                <a:spcPts val="375"/>
              </a:spcBef>
              <a:buClr>
                <a:schemeClr val="accent2"/>
              </a:buClr>
              <a:buFont typeface="Arial" panose="020B0604020202020204" pitchFamily="34" charset="0"/>
              <a:buNone/>
              <a:tabLst/>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a:t>Ecological rights-of-way vegetation management creating and connecting new habitats</a:t>
            </a:r>
            <a:endParaRPr lang="en-US" sz="1200">
              <a:cs typeface="Arial"/>
            </a:endParaRPr>
          </a:p>
        </p:txBody>
      </p:sp>
      <p:sp>
        <p:nvSpPr>
          <p:cNvPr id="14" name="Text Placeholder 5">
            <a:extLst>
              <a:ext uri="{FF2B5EF4-FFF2-40B4-BE49-F238E27FC236}">
                <a16:creationId xmlns:a16="http://schemas.microsoft.com/office/drawing/2014/main" id="{A1481D39-43A3-175D-F72A-76EBFCA963DE}"/>
              </a:ext>
            </a:extLst>
          </p:cNvPr>
          <p:cNvSpPr txBox="1">
            <a:spLocks/>
          </p:cNvSpPr>
          <p:nvPr/>
        </p:nvSpPr>
        <p:spPr>
          <a:xfrm>
            <a:off x="6609450" y="1938499"/>
            <a:ext cx="2149301" cy="720080"/>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Clr>
                <a:schemeClr val="accent1"/>
              </a:buClr>
              <a:buFont typeface="Arial" panose="020B0604020202020204" pitchFamily="34" charset="0"/>
              <a:buNone/>
              <a:defRPr sz="1400" kern="1200">
                <a:solidFill>
                  <a:schemeClr val="tx1"/>
                </a:solidFill>
                <a:latin typeface="+mn-lt"/>
                <a:ea typeface="+mn-ea"/>
                <a:cs typeface="+mn-cs"/>
              </a:defRPr>
            </a:lvl1pPr>
            <a:lvl2pPr marL="180975" indent="0" algn="l" defTabSz="685800" rtl="0" eaLnBrk="1" latinLnBrk="0" hangingPunct="1">
              <a:lnSpc>
                <a:spcPct val="90000"/>
              </a:lnSpc>
              <a:spcBef>
                <a:spcPts val="375"/>
              </a:spcBef>
              <a:buClr>
                <a:schemeClr val="accent3"/>
              </a:buClr>
              <a:buFont typeface="Arial" panose="020B0604020202020204" pitchFamily="34" charset="0"/>
              <a:buNone/>
              <a:tabLst/>
              <a:defRPr sz="1800" kern="1200">
                <a:solidFill>
                  <a:schemeClr val="tx1"/>
                </a:solidFill>
                <a:latin typeface="+mn-lt"/>
                <a:ea typeface="+mn-ea"/>
                <a:cs typeface="+mn-cs"/>
              </a:defRPr>
            </a:lvl2pPr>
            <a:lvl3pPr marL="357187" indent="0" algn="l" defTabSz="685800" rtl="0" eaLnBrk="1" latinLnBrk="0" hangingPunct="1">
              <a:lnSpc>
                <a:spcPct val="90000"/>
              </a:lnSpc>
              <a:spcBef>
                <a:spcPts val="375"/>
              </a:spcBef>
              <a:buClr>
                <a:schemeClr val="bg1">
                  <a:lumMod val="50000"/>
                </a:schemeClr>
              </a:buClr>
              <a:buFont typeface="Arial" panose="020B0604020202020204" pitchFamily="34" charset="0"/>
              <a:buNone/>
              <a:tabLst/>
              <a:defRPr sz="1800" kern="1200">
                <a:solidFill>
                  <a:schemeClr val="tx1"/>
                </a:solidFill>
                <a:latin typeface="+mn-lt"/>
                <a:ea typeface="+mn-ea"/>
                <a:cs typeface="+mn-cs"/>
              </a:defRPr>
            </a:lvl3pPr>
            <a:lvl4pPr marL="533400" indent="0" algn="l" defTabSz="685800" rtl="0" eaLnBrk="1" latinLnBrk="0" hangingPunct="1">
              <a:lnSpc>
                <a:spcPct val="90000"/>
              </a:lnSpc>
              <a:spcBef>
                <a:spcPts val="375"/>
              </a:spcBef>
              <a:buClr>
                <a:schemeClr val="accent2"/>
              </a:buClr>
              <a:buFont typeface="Arial" panose="020B0604020202020204" pitchFamily="34" charset="0"/>
              <a:buNone/>
              <a:tabLst/>
              <a:defRPr sz="1800" kern="1200">
                <a:solidFill>
                  <a:schemeClr val="tx1"/>
                </a:solidFill>
                <a:latin typeface="+mn-lt"/>
                <a:ea typeface="+mn-ea"/>
                <a:cs typeface="+mn-cs"/>
              </a:defRPr>
            </a:lvl4pPr>
            <a:lvl5pPr marL="714375" indent="0" algn="l" defTabSz="685800" rtl="0" eaLnBrk="1" latinLnBrk="0" hangingPunct="1">
              <a:lnSpc>
                <a:spcPct val="90000"/>
              </a:lnSpc>
              <a:spcBef>
                <a:spcPts val="375"/>
              </a:spcBef>
              <a:buClr>
                <a:schemeClr val="accent2"/>
              </a:buClr>
              <a:buFont typeface="Arial" panose="020B0604020202020204" pitchFamily="34" charset="0"/>
              <a:buNone/>
              <a:tabLst/>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a:cs typeface="Arial"/>
              </a:rPr>
              <a:t>e.g. establishing meadows, creating a gradient of vegetation height and complexity</a:t>
            </a:r>
          </a:p>
        </p:txBody>
      </p:sp>
      <p:sp>
        <p:nvSpPr>
          <p:cNvPr id="15" name="Text Placeholder 10">
            <a:extLst>
              <a:ext uri="{FF2B5EF4-FFF2-40B4-BE49-F238E27FC236}">
                <a16:creationId xmlns:a16="http://schemas.microsoft.com/office/drawing/2014/main" id="{E00F7958-90FD-545B-6486-5F12129A9651}"/>
              </a:ext>
            </a:extLst>
          </p:cNvPr>
          <p:cNvSpPr txBox="1">
            <a:spLocks/>
          </p:cNvSpPr>
          <p:nvPr/>
        </p:nvSpPr>
        <p:spPr>
          <a:xfrm>
            <a:off x="5999301" y="2050231"/>
            <a:ext cx="502799" cy="499249"/>
          </a:xfrm>
          <a:prstGeom prst="rect">
            <a:avLst/>
          </a:prstGeom>
        </p:spPr>
        <p:txBody>
          <a:bodyPr vert="horz" lIns="91440" tIns="45720" rIns="91440" bIns="45720" rtlCol="0" anchor="ctr">
            <a:normAutofit/>
          </a:bodyPr>
          <a:lstStyle>
            <a:lvl1pPr marL="171450" indent="-171450" algn="l" defTabSz="685800" rtl="0" eaLnBrk="1" latinLnBrk="0" hangingPunct="1">
              <a:lnSpc>
                <a:spcPct val="90000"/>
              </a:lnSpc>
              <a:spcBef>
                <a:spcPts val="750"/>
              </a:spcBef>
              <a:buClr>
                <a:schemeClr val="accent1"/>
              </a:buClr>
              <a:buFont typeface="Arial" panose="020B0604020202020204" pitchFamily="34" charset="0"/>
              <a:buChar char="•"/>
              <a:defRPr sz="1200" kern="1200">
                <a:solidFill>
                  <a:schemeClr val="tx1"/>
                </a:solidFill>
                <a:latin typeface="+mn-lt"/>
                <a:ea typeface="+mn-ea"/>
                <a:cs typeface="+mn-cs"/>
              </a:defRPr>
            </a:lvl1pPr>
            <a:lvl2pPr marL="357188" indent="-176213" algn="l" defTabSz="685800" rtl="0" eaLnBrk="1" latinLnBrk="0" hangingPunct="1">
              <a:lnSpc>
                <a:spcPct val="90000"/>
              </a:lnSpc>
              <a:spcBef>
                <a:spcPts val="375"/>
              </a:spcBef>
              <a:buClr>
                <a:schemeClr val="accent3"/>
              </a:buClr>
              <a:buFont typeface="Arial" panose="020B0604020202020204" pitchFamily="34" charset="0"/>
              <a:buChar char="•"/>
              <a:tabLst/>
              <a:defRPr sz="1200" kern="1200">
                <a:solidFill>
                  <a:schemeClr val="tx1"/>
                </a:solidFill>
                <a:latin typeface="+mn-lt"/>
                <a:ea typeface="+mn-ea"/>
                <a:cs typeface="+mn-cs"/>
              </a:defRPr>
            </a:lvl2pPr>
            <a:lvl3pPr marL="533400" indent="-176213" algn="l" defTabSz="685800" rtl="0" eaLnBrk="1" latinLnBrk="0" hangingPunct="1">
              <a:lnSpc>
                <a:spcPct val="90000"/>
              </a:lnSpc>
              <a:spcBef>
                <a:spcPts val="375"/>
              </a:spcBef>
              <a:buClr>
                <a:schemeClr val="bg1">
                  <a:lumMod val="50000"/>
                </a:schemeClr>
              </a:buClr>
              <a:buFont typeface="Arial" panose="020B0604020202020204" pitchFamily="34" charset="0"/>
              <a:buChar char="•"/>
              <a:tabLst/>
              <a:defRPr sz="1200" kern="1200">
                <a:solidFill>
                  <a:schemeClr val="tx1"/>
                </a:solidFill>
                <a:latin typeface="+mn-lt"/>
                <a:ea typeface="+mn-ea"/>
                <a:cs typeface="+mn-cs"/>
              </a:defRPr>
            </a:lvl3pPr>
            <a:lvl4pPr marL="714375" indent="-180975" algn="l" defTabSz="685800" rtl="0" eaLnBrk="1" latinLnBrk="0" hangingPunct="1">
              <a:lnSpc>
                <a:spcPct val="90000"/>
              </a:lnSpc>
              <a:spcBef>
                <a:spcPts val="375"/>
              </a:spcBef>
              <a:buClr>
                <a:schemeClr val="accent2"/>
              </a:buClr>
              <a:buFont typeface="Arial" panose="020B0604020202020204" pitchFamily="34" charset="0"/>
              <a:buChar char="•"/>
              <a:tabLst/>
              <a:defRPr sz="1200" kern="1200">
                <a:solidFill>
                  <a:schemeClr val="tx1"/>
                </a:solidFill>
                <a:latin typeface="+mn-lt"/>
                <a:ea typeface="+mn-ea"/>
                <a:cs typeface="+mn-cs"/>
              </a:defRPr>
            </a:lvl4pPr>
            <a:lvl5pPr marL="890588" indent="-176213" algn="l" defTabSz="685800" rtl="0" eaLnBrk="1" latinLnBrk="0" hangingPunct="1">
              <a:lnSpc>
                <a:spcPct val="90000"/>
              </a:lnSpc>
              <a:spcBef>
                <a:spcPts val="375"/>
              </a:spcBef>
              <a:buClr>
                <a:schemeClr val="accent2"/>
              </a:buClr>
              <a:buFont typeface="Arial" panose="020B0604020202020204" pitchFamily="34" charset="0"/>
              <a:buChar cha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Font typeface="Arial" panose="020B0604020202020204" pitchFamily="34" charset="0"/>
              <a:buNone/>
            </a:pPr>
            <a:r>
              <a:rPr lang="de-DE" b="1">
                <a:solidFill>
                  <a:schemeClr val="accent1"/>
                </a:solidFill>
              </a:rPr>
              <a:t>5</a:t>
            </a:r>
            <a:endParaRPr lang="en-SI" b="1">
              <a:solidFill>
                <a:schemeClr val="accent1"/>
              </a:solidFill>
            </a:endParaRPr>
          </a:p>
        </p:txBody>
      </p:sp>
    </p:spTree>
    <p:extLst>
      <p:ext uri="{BB962C8B-B14F-4D97-AF65-F5344CB8AC3E}">
        <p14:creationId xmlns:p14="http://schemas.microsoft.com/office/powerpoint/2010/main" val="84355892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0B431-D012-B69A-D215-2C1CBD780F06}"/>
            </a:ext>
          </a:extLst>
        </p:cNvPr>
        <p:cNvGrpSpPr/>
        <p:nvPr/>
      </p:nvGrpSpPr>
      <p:grpSpPr>
        <a:xfrm>
          <a:off x="0" y="0"/>
          <a:ext cx="0" cy="0"/>
          <a:chOff x="0" y="0"/>
          <a:chExt cx="0" cy="0"/>
        </a:xfrm>
      </p:grpSpPr>
      <p:sp>
        <p:nvSpPr>
          <p:cNvPr id="24" name="Title 23">
            <a:extLst>
              <a:ext uri="{FF2B5EF4-FFF2-40B4-BE49-F238E27FC236}">
                <a16:creationId xmlns:a16="http://schemas.microsoft.com/office/drawing/2014/main" id="{757A0180-64B7-4446-B0F7-7275415B94C8}"/>
              </a:ext>
            </a:extLst>
          </p:cNvPr>
          <p:cNvSpPr>
            <a:spLocks noGrp="1"/>
          </p:cNvSpPr>
          <p:nvPr>
            <p:ph type="title"/>
          </p:nvPr>
        </p:nvSpPr>
        <p:spPr>
          <a:xfrm>
            <a:off x="468313" y="1023938"/>
            <a:ext cx="8207376" cy="744239"/>
          </a:xfrm>
        </p:spPr>
        <p:txBody>
          <a:bodyPr>
            <a:normAutofit fontScale="90000"/>
          </a:bodyPr>
          <a:lstStyle/>
          <a:p>
            <a:r>
              <a:rPr lang="en-SI"/>
              <a:t>Mitigation &amp; compensation options: Focus „</a:t>
            </a:r>
            <a:r>
              <a:rPr lang="de-DE" err="1"/>
              <a:t>Roads</a:t>
            </a:r>
            <a:r>
              <a:rPr lang="de-DE"/>
              <a:t>/Highways</a:t>
            </a:r>
            <a:r>
              <a:rPr lang="en-SI"/>
              <a:t>"</a:t>
            </a:r>
            <a:endParaRPr lang="en-US" sz="2400">
              <a:cs typeface="Arial"/>
            </a:endParaRPr>
          </a:p>
        </p:txBody>
      </p:sp>
      <p:sp>
        <p:nvSpPr>
          <p:cNvPr id="3" name="Date Placeholder 2">
            <a:extLst>
              <a:ext uri="{FF2B5EF4-FFF2-40B4-BE49-F238E27FC236}">
                <a16:creationId xmlns:a16="http://schemas.microsoft.com/office/drawing/2014/main" id="{E0A2D1AF-1F85-67E9-B0AC-1F4CAA4E0C6C}"/>
              </a:ext>
            </a:extLst>
          </p:cNvPr>
          <p:cNvSpPr>
            <a:spLocks noGrp="1"/>
          </p:cNvSpPr>
          <p:nvPr>
            <p:ph type="dt" sz="half" idx="10"/>
          </p:nvPr>
        </p:nvSpPr>
        <p:spPr/>
        <p:txBody>
          <a:bodyPr/>
          <a:lstStyle/>
          <a:p>
            <a:fld id="{06E19CE7-802F-4B81-B0A6-821FA10BE16B}" type="datetime1">
              <a:rPr lang="sl-SI" smtClean="0"/>
              <a:t>19. 11. 2025</a:t>
            </a:fld>
            <a:endParaRPr lang="en-US"/>
          </a:p>
        </p:txBody>
      </p:sp>
      <p:sp>
        <p:nvSpPr>
          <p:cNvPr id="4" name="Footer Placeholder 3">
            <a:extLst>
              <a:ext uri="{FF2B5EF4-FFF2-40B4-BE49-F238E27FC236}">
                <a16:creationId xmlns:a16="http://schemas.microsoft.com/office/drawing/2014/main" id="{AEC8C258-5E02-94D8-24C0-51C4CDAA5DC9}"/>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7871775E-C35E-F41E-D3C5-C5B18930287A}"/>
              </a:ext>
            </a:extLst>
          </p:cNvPr>
          <p:cNvSpPr>
            <a:spLocks noGrp="1"/>
          </p:cNvSpPr>
          <p:nvPr>
            <p:ph type="sldNum" sz="quarter" idx="12"/>
          </p:nvPr>
        </p:nvSpPr>
        <p:spPr/>
        <p:txBody>
          <a:bodyPr/>
          <a:lstStyle/>
          <a:p>
            <a:fld id="{5523F345-55CE-7244-BAC6-E4D97AAB72F4}" type="slidenum">
              <a:rPr lang="en-US" smtClean="0"/>
              <a:pPr/>
              <a:t>73</a:t>
            </a:fld>
            <a:endParaRPr lang="en-US"/>
          </a:p>
        </p:txBody>
      </p:sp>
      <p:sp>
        <p:nvSpPr>
          <p:cNvPr id="6" name="Text Placeholder 5">
            <a:extLst>
              <a:ext uri="{FF2B5EF4-FFF2-40B4-BE49-F238E27FC236}">
                <a16:creationId xmlns:a16="http://schemas.microsoft.com/office/drawing/2014/main" id="{17C5B2E2-9FC1-853D-FC40-44232D86120C}"/>
              </a:ext>
            </a:extLst>
          </p:cNvPr>
          <p:cNvSpPr>
            <a:spLocks noGrp="1"/>
          </p:cNvSpPr>
          <p:nvPr>
            <p:ph type="body" sz="quarter" idx="14"/>
          </p:nvPr>
        </p:nvSpPr>
        <p:spPr/>
        <p:txBody>
          <a:bodyPr anchor="ctr"/>
          <a:lstStyle/>
          <a:p>
            <a:r>
              <a:rPr lang="en-US" sz="1200"/>
              <a:t>Appropriate route alignment</a:t>
            </a:r>
          </a:p>
        </p:txBody>
      </p:sp>
      <p:sp>
        <p:nvSpPr>
          <p:cNvPr id="7" name="Text Placeholder 6">
            <a:extLst>
              <a:ext uri="{FF2B5EF4-FFF2-40B4-BE49-F238E27FC236}">
                <a16:creationId xmlns:a16="http://schemas.microsoft.com/office/drawing/2014/main" id="{B35108B5-1ABC-ADC3-5C88-A5A6A0F1F9C0}"/>
              </a:ext>
            </a:extLst>
          </p:cNvPr>
          <p:cNvSpPr>
            <a:spLocks noGrp="1"/>
          </p:cNvSpPr>
          <p:nvPr>
            <p:ph type="body" sz="quarter" idx="16"/>
          </p:nvPr>
        </p:nvSpPr>
        <p:spPr/>
        <p:txBody>
          <a:bodyPr anchor="ctr"/>
          <a:lstStyle/>
          <a:p>
            <a:r>
              <a:rPr lang="en-US" sz="1200"/>
              <a:t>Traffic management measures: reducing traffic volume of speed</a:t>
            </a:r>
          </a:p>
        </p:txBody>
      </p:sp>
      <p:sp>
        <p:nvSpPr>
          <p:cNvPr id="8" name="Text Placeholder 7">
            <a:extLst>
              <a:ext uri="{FF2B5EF4-FFF2-40B4-BE49-F238E27FC236}">
                <a16:creationId xmlns:a16="http://schemas.microsoft.com/office/drawing/2014/main" id="{CE5183AC-1867-8433-8A70-2F43AAA038C6}"/>
              </a:ext>
            </a:extLst>
          </p:cNvPr>
          <p:cNvSpPr>
            <a:spLocks noGrp="1"/>
          </p:cNvSpPr>
          <p:nvPr>
            <p:ph type="body" sz="quarter" idx="18"/>
          </p:nvPr>
        </p:nvSpPr>
        <p:spPr/>
        <p:txBody>
          <a:bodyPr anchor="ctr"/>
          <a:lstStyle/>
          <a:p>
            <a:r>
              <a:rPr lang="en-US" sz="1200"/>
              <a:t>Fencing combined with wildlife passages</a:t>
            </a:r>
          </a:p>
        </p:txBody>
      </p:sp>
      <p:sp>
        <p:nvSpPr>
          <p:cNvPr id="9" name="Text Placeholder 8">
            <a:extLst>
              <a:ext uri="{FF2B5EF4-FFF2-40B4-BE49-F238E27FC236}">
                <a16:creationId xmlns:a16="http://schemas.microsoft.com/office/drawing/2014/main" id="{175DEE7D-E870-F8CB-F3D6-9A371BD5616B}"/>
              </a:ext>
            </a:extLst>
          </p:cNvPr>
          <p:cNvSpPr>
            <a:spLocks noGrp="1"/>
          </p:cNvSpPr>
          <p:nvPr>
            <p:ph type="body" sz="quarter" idx="4294967295"/>
          </p:nvPr>
        </p:nvSpPr>
        <p:spPr>
          <a:xfrm>
            <a:off x="467544" y="2029794"/>
            <a:ext cx="502799" cy="499249"/>
          </a:xfrm>
        </p:spPr>
        <p:txBody>
          <a:bodyPr anchor="ctr">
            <a:normAutofit/>
          </a:bodyPr>
          <a:lstStyle/>
          <a:p>
            <a:pPr marL="0" indent="0" algn="ctr">
              <a:buNone/>
            </a:pPr>
            <a:r>
              <a:rPr lang="en-SI" sz="1200" b="1">
                <a:solidFill>
                  <a:schemeClr val="accent1"/>
                </a:solidFill>
              </a:rPr>
              <a:t>1</a:t>
            </a:r>
          </a:p>
        </p:txBody>
      </p:sp>
      <p:sp>
        <p:nvSpPr>
          <p:cNvPr id="10" name="Text Placeholder 9">
            <a:extLst>
              <a:ext uri="{FF2B5EF4-FFF2-40B4-BE49-F238E27FC236}">
                <a16:creationId xmlns:a16="http://schemas.microsoft.com/office/drawing/2014/main" id="{2D539F16-7F13-584F-CAA6-6698E273B942}"/>
              </a:ext>
            </a:extLst>
          </p:cNvPr>
          <p:cNvSpPr>
            <a:spLocks noGrp="1"/>
          </p:cNvSpPr>
          <p:nvPr>
            <p:ph type="body" sz="quarter" idx="4294967295"/>
          </p:nvPr>
        </p:nvSpPr>
        <p:spPr>
          <a:xfrm>
            <a:off x="467544" y="2868099"/>
            <a:ext cx="502799" cy="499249"/>
          </a:xfrm>
        </p:spPr>
        <p:txBody>
          <a:bodyPr anchor="ctr">
            <a:normAutofit/>
          </a:bodyPr>
          <a:lstStyle/>
          <a:p>
            <a:pPr marL="0" indent="0" algn="ctr">
              <a:buNone/>
            </a:pPr>
            <a:r>
              <a:rPr lang="en-SI" sz="1200" b="1">
                <a:solidFill>
                  <a:schemeClr val="accent1"/>
                </a:solidFill>
              </a:rPr>
              <a:t>2</a:t>
            </a:r>
          </a:p>
        </p:txBody>
      </p:sp>
      <p:sp>
        <p:nvSpPr>
          <p:cNvPr id="11" name="Text Placeholder 10">
            <a:extLst>
              <a:ext uri="{FF2B5EF4-FFF2-40B4-BE49-F238E27FC236}">
                <a16:creationId xmlns:a16="http://schemas.microsoft.com/office/drawing/2014/main" id="{B7C34266-C620-3B01-81FA-0E62312114F8}"/>
              </a:ext>
            </a:extLst>
          </p:cNvPr>
          <p:cNvSpPr>
            <a:spLocks noGrp="1"/>
          </p:cNvSpPr>
          <p:nvPr>
            <p:ph type="body" sz="quarter" idx="4294967295"/>
          </p:nvPr>
        </p:nvSpPr>
        <p:spPr>
          <a:xfrm>
            <a:off x="467544" y="3789877"/>
            <a:ext cx="502799" cy="499249"/>
          </a:xfrm>
        </p:spPr>
        <p:txBody>
          <a:bodyPr anchor="ctr">
            <a:normAutofit/>
          </a:bodyPr>
          <a:lstStyle/>
          <a:p>
            <a:pPr marL="0" indent="0" algn="ctr">
              <a:buNone/>
            </a:pPr>
            <a:r>
              <a:rPr lang="en-SI" sz="1200" b="1">
                <a:solidFill>
                  <a:schemeClr val="accent1"/>
                </a:solidFill>
              </a:rPr>
              <a:t>3</a:t>
            </a:r>
          </a:p>
        </p:txBody>
      </p:sp>
      <p:sp>
        <p:nvSpPr>
          <p:cNvPr id="12" name="Text Placeholder 11">
            <a:extLst>
              <a:ext uri="{FF2B5EF4-FFF2-40B4-BE49-F238E27FC236}">
                <a16:creationId xmlns:a16="http://schemas.microsoft.com/office/drawing/2014/main" id="{3E6EE0CE-B74C-05E2-2173-0F352D75E801}"/>
              </a:ext>
            </a:extLst>
          </p:cNvPr>
          <p:cNvSpPr>
            <a:spLocks noGrp="1"/>
          </p:cNvSpPr>
          <p:nvPr>
            <p:ph type="body" sz="quarter" idx="4294967295"/>
          </p:nvPr>
        </p:nvSpPr>
        <p:spPr>
          <a:xfrm>
            <a:off x="3761330" y="1934879"/>
            <a:ext cx="2149301" cy="720080"/>
          </a:xfrm>
        </p:spPr>
        <p:txBody>
          <a:bodyPr anchor="ctr">
            <a:normAutofit lnSpcReduction="10000"/>
          </a:bodyPr>
          <a:lstStyle/>
          <a:p>
            <a:pPr marL="0" indent="0">
              <a:buNone/>
            </a:pPr>
            <a:r>
              <a:rPr lang="en-US"/>
              <a:t>Wildlife passages as overpasses (e.g. green bridge) or as underpasses (e.g. fauna underpass)</a:t>
            </a:r>
            <a:endParaRPr lang="en-US" sz="1200"/>
          </a:p>
        </p:txBody>
      </p:sp>
      <p:sp>
        <p:nvSpPr>
          <p:cNvPr id="13" name="Text Placeholder 12">
            <a:extLst>
              <a:ext uri="{FF2B5EF4-FFF2-40B4-BE49-F238E27FC236}">
                <a16:creationId xmlns:a16="http://schemas.microsoft.com/office/drawing/2014/main" id="{401A1849-627C-475E-57F1-B05BE9D4AFB3}"/>
              </a:ext>
            </a:extLst>
          </p:cNvPr>
          <p:cNvSpPr>
            <a:spLocks noGrp="1"/>
          </p:cNvSpPr>
          <p:nvPr>
            <p:ph type="body" sz="quarter" idx="4294967295"/>
          </p:nvPr>
        </p:nvSpPr>
        <p:spPr>
          <a:xfrm>
            <a:off x="3761330" y="2803339"/>
            <a:ext cx="2149301" cy="720080"/>
          </a:xfrm>
        </p:spPr>
        <p:txBody>
          <a:bodyPr anchor="ctr">
            <a:normAutofit lnSpcReduction="10000"/>
          </a:bodyPr>
          <a:lstStyle/>
          <a:p>
            <a:pPr marL="0" indent="0">
              <a:buNone/>
            </a:pPr>
            <a:r>
              <a:rPr lang="en-US">
                <a:cs typeface="Arial"/>
              </a:rPr>
              <a:t>Embankments to mitigate noise and provide new habitats for endangered flora species</a:t>
            </a:r>
            <a:endParaRPr lang="en-US" sz="1200"/>
          </a:p>
        </p:txBody>
      </p:sp>
      <p:sp>
        <p:nvSpPr>
          <p:cNvPr id="14" name="Text Placeholder 13">
            <a:extLst>
              <a:ext uri="{FF2B5EF4-FFF2-40B4-BE49-F238E27FC236}">
                <a16:creationId xmlns:a16="http://schemas.microsoft.com/office/drawing/2014/main" id="{881062C7-24A6-60C7-C96F-6E9CD8956C3E}"/>
              </a:ext>
            </a:extLst>
          </p:cNvPr>
          <p:cNvSpPr>
            <a:spLocks noGrp="1"/>
          </p:cNvSpPr>
          <p:nvPr>
            <p:ph type="body" sz="quarter" idx="4294967295"/>
          </p:nvPr>
        </p:nvSpPr>
        <p:spPr>
          <a:xfrm>
            <a:off x="3761330" y="3668249"/>
            <a:ext cx="2149301" cy="720080"/>
          </a:xfrm>
        </p:spPr>
        <p:txBody>
          <a:bodyPr anchor="ctr">
            <a:normAutofit/>
          </a:bodyPr>
          <a:lstStyle/>
          <a:p>
            <a:pPr marL="0" indent="0">
              <a:buNone/>
            </a:pPr>
            <a:r>
              <a:rPr lang="en-US" sz="1200"/>
              <a:t>Adapting infrastructure verges</a:t>
            </a:r>
          </a:p>
        </p:txBody>
      </p:sp>
      <p:sp>
        <p:nvSpPr>
          <p:cNvPr id="15" name="Text Placeholder 14">
            <a:extLst>
              <a:ext uri="{FF2B5EF4-FFF2-40B4-BE49-F238E27FC236}">
                <a16:creationId xmlns:a16="http://schemas.microsoft.com/office/drawing/2014/main" id="{955D7193-70ED-DBE9-C272-7EEAD6D93492}"/>
              </a:ext>
            </a:extLst>
          </p:cNvPr>
          <p:cNvSpPr>
            <a:spLocks noGrp="1"/>
          </p:cNvSpPr>
          <p:nvPr>
            <p:ph type="body" sz="quarter" idx="4294967295"/>
          </p:nvPr>
        </p:nvSpPr>
        <p:spPr>
          <a:xfrm>
            <a:off x="3246335" y="2040995"/>
            <a:ext cx="502799" cy="499249"/>
          </a:xfrm>
        </p:spPr>
        <p:txBody>
          <a:bodyPr anchor="ctr">
            <a:normAutofit/>
          </a:bodyPr>
          <a:lstStyle/>
          <a:p>
            <a:pPr marL="0" indent="0" algn="ctr">
              <a:buNone/>
            </a:pPr>
            <a:r>
              <a:rPr lang="en-SI" sz="1200" b="1">
                <a:solidFill>
                  <a:schemeClr val="accent1"/>
                </a:solidFill>
              </a:rPr>
              <a:t>4</a:t>
            </a:r>
          </a:p>
        </p:txBody>
      </p:sp>
      <p:sp>
        <p:nvSpPr>
          <p:cNvPr id="16" name="Text Placeholder 15">
            <a:extLst>
              <a:ext uri="{FF2B5EF4-FFF2-40B4-BE49-F238E27FC236}">
                <a16:creationId xmlns:a16="http://schemas.microsoft.com/office/drawing/2014/main" id="{61DB74CA-83FB-28FC-5C79-98BB8BEBB257}"/>
              </a:ext>
            </a:extLst>
          </p:cNvPr>
          <p:cNvSpPr>
            <a:spLocks noGrp="1"/>
          </p:cNvSpPr>
          <p:nvPr>
            <p:ph type="body" sz="quarter" idx="4294967295"/>
          </p:nvPr>
        </p:nvSpPr>
        <p:spPr>
          <a:xfrm>
            <a:off x="3246335" y="2879300"/>
            <a:ext cx="502799" cy="499249"/>
          </a:xfrm>
        </p:spPr>
        <p:txBody>
          <a:bodyPr anchor="ctr">
            <a:normAutofit/>
          </a:bodyPr>
          <a:lstStyle/>
          <a:p>
            <a:pPr marL="0" indent="0" algn="ctr">
              <a:buNone/>
            </a:pPr>
            <a:r>
              <a:rPr lang="en-SI" sz="1200" b="1">
                <a:solidFill>
                  <a:schemeClr val="accent1"/>
                </a:solidFill>
              </a:rPr>
              <a:t>5</a:t>
            </a:r>
          </a:p>
        </p:txBody>
      </p:sp>
      <p:sp>
        <p:nvSpPr>
          <p:cNvPr id="17" name="Text Placeholder 16">
            <a:extLst>
              <a:ext uri="{FF2B5EF4-FFF2-40B4-BE49-F238E27FC236}">
                <a16:creationId xmlns:a16="http://schemas.microsoft.com/office/drawing/2014/main" id="{DFFF1188-D508-AF16-3488-A9C7DA7E9717}"/>
              </a:ext>
            </a:extLst>
          </p:cNvPr>
          <p:cNvSpPr>
            <a:spLocks noGrp="1"/>
          </p:cNvSpPr>
          <p:nvPr>
            <p:ph type="body" sz="quarter" idx="4294967295"/>
          </p:nvPr>
        </p:nvSpPr>
        <p:spPr>
          <a:xfrm>
            <a:off x="3246335" y="3801078"/>
            <a:ext cx="502799" cy="499249"/>
          </a:xfrm>
        </p:spPr>
        <p:txBody>
          <a:bodyPr anchor="ctr">
            <a:normAutofit/>
          </a:bodyPr>
          <a:lstStyle/>
          <a:p>
            <a:pPr marL="0" indent="0" algn="ctr">
              <a:buNone/>
            </a:pPr>
            <a:r>
              <a:rPr lang="en-SI" b="1">
                <a:solidFill>
                  <a:schemeClr val="accent1"/>
                </a:solidFill>
              </a:rPr>
              <a:t>6</a:t>
            </a:r>
            <a:endParaRPr lang="en-US" sz="1200" b="1">
              <a:solidFill>
                <a:schemeClr val="accent1"/>
              </a:solidFill>
              <a:cs typeface="Arial"/>
            </a:endParaRPr>
          </a:p>
        </p:txBody>
      </p:sp>
      <p:sp>
        <p:nvSpPr>
          <p:cNvPr id="18" name="Text Placeholder 17">
            <a:extLst>
              <a:ext uri="{FF2B5EF4-FFF2-40B4-BE49-F238E27FC236}">
                <a16:creationId xmlns:a16="http://schemas.microsoft.com/office/drawing/2014/main" id="{8F9B090B-1199-6E96-58FC-20E06BC0D28F}"/>
              </a:ext>
            </a:extLst>
          </p:cNvPr>
          <p:cNvSpPr>
            <a:spLocks noGrp="1"/>
          </p:cNvSpPr>
          <p:nvPr>
            <p:ph type="body" sz="quarter" idx="4294967295"/>
          </p:nvPr>
        </p:nvSpPr>
        <p:spPr>
          <a:xfrm>
            <a:off x="6527157" y="1923678"/>
            <a:ext cx="2149301" cy="720080"/>
          </a:xfrm>
        </p:spPr>
        <p:txBody>
          <a:bodyPr anchor="ctr">
            <a:normAutofit fontScale="92500" lnSpcReduction="20000"/>
          </a:bodyPr>
          <a:lstStyle/>
          <a:p>
            <a:pPr marL="0" indent="0">
              <a:buNone/>
            </a:pPr>
            <a:r>
              <a:rPr lang="en-US"/>
              <a:t>Mechanical methods for vegetation control or grazing as alternative methods to the use of chemical substances in the management of green areas</a:t>
            </a:r>
            <a:endParaRPr lang="en-US" sz="1200"/>
          </a:p>
        </p:txBody>
      </p:sp>
      <p:sp>
        <p:nvSpPr>
          <p:cNvPr id="19" name="Text Placeholder 18">
            <a:extLst>
              <a:ext uri="{FF2B5EF4-FFF2-40B4-BE49-F238E27FC236}">
                <a16:creationId xmlns:a16="http://schemas.microsoft.com/office/drawing/2014/main" id="{6D00B9FD-3C56-CE17-3C08-12BCA4D33EE1}"/>
              </a:ext>
            </a:extLst>
          </p:cNvPr>
          <p:cNvSpPr>
            <a:spLocks noGrp="1"/>
          </p:cNvSpPr>
          <p:nvPr>
            <p:ph type="body" sz="quarter" idx="4294967295"/>
          </p:nvPr>
        </p:nvSpPr>
        <p:spPr>
          <a:xfrm>
            <a:off x="6527157" y="2792138"/>
            <a:ext cx="2149301" cy="720080"/>
          </a:xfrm>
        </p:spPr>
        <p:txBody>
          <a:bodyPr anchor="ctr">
            <a:normAutofit/>
          </a:bodyPr>
          <a:lstStyle/>
          <a:p>
            <a:pPr marL="0" indent="0">
              <a:buNone/>
            </a:pPr>
            <a:r>
              <a:rPr lang="en-US" sz="1200"/>
              <a:t>Adapting road lighting for mitigating light pollution and placing noise screens</a:t>
            </a:r>
          </a:p>
        </p:txBody>
      </p:sp>
      <p:sp>
        <p:nvSpPr>
          <p:cNvPr id="20" name="Text Placeholder 19">
            <a:extLst>
              <a:ext uri="{FF2B5EF4-FFF2-40B4-BE49-F238E27FC236}">
                <a16:creationId xmlns:a16="http://schemas.microsoft.com/office/drawing/2014/main" id="{3DFB9E10-2A0C-6D3A-8BBF-2F094AC46552}"/>
              </a:ext>
            </a:extLst>
          </p:cNvPr>
          <p:cNvSpPr>
            <a:spLocks noGrp="1"/>
          </p:cNvSpPr>
          <p:nvPr>
            <p:ph type="body" sz="quarter" idx="4294967295"/>
          </p:nvPr>
        </p:nvSpPr>
        <p:spPr>
          <a:xfrm>
            <a:off x="6527157" y="3657048"/>
            <a:ext cx="2149301" cy="720080"/>
          </a:xfrm>
        </p:spPr>
        <p:txBody>
          <a:bodyPr anchor="ctr">
            <a:normAutofit/>
          </a:bodyPr>
          <a:lstStyle/>
          <a:p>
            <a:pPr marL="0" indent="0">
              <a:buNone/>
            </a:pPr>
            <a:r>
              <a:rPr lang="en-US">
                <a:cs typeface="Arial"/>
              </a:rPr>
              <a:t>Runoff water management: retention ponds</a:t>
            </a:r>
            <a:endParaRPr lang="en-US" sz="1200">
              <a:cs typeface="Arial"/>
            </a:endParaRPr>
          </a:p>
        </p:txBody>
      </p:sp>
      <p:sp>
        <p:nvSpPr>
          <p:cNvPr id="21" name="Text Placeholder 20">
            <a:extLst>
              <a:ext uri="{FF2B5EF4-FFF2-40B4-BE49-F238E27FC236}">
                <a16:creationId xmlns:a16="http://schemas.microsoft.com/office/drawing/2014/main" id="{59D7F9D3-4465-97C2-E5DF-D6BBC8376E11}"/>
              </a:ext>
            </a:extLst>
          </p:cNvPr>
          <p:cNvSpPr>
            <a:spLocks noGrp="1"/>
          </p:cNvSpPr>
          <p:nvPr>
            <p:ph type="body" sz="quarter" idx="4294967295"/>
          </p:nvPr>
        </p:nvSpPr>
        <p:spPr>
          <a:xfrm>
            <a:off x="6012162" y="2029794"/>
            <a:ext cx="502799" cy="499249"/>
          </a:xfrm>
        </p:spPr>
        <p:txBody>
          <a:bodyPr anchor="ctr">
            <a:normAutofit/>
          </a:bodyPr>
          <a:lstStyle/>
          <a:p>
            <a:pPr marL="0" indent="0" algn="ctr">
              <a:buNone/>
            </a:pPr>
            <a:r>
              <a:rPr lang="en-SI" sz="1200" b="1">
                <a:solidFill>
                  <a:schemeClr val="accent1"/>
                </a:solidFill>
              </a:rPr>
              <a:t>7</a:t>
            </a:r>
          </a:p>
        </p:txBody>
      </p:sp>
      <p:sp>
        <p:nvSpPr>
          <p:cNvPr id="22" name="Text Placeholder 21">
            <a:extLst>
              <a:ext uri="{FF2B5EF4-FFF2-40B4-BE49-F238E27FC236}">
                <a16:creationId xmlns:a16="http://schemas.microsoft.com/office/drawing/2014/main" id="{8F3D548E-EAFC-FFC6-9AAB-F2409CA65075}"/>
              </a:ext>
            </a:extLst>
          </p:cNvPr>
          <p:cNvSpPr>
            <a:spLocks noGrp="1"/>
          </p:cNvSpPr>
          <p:nvPr>
            <p:ph type="body" sz="quarter" idx="4294967295"/>
          </p:nvPr>
        </p:nvSpPr>
        <p:spPr>
          <a:xfrm>
            <a:off x="6012162" y="2868099"/>
            <a:ext cx="502799" cy="499249"/>
          </a:xfrm>
        </p:spPr>
        <p:txBody>
          <a:bodyPr anchor="ctr">
            <a:normAutofit/>
          </a:bodyPr>
          <a:lstStyle/>
          <a:p>
            <a:pPr marL="0" indent="0" algn="ctr">
              <a:buNone/>
            </a:pPr>
            <a:r>
              <a:rPr lang="en-SI" sz="1200" b="1">
                <a:solidFill>
                  <a:schemeClr val="accent1"/>
                </a:solidFill>
              </a:rPr>
              <a:t>8</a:t>
            </a:r>
          </a:p>
        </p:txBody>
      </p:sp>
      <p:sp>
        <p:nvSpPr>
          <p:cNvPr id="23" name="Text Placeholder 22">
            <a:extLst>
              <a:ext uri="{FF2B5EF4-FFF2-40B4-BE49-F238E27FC236}">
                <a16:creationId xmlns:a16="http://schemas.microsoft.com/office/drawing/2014/main" id="{ABAF38EF-78F8-E8AC-01E4-405A63CD6014}"/>
              </a:ext>
            </a:extLst>
          </p:cNvPr>
          <p:cNvSpPr>
            <a:spLocks noGrp="1"/>
          </p:cNvSpPr>
          <p:nvPr>
            <p:ph type="body" sz="quarter" idx="4294967295"/>
          </p:nvPr>
        </p:nvSpPr>
        <p:spPr>
          <a:xfrm>
            <a:off x="6012162" y="3789877"/>
            <a:ext cx="502799" cy="499249"/>
          </a:xfrm>
        </p:spPr>
        <p:txBody>
          <a:bodyPr anchor="ctr">
            <a:normAutofit/>
          </a:bodyPr>
          <a:lstStyle/>
          <a:p>
            <a:pPr marL="0" indent="0" algn="ctr">
              <a:buNone/>
            </a:pPr>
            <a:r>
              <a:rPr lang="en-SI" sz="1200" b="1">
                <a:solidFill>
                  <a:schemeClr val="accent1"/>
                </a:solidFill>
              </a:rPr>
              <a:t>9</a:t>
            </a:r>
          </a:p>
        </p:txBody>
      </p:sp>
      <p:sp>
        <p:nvSpPr>
          <p:cNvPr id="26" name="TextBox 25">
            <a:extLst>
              <a:ext uri="{FF2B5EF4-FFF2-40B4-BE49-F238E27FC236}">
                <a16:creationId xmlns:a16="http://schemas.microsoft.com/office/drawing/2014/main" id="{19C2EE45-FFDD-327D-41B4-B074D04B7324}"/>
              </a:ext>
            </a:extLst>
          </p:cNvPr>
          <p:cNvSpPr txBox="1"/>
          <p:nvPr/>
        </p:nvSpPr>
        <p:spPr>
          <a:xfrm>
            <a:off x="466336" y="4554182"/>
            <a:ext cx="244475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Arial"/>
              </a:rPr>
              <a:t>(Soanes et al. 2024)</a:t>
            </a:r>
            <a:endParaRPr lang="en-US" sz="800"/>
          </a:p>
        </p:txBody>
      </p:sp>
    </p:spTree>
    <p:extLst>
      <p:ext uri="{BB962C8B-B14F-4D97-AF65-F5344CB8AC3E}">
        <p14:creationId xmlns:p14="http://schemas.microsoft.com/office/powerpoint/2010/main" val="76596293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09507-7410-2195-4303-800BF6398A7E}"/>
            </a:ext>
          </a:extLst>
        </p:cNvPr>
        <p:cNvGrpSpPr/>
        <p:nvPr/>
      </p:nvGrpSpPr>
      <p:grpSpPr>
        <a:xfrm>
          <a:off x="0" y="0"/>
          <a:ext cx="0" cy="0"/>
          <a:chOff x="0" y="0"/>
          <a:chExt cx="0" cy="0"/>
        </a:xfrm>
      </p:grpSpPr>
      <p:sp>
        <p:nvSpPr>
          <p:cNvPr id="24" name="Title 23">
            <a:extLst>
              <a:ext uri="{FF2B5EF4-FFF2-40B4-BE49-F238E27FC236}">
                <a16:creationId xmlns:a16="http://schemas.microsoft.com/office/drawing/2014/main" id="{7444F80F-9453-3EFC-D90A-E3337604FCED}"/>
              </a:ext>
            </a:extLst>
          </p:cNvPr>
          <p:cNvSpPr>
            <a:spLocks noGrp="1"/>
          </p:cNvSpPr>
          <p:nvPr>
            <p:ph type="title"/>
          </p:nvPr>
        </p:nvSpPr>
        <p:spPr>
          <a:xfrm>
            <a:off x="468313" y="1023938"/>
            <a:ext cx="8207376" cy="744239"/>
          </a:xfrm>
        </p:spPr>
        <p:txBody>
          <a:bodyPr>
            <a:normAutofit/>
          </a:bodyPr>
          <a:lstStyle/>
          <a:p>
            <a:r>
              <a:rPr lang="en-SI"/>
              <a:t>Mitigation &amp; compensation options: Focus „</a:t>
            </a:r>
            <a:r>
              <a:rPr lang="de-DE"/>
              <a:t>Railways</a:t>
            </a:r>
            <a:r>
              <a:rPr lang="en-SI"/>
              <a:t>"</a:t>
            </a:r>
            <a:endParaRPr lang="en-US" sz="2400">
              <a:cs typeface="Arial"/>
            </a:endParaRPr>
          </a:p>
        </p:txBody>
      </p:sp>
      <p:sp>
        <p:nvSpPr>
          <p:cNvPr id="3" name="Date Placeholder 2">
            <a:extLst>
              <a:ext uri="{FF2B5EF4-FFF2-40B4-BE49-F238E27FC236}">
                <a16:creationId xmlns:a16="http://schemas.microsoft.com/office/drawing/2014/main" id="{D4490463-9C55-5BD1-B31A-5F8F581AE242}"/>
              </a:ext>
            </a:extLst>
          </p:cNvPr>
          <p:cNvSpPr>
            <a:spLocks noGrp="1"/>
          </p:cNvSpPr>
          <p:nvPr>
            <p:ph type="dt" sz="half" idx="10"/>
          </p:nvPr>
        </p:nvSpPr>
        <p:spPr/>
        <p:txBody>
          <a:bodyPr/>
          <a:lstStyle/>
          <a:p>
            <a:fld id="{06E19CE7-802F-4B81-B0A6-821FA10BE16B}" type="datetime1">
              <a:rPr lang="sl-SI" smtClean="0"/>
              <a:t>19. 11. 2025</a:t>
            </a:fld>
            <a:endParaRPr lang="en-US"/>
          </a:p>
        </p:txBody>
      </p:sp>
      <p:sp>
        <p:nvSpPr>
          <p:cNvPr id="4" name="Footer Placeholder 3">
            <a:extLst>
              <a:ext uri="{FF2B5EF4-FFF2-40B4-BE49-F238E27FC236}">
                <a16:creationId xmlns:a16="http://schemas.microsoft.com/office/drawing/2014/main" id="{D85E6874-EED5-F653-BE32-56E51E7C6728}"/>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952DC5E7-CA57-C93D-C400-A674F75DB2FA}"/>
              </a:ext>
            </a:extLst>
          </p:cNvPr>
          <p:cNvSpPr>
            <a:spLocks noGrp="1"/>
          </p:cNvSpPr>
          <p:nvPr>
            <p:ph type="sldNum" sz="quarter" idx="12"/>
          </p:nvPr>
        </p:nvSpPr>
        <p:spPr/>
        <p:txBody>
          <a:bodyPr/>
          <a:lstStyle/>
          <a:p>
            <a:fld id="{5523F345-55CE-7244-BAC6-E4D97AAB72F4}" type="slidenum">
              <a:rPr lang="en-US" smtClean="0"/>
              <a:pPr/>
              <a:t>74</a:t>
            </a:fld>
            <a:endParaRPr lang="en-US"/>
          </a:p>
        </p:txBody>
      </p:sp>
      <p:sp>
        <p:nvSpPr>
          <p:cNvPr id="6" name="Text Placeholder 5">
            <a:extLst>
              <a:ext uri="{FF2B5EF4-FFF2-40B4-BE49-F238E27FC236}">
                <a16:creationId xmlns:a16="http://schemas.microsoft.com/office/drawing/2014/main" id="{BCC64103-9AE7-429D-DC81-D9B5788F50A5}"/>
              </a:ext>
            </a:extLst>
          </p:cNvPr>
          <p:cNvSpPr>
            <a:spLocks noGrp="1"/>
          </p:cNvSpPr>
          <p:nvPr>
            <p:ph type="body" sz="quarter" idx="14"/>
          </p:nvPr>
        </p:nvSpPr>
        <p:spPr/>
        <p:txBody>
          <a:bodyPr anchor="ctr"/>
          <a:lstStyle/>
          <a:p>
            <a:r>
              <a:rPr lang="en-US" sz="1200"/>
              <a:t>Appropriate route alignment</a:t>
            </a:r>
          </a:p>
        </p:txBody>
      </p:sp>
      <p:sp>
        <p:nvSpPr>
          <p:cNvPr id="8" name="Text Placeholder 7">
            <a:extLst>
              <a:ext uri="{FF2B5EF4-FFF2-40B4-BE49-F238E27FC236}">
                <a16:creationId xmlns:a16="http://schemas.microsoft.com/office/drawing/2014/main" id="{802D3717-E0F6-458C-A6DF-C857BFDF992C}"/>
              </a:ext>
            </a:extLst>
          </p:cNvPr>
          <p:cNvSpPr>
            <a:spLocks noGrp="1"/>
          </p:cNvSpPr>
          <p:nvPr>
            <p:ph type="body" sz="quarter" idx="18"/>
          </p:nvPr>
        </p:nvSpPr>
        <p:spPr/>
        <p:txBody>
          <a:bodyPr anchor="ctr"/>
          <a:lstStyle/>
          <a:p>
            <a:r>
              <a:rPr lang="en-US" sz="1200"/>
              <a:t>Fencing combined with wildlife passages</a:t>
            </a:r>
          </a:p>
        </p:txBody>
      </p:sp>
      <p:sp>
        <p:nvSpPr>
          <p:cNvPr id="9" name="Text Placeholder 8">
            <a:extLst>
              <a:ext uri="{FF2B5EF4-FFF2-40B4-BE49-F238E27FC236}">
                <a16:creationId xmlns:a16="http://schemas.microsoft.com/office/drawing/2014/main" id="{6C9B78AC-52C9-D0ED-7CAA-6C49CD575EE5}"/>
              </a:ext>
            </a:extLst>
          </p:cNvPr>
          <p:cNvSpPr>
            <a:spLocks noGrp="1"/>
          </p:cNvSpPr>
          <p:nvPr>
            <p:ph type="body" sz="quarter" idx="4294967295"/>
          </p:nvPr>
        </p:nvSpPr>
        <p:spPr>
          <a:xfrm>
            <a:off x="467544" y="2029794"/>
            <a:ext cx="502799" cy="499249"/>
          </a:xfrm>
        </p:spPr>
        <p:txBody>
          <a:bodyPr anchor="ctr">
            <a:normAutofit/>
          </a:bodyPr>
          <a:lstStyle/>
          <a:p>
            <a:pPr marL="0" indent="0" algn="ctr">
              <a:buNone/>
            </a:pPr>
            <a:r>
              <a:rPr lang="en-SI" sz="1200" b="1">
                <a:solidFill>
                  <a:schemeClr val="accent1"/>
                </a:solidFill>
              </a:rPr>
              <a:t>1</a:t>
            </a:r>
          </a:p>
        </p:txBody>
      </p:sp>
      <p:sp>
        <p:nvSpPr>
          <p:cNvPr id="10" name="Text Placeholder 9">
            <a:extLst>
              <a:ext uri="{FF2B5EF4-FFF2-40B4-BE49-F238E27FC236}">
                <a16:creationId xmlns:a16="http://schemas.microsoft.com/office/drawing/2014/main" id="{15A4C685-2848-B8C8-33B3-8D2A0D4F2E39}"/>
              </a:ext>
            </a:extLst>
          </p:cNvPr>
          <p:cNvSpPr>
            <a:spLocks noGrp="1"/>
          </p:cNvSpPr>
          <p:nvPr>
            <p:ph type="body" sz="quarter" idx="4294967295"/>
          </p:nvPr>
        </p:nvSpPr>
        <p:spPr>
          <a:xfrm>
            <a:off x="467544" y="2868099"/>
            <a:ext cx="502799" cy="499249"/>
          </a:xfrm>
        </p:spPr>
        <p:txBody>
          <a:bodyPr anchor="ctr">
            <a:normAutofit/>
          </a:bodyPr>
          <a:lstStyle/>
          <a:p>
            <a:pPr marL="0" indent="0" algn="ctr">
              <a:buNone/>
            </a:pPr>
            <a:r>
              <a:rPr lang="en-SI" sz="1200" b="1">
                <a:solidFill>
                  <a:schemeClr val="accent1"/>
                </a:solidFill>
              </a:rPr>
              <a:t>2</a:t>
            </a:r>
          </a:p>
        </p:txBody>
      </p:sp>
      <p:sp>
        <p:nvSpPr>
          <p:cNvPr id="11" name="Text Placeholder 10">
            <a:extLst>
              <a:ext uri="{FF2B5EF4-FFF2-40B4-BE49-F238E27FC236}">
                <a16:creationId xmlns:a16="http://schemas.microsoft.com/office/drawing/2014/main" id="{CA862A93-D31A-23B8-2E24-FA59514202D2}"/>
              </a:ext>
            </a:extLst>
          </p:cNvPr>
          <p:cNvSpPr>
            <a:spLocks noGrp="1"/>
          </p:cNvSpPr>
          <p:nvPr>
            <p:ph type="body" sz="quarter" idx="4294967295"/>
          </p:nvPr>
        </p:nvSpPr>
        <p:spPr>
          <a:xfrm>
            <a:off x="467544" y="3789877"/>
            <a:ext cx="502799" cy="499249"/>
          </a:xfrm>
        </p:spPr>
        <p:txBody>
          <a:bodyPr anchor="ctr">
            <a:normAutofit/>
          </a:bodyPr>
          <a:lstStyle/>
          <a:p>
            <a:pPr marL="0" indent="0" algn="ctr">
              <a:buNone/>
            </a:pPr>
            <a:r>
              <a:rPr lang="en-SI" sz="1200" b="1">
                <a:solidFill>
                  <a:schemeClr val="accent1"/>
                </a:solidFill>
              </a:rPr>
              <a:t>3</a:t>
            </a:r>
          </a:p>
        </p:txBody>
      </p:sp>
      <p:sp>
        <p:nvSpPr>
          <p:cNvPr id="12" name="Text Placeholder 11">
            <a:extLst>
              <a:ext uri="{FF2B5EF4-FFF2-40B4-BE49-F238E27FC236}">
                <a16:creationId xmlns:a16="http://schemas.microsoft.com/office/drawing/2014/main" id="{B4B0CCE2-1EC5-00A5-B8C6-3F9DFACA09C7}"/>
              </a:ext>
            </a:extLst>
          </p:cNvPr>
          <p:cNvSpPr>
            <a:spLocks noGrp="1"/>
          </p:cNvSpPr>
          <p:nvPr>
            <p:ph type="body" sz="quarter" idx="4294967295"/>
          </p:nvPr>
        </p:nvSpPr>
        <p:spPr>
          <a:xfrm>
            <a:off x="3761330" y="1934879"/>
            <a:ext cx="2149301" cy="720080"/>
          </a:xfrm>
        </p:spPr>
        <p:txBody>
          <a:bodyPr anchor="ctr">
            <a:normAutofit lnSpcReduction="10000"/>
          </a:bodyPr>
          <a:lstStyle/>
          <a:p>
            <a:pPr marL="0" indent="0">
              <a:buNone/>
            </a:pPr>
            <a:r>
              <a:rPr lang="en-US"/>
              <a:t>Wildlife passages as overpasses (e.g. green bridge) or as underpasses (e.g. fauna underpass)</a:t>
            </a:r>
            <a:endParaRPr lang="en-US" sz="1200"/>
          </a:p>
        </p:txBody>
      </p:sp>
      <p:sp>
        <p:nvSpPr>
          <p:cNvPr id="13" name="Text Placeholder 12">
            <a:extLst>
              <a:ext uri="{FF2B5EF4-FFF2-40B4-BE49-F238E27FC236}">
                <a16:creationId xmlns:a16="http://schemas.microsoft.com/office/drawing/2014/main" id="{A71C87B6-3F22-5834-F232-650E855EDCA1}"/>
              </a:ext>
            </a:extLst>
          </p:cNvPr>
          <p:cNvSpPr>
            <a:spLocks noGrp="1"/>
          </p:cNvSpPr>
          <p:nvPr>
            <p:ph type="body" sz="quarter" idx="4294967295"/>
          </p:nvPr>
        </p:nvSpPr>
        <p:spPr>
          <a:xfrm>
            <a:off x="3761330" y="2803339"/>
            <a:ext cx="2149301" cy="720080"/>
          </a:xfrm>
        </p:spPr>
        <p:txBody>
          <a:bodyPr anchor="ctr">
            <a:normAutofit lnSpcReduction="10000"/>
          </a:bodyPr>
          <a:lstStyle/>
          <a:p>
            <a:pPr marL="0" indent="0">
              <a:buNone/>
            </a:pPr>
            <a:r>
              <a:rPr lang="en-US">
                <a:cs typeface="Arial"/>
              </a:rPr>
              <a:t>Embankments to mitigate noise and provide new habitats for endangered flora species</a:t>
            </a:r>
            <a:endParaRPr lang="en-US" sz="1200"/>
          </a:p>
        </p:txBody>
      </p:sp>
      <p:sp>
        <p:nvSpPr>
          <p:cNvPr id="14" name="Text Placeholder 13">
            <a:extLst>
              <a:ext uri="{FF2B5EF4-FFF2-40B4-BE49-F238E27FC236}">
                <a16:creationId xmlns:a16="http://schemas.microsoft.com/office/drawing/2014/main" id="{D6AF7DD4-6DDA-3634-8E7E-64D2ABE76FB8}"/>
              </a:ext>
            </a:extLst>
          </p:cNvPr>
          <p:cNvSpPr>
            <a:spLocks noGrp="1"/>
          </p:cNvSpPr>
          <p:nvPr>
            <p:ph type="body" sz="quarter" idx="4294967295"/>
          </p:nvPr>
        </p:nvSpPr>
        <p:spPr>
          <a:xfrm>
            <a:off x="3761330" y="3668249"/>
            <a:ext cx="2149301" cy="720080"/>
          </a:xfrm>
        </p:spPr>
        <p:txBody>
          <a:bodyPr anchor="ctr">
            <a:normAutofit/>
          </a:bodyPr>
          <a:lstStyle/>
          <a:p>
            <a:pPr marL="0" indent="0">
              <a:buNone/>
            </a:pPr>
            <a:r>
              <a:rPr lang="en-US" sz="1200"/>
              <a:t>Adapting infrastructure verges</a:t>
            </a:r>
          </a:p>
        </p:txBody>
      </p:sp>
      <p:sp>
        <p:nvSpPr>
          <p:cNvPr id="15" name="Text Placeholder 14">
            <a:extLst>
              <a:ext uri="{FF2B5EF4-FFF2-40B4-BE49-F238E27FC236}">
                <a16:creationId xmlns:a16="http://schemas.microsoft.com/office/drawing/2014/main" id="{77EDD85D-7979-BD6F-B649-F646BD092E2E}"/>
              </a:ext>
            </a:extLst>
          </p:cNvPr>
          <p:cNvSpPr>
            <a:spLocks noGrp="1"/>
          </p:cNvSpPr>
          <p:nvPr>
            <p:ph type="body" sz="quarter" idx="4294967295"/>
          </p:nvPr>
        </p:nvSpPr>
        <p:spPr>
          <a:xfrm>
            <a:off x="3246335" y="2040995"/>
            <a:ext cx="502799" cy="499249"/>
          </a:xfrm>
        </p:spPr>
        <p:txBody>
          <a:bodyPr anchor="ctr">
            <a:normAutofit/>
          </a:bodyPr>
          <a:lstStyle/>
          <a:p>
            <a:pPr marL="0" indent="0" algn="ctr">
              <a:buNone/>
            </a:pPr>
            <a:r>
              <a:rPr lang="en-SI" sz="1200" b="1">
                <a:solidFill>
                  <a:schemeClr val="accent1"/>
                </a:solidFill>
              </a:rPr>
              <a:t>4</a:t>
            </a:r>
          </a:p>
        </p:txBody>
      </p:sp>
      <p:sp>
        <p:nvSpPr>
          <p:cNvPr id="16" name="Text Placeholder 15">
            <a:extLst>
              <a:ext uri="{FF2B5EF4-FFF2-40B4-BE49-F238E27FC236}">
                <a16:creationId xmlns:a16="http://schemas.microsoft.com/office/drawing/2014/main" id="{CE28EC8F-5F7C-B0AE-5302-7CBEB02111F0}"/>
              </a:ext>
            </a:extLst>
          </p:cNvPr>
          <p:cNvSpPr>
            <a:spLocks noGrp="1"/>
          </p:cNvSpPr>
          <p:nvPr>
            <p:ph type="body" sz="quarter" idx="4294967295"/>
          </p:nvPr>
        </p:nvSpPr>
        <p:spPr>
          <a:xfrm>
            <a:off x="3246335" y="2879300"/>
            <a:ext cx="502799" cy="499249"/>
          </a:xfrm>
        </p:spPr>
        <p:txBody>
          <a:bodyPr anchor="ctr">
            <a:normAutofit/>
          </a:bodyPr>
          <a:lstStyle/>
          <a:p>
            <a:pPr marL="0" indent="0" algn="ctr">
              <a:buNone/>
            </a:pPr>
            <a:r>
              <a:rPr lang="en-SI" sz="1200" b="1">
                <a:solidFill>
                  <a:schemeClr val="accent1"/>
                </a:solidFill>
              </a:rPr>
              <a:t>5</a:t>
            </a:r>
          </a:p>
        </p:txBody>
      </p:sp>
      <p:sp>
        <p:nvSpPr>
          <p:cNvPr id="17" name="Text Placeholder 16">
            <a:extLst>
              <a:ext uri="{FF2B5EF4-FFF2-40B4-BE49-F238E27FC236}">
                <a16:creationId xmlns:a16="http://schemas.microsoft.com/office/drawing/2014/main" id="{FFB0D1C8-A1AC-0186-8E83-86B3EA27E303}"/>
              </a:ext>
            </a:extLst>
          </p:cNvPr>
          <p:cNvSpPr>
            <a:spLocks noGrp="1"/>
          </p:cNvSpPr>
          <p:nvPr>
            <p:ph type="body" sz="quarter" idx="4294967295"/>
          </p:nvPr>
        </p:nvSpPr>
        <p:spPr>
          <a:xfrm>
            <a:off x="3246335" y="3801078"/>
            <a:ext cx="502799" cy="499249"/>
          </a:xfrm>
        </p:spPr>
        <p:txBody>
          <a:bodyPr anchor="ctr">
            <a:normAutofit/>
          </a:bodyPr>
          <a:lstStyle/>
          <a:p>
            <a:pPr marL="0" indent="0" algn="ctr">
              <a:buNone/>
            </a:pPr>
            <a:r>
              <a:rPr lang="en-SI" b="1">
                <a:solidFill>
                  <a:schemeClr val="accent1"/>
                </a:solidFill>
              </a:rPr>
              <a:t>6</a:t>
            </a:r>
            <a:endParaRPr lang="en-US" sz="1200" b="1">
              <a:solidFill>
                <a:schemeClr val="accent1"/>
              </a:solidFill>
              <a:cs typeface="Arial"/>
            </a:endParaRPr>
          </a:p>
        </p:txBody>
      </p:sp>
      <p:sp>
        <p:nvSpPr>
          <p:cNvPr id="18" name="Text Placeholder 17">
            <a:extLst>
              <a:ext uri="{FF2B5EF4-FFF2-40B4-BE49-F238E27FC236}">
                <a16:creationId xmlns:a16="http://schemas.microsoft.com/office/drawing/2014/main" id="{92DEFE8C-9311-FE96-C6BB-9B569E16B083}"/>
              </a:ext>
            </a:extLst>
          </p:cNvPr>
          <p:cNvSpPr>
            <a:spLocks noGrp="1"/>
          </p:cNvSpPr>
          <p:nvPr>
            <p:ph type="body" sz="quarter" idx="4294967295"/>
          </p:nvPr>
        </p:nvSpPr>
        <p:spPr>
          <a:xfrm>
            <a:off x="6527157" y="1923678"/>
            <a:ext cx="2149301" cy="720080"/>
          </a:xfrm>
        </p:spPr>
        <p:txBody>
          <a:bodyPr anchor="ctr">
            <a:normAutofit fontScale="92500" lnSpcReduction="20000"/>
          </a:bodyPr>
          <a:lstStyle/>
          <a:p>
            <a:pPr marL="0" indent="0">
              <a:buNone/>
            </a:pPr>
            <a:r>
              <a:rPr lang="en-US"/>
              <a:t>Mechanical methods for vegetation control or grazing as alternative methods to the use of chemical substances in the management of green areas</a:t>
            </a:r>
            <a:endParaRPr lang="en-US" sz="1200"/>
          </a:p>
        </p:txBody>
      </p:sp>
      <p:sp>
        <p:nvSpPr>
          <p:cNvPr id="19" name="Text Placeholder 18">
            <a:extLst>
              <a:ext uri="{FF2B5EF4-FFF2-40B4-BE49-F238E27FC236}">
                <a16:creationId xmlns:a16="http://schemas.microsoft.com/office/drawing/2014/main" id="{BE562802-A2B9-D60A-0199-9EA6C4373931}"/>
              </a:ext>
            </a:extLst>
          </p:cNvPr>
          <p:cNvSpPr>
            <a:spLocks noGrp="1"/>
          </p:cNvSpPr>
          <p:nvPr>
            <p:ph type="body" sz="quarter" idx="4294967295"/>
          </p:nvPr>
        </p:nvSpPr>
        <p:spPr>
          <a:xfrm>
            <a:off x="6527157" y="2792138"/>
            <a:ext cx="2149301" cy="720080"/>
          </a:xfrm>
        </p:spPr>
        <p:txBody>
          <a:bodyPr anchor="ctr">
            <a:normAutofit/>
          </a:bodyPr>
          <a:lstStyle/>
          <a:p>
            <a:pPr marL="0" indent="0">
              <a:buNone/>
            </a:pPr>
            <a:r>
              <a:rPr lang="en-US" sz="1200"/>
              <a:t>Adapting road lighting for mitigating light pollution and placing noise screens</a:t>
            </a:r>
          </a:p>
        </p:txBody>
      </p:sp>
      <p:sp>
        <p:nvSpPr>
          <p:cNvPr id="20" name="Text Placeholder 19">
            <a:extLst>
              <a:ext uri="{FF2B5EF4-FFF2-40B4-BE49-F238E27FC236}">
                <a16:creationId xmlns:a16="http://schemas.microsoft.com/office/drawing/2014/main" id="{CEB5940D-AA20-E54E-4FFA-1DF8004FF402}"/>
              </a:ext>
            </a:extLst>
          </p:cNvPr>
          <p:cNvSpPr>
            <a:spLocks noGrp="1"/>
          </p:cNvSpPr>
          <p:nvPr>
            <p:ph type="body" sz="quarter" idx="4294967295"/>
          </p:nvPr>
        </p:nvSpPr>
        <p:spPr>
          <a:xfrm>
            <a:off x="970343" y="2806788"/>
            <a:ext cx="2149301" cy="720080"/>
          </a:xfrm>
        </p:spPr>
        <p:txBody>
          <a:bodyPr anchor="ctr">
            <a:normAutofit/>
          </a:bodyPr>
          <a:lstStyle/>
          <a:p>
            <a:pPr marL="0" indent="0">
              <a:buNone/>
            </a:pPr>
            <a:r>
              <a:rPr lang="en-US">
                <a:cs typeface="Arial"/>
              </a:rPr>
              <a:t>Runoff water management: retention ponds</a:t>
            </a:r>
            <a:endParaRPr lang="en-US" sz="1200">
              <a:cs typeface="Arial"/>
            </a:endParaRPr>
          </a:p>
        </p:txBody>
      </p:sp>
      <p:sp>
        <p:nvSpPr>
          <p:cNvPr id="21" name="Text Placeholder 20">
            <a:extLst>
              <a:ext uri="{FF2B5EF4-FFF2-40B4-BE49-F238E27FC236}">
                <a16:creationId xmlns:a16="http://schemas.microsoft.com/office/drawing/2014/main" id="{A7EA7DC4-EB33-5614-08BF-AFEFAD4E5F0C}"/>
              </a:ext>
            </a:extLst>
          </p:cNvPr>
          <p:cNvSpPr>
            <a:spLocks noGrp="1"/>
          </p:cNvSpPr>
          <p:nvPr>
            <p:ph type="body" sz="quarter" idx="4294967295"/>
          </p:nvPr>
        </p:nvSpPr>
        <p:spPr>
          <a:xfrm>
            <a:off x="6012162" y="2029794"/>
            <a:ext cx="502799" cy="499249"/>
          </a:xfrm>
        </p:spPr>
        <p:txBody>
          <a:bodyPr anchor="ctr">
            <a:normAutofit/>
          </a:bodyPr>
          <a:lstStyle/>
          <a:p>
            <a:pPr marL="0" indent="0" algn="ctr">
              <a:buNone/>
            </a:pPr>
            <a:r>
              <a:rPr lang="en-SI" sz="1200" b="1">
                <a:solidFill>
                  <a:schemeClr val="accent1"/>
                </a:solidFill>
              </a:rPr>
              <a:t>7</a:t>
            </a:r>
          </a:p>
        </p:txBody>
      </p:sp>
      <p:sp>
        <p:nvSpPr>
          <p:cNvPr id="22" name="Text Placeholder 21">
            <a:extLst>
              <a:ext uri="{FF2B5EF4-FFF2-40B4-BE49-F238E27FC236}">
                <a16:creationId xmlns:a16="http://schemas.microsoft.com/office/drawing/2014/main" id="{A89AA717-3564-7F99-814F-D07EFBD69BBE}"/>
              </a:ext>
            </a:extLst>
          </p:cNvPr>
          <p:cNvSpPr>
            <a:spLocks noGrp="1"/>
          </p:cNvSpPr>
          <p:nvPr>
            <p:ph type="body" sz="quarter" idx="4294967295"/>
          </p:nvPr>
        </p:nvSpPr>
        <p:spPr>
          <a:xfrm>
            <a:off x="6012162" y="2868099"/>
            <a:ext cx="502799" cy="499249"/>
          </a:xfrm>
        </p:spPr>
        <p:txBody>
          <a:bodyPr anchor="ctr">
            <a:normAutofit/>
          </a:bodyPr>
          <a:lstStyle/>
          <a:p>
            <a:pPr marL="0" indent="0" algn="ctr">
              <a:buNone/>
            </a:pPr>
            <a:r>
              <a:rPr lang="en-SI" sz="1200" b="1">
                <a:solidFill>
                  <a:schemeClr val="accent1"/>
                </a:solidFill>
              </a:rPr>
              <a:t>8</a:t>
            </a:r>
          </a:p>
        </p:txBody>
      </p:sp>
      <p:sp>
        <p:nvSpPr>
          <p:cNvPr id="23" name="Text Placeholder 22">
            <a:extLst>
              <a:ext uri="{FF2B5EF4-FFF2-40B4-BE49-F238E27FC236}">
                <a16:creationId xmlns:a16="http://schemas.microsoft.com/office/drawing/2014/main" id="{CD5D626C-0A60-F445-9E69-5FF5EAF1E910}"/>
              </a:ext>
            </a:extLst>
          </p:cNvPr>
          <p:cNvSpPr>
            <a:spLocks noGrp="1"/>
          </p:cNvSpPr>
          <p:nvPr>
            <p:ph type="body" sz="quarter" idx="4294967295"/>
          </p:nvPr>
        </p:nvSpPr>
        <p:spPr>
          <a:xfrm>
            <a:off x="6012162" y="3789877"/>
            <a:ext cx="502799" cy="499249"/>
          </a:xfrm>
        </p:spPr>
        <p:txBody>
          <a:bodyPr anchor="ctr">
            <a:normAutofit/>
          </a:bodyPr>
          <a:lstStyle/>
          <a:p>
            <a:pPr marL="0" indent="0" algn="ctr">
              <a:buNone/>
            </a:pPr>
            <a:r>
              <a:rPr lang="en-SI" sz="1200" b="1">
                <a:solidFill>
                  <a:schemeClr val="accent1"/>
                </a:solidFill>
              </a:rPr>
              <a:t>9</a:t>
            </a:r>
          </a:p>
        </p:txBody>
      </p:sp>
      <p:sp>
        <p:nvSpPr>
          <p:cNvPr id="26" name="TextBox 25">
            <a:extLst>
              <a:ext uri="{FF2B5EF4-FFF2-40B4-BE49-F238E27FC236}">
                <a16:creationId xmlns:a16="http://schemas.microsoft.com/office/drawing/2014/main" id="{BD05BE76-9302-0372-0F01-F3472A6A7F71}"/>
              </a:ext>
            </a:extLst>
          </p:cNvPr>
          <p:cNvSpPr txBox="1"/>
          <p:nvPr/>
        </p:nvSpPr>
        <p:spPr>
          <a:xfrm>
            <a:off x="466336" y="4554182"/>
            <a:ext cx="244475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Arial"/>
              </a:rPr>
              <a:t>(Rosell et al. 2024a)</a:t>
            </a:r>
            <a:endParaRPr lang="en-US" sz="800"/>
          </a:p>
        </p:txBody>
      </p:sp>
      <p:sp>
        <p:nvSpPr>
          <p:cNvPr id="27" name="Rechteck 26">
            <a:extLst>
              <a:ext uri="{FF2B5EF4-FFF2-40B4-BE49-F238E27FC236}">
                <a16:creationId xmlns:a16="http://schemas.microsoft.com/office/drawing/2014/main" id="{1D7CB26F-D9DE-5FAF-E7E6-5BBE0436BB1E}"/>
              </a:ext>
            </a:extLst>
          </p:cNvPr>
          <p:cNvSpPr/>
          <p:nvPr/>
        </p:nvSpPr>
        <p:spPr>
          <a:xfrm>
            <a:off x="5910631" y="3668249"/>
            <a:ext cx="958169" cy="70887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Textfeld 27">
            <a:extLst>
              <a:ext uri="{FF2B5EF4-FFF2-40B4-BE49-F238E27FC236}">
                <a16:creationId xmlns:a16="http://schemas.microsoft.com/office/drawing/2014/main" id="{3697D717-D108-ED53-F8C4-7C68E07DE8E5}"/>
              </a:ext>
            </a:extLst>
          </p:cNvPr>
          <p:cNvSpPr txBox="1"/>
          <p:nvPr/>
        </p:nvSpPr>
        <p:spPr>
          <a:xfrm>
            <a:off x="6514961" y="3668249"/>
            <a:ext cx="2477839" cy="577081"/>
          </a:xfrm>
          <a:prstGeom prst="rect">
            <a:avLst/>
          </a:prstGeom>
          <a:noFill/>
        </p:spPr>
        <p:txBody>
          <a:bodyPr wrap="square" rtlCol="0">
            <a:spAutoFit/>
          </a:bodyPr>
          <a:lstStyle/>
          <a:p>
            <a:r>
              <a:rPr lang="de-DE" sz="1050"/>
              <a:t>Long-</a:t>
            </a:r>
            <a:r>
              <a:rPr lang="de-DE" sz="1050" err="1"/>
              <a:t>distance</a:t>
            </a:r>
            <a:r>
              <a:rPr lang="de-DE" sz="1050"/>
              <a:t> </a:t>
            </a:r>
            <a:r>
              <a:rPr lang="de-DE" sz="1050" err="1"/>
              <a:t>railways</a:t>
            </a:r>
            <a:r>
              <a:rPr lang="de-DE" sz="1050"/>
              <a:t> </a:t>
            </a:r>
            <a:r>
              <a:rPr lang="de-DE" sz="1050" err="1"/>
              <a:t>must</a:t>
            </a:r>
            <a:r>
              <a:rPr lang="de-DE" sz="1050"/>
              <a:t> </a:t>
            </a:r>
            <a:r>
              <a:rPr lang="de-DE" sz="1050" err="1"/>
              <a:t>be</a:t>
            </a:r>
            <a:r>
              <a:rPr lang="de-DE" sz="1050"/>
              <a:t> </a:t>
            </a:r>
            <a:r>
              <a:rPr lang="de-DE" sz="1050" err="1"/>
              <a:t>assessed</a:t>
            </a:r>
            <a:r>
              <a:rPr lang="de-DE" sz="1050"/>
              <a:t> for </a:t>
            </a:r>
            <a:r>
              <a:rPr lang="de-DE" sz="1050" err="1"/>
              <a:t>their</a:t>
            </a:r>
            <a:r>
              <a:rPr lang="de-DE" sz="1050"/>
              <a:t> </a:t>
            </a:r>
            <a:r>
              <a:rPr lang="de-DE" sz="1050" err="1"/>
              <a:t>impact</a:t>
            </a:r>
            <a:r>
              <a:rPr lang="de-DE" sz="1050"/>
              <a:t> on </a:t>
            </a:r>
            <a:r>
              <a:rPr lang="de-DE" sz="1050" err="1"/>
              <a:t>the</a:t>
            </a:r>
            <a:r>
              <a:rPr lang="de-DE" sz="1050"/>
              <a:t> </a:t>
            </a:r>
            <a:r>
              <a:rPr lang="de-DE" sz="1050" err="1"/>
              <a:t>environment</a:t>
            </a:r>
            <a:r>
              <a:rPr lang="de-DE" sz="1050"/>
              <a:t>.</a:t>
            </a:r>
          </a:p>
        </p:txBody>
      </p:sp>
      <p:sp>
        <p:nvSpPr>
          <p:cNvPr id="29" name="Pfeil: nach rechts 28">
            <a:extLst>
              <a:ext uri="{FF2B5EF4-FFF2-40B4-BE49-F238E27FC236}">
                <a16:creationId xmlns:a16="http://schemas.microsoft.com/office/drawing/2014/main" id="{DD052FE8-1FAA-A217-46F5-60E6E6DE13F6}"/>
              </a:ext>
            </a:extLst>
          </p:cNvPr>
          <p:cNvSpPr/>
          <p:nvPr/>
        </p:nvSpPr>
        <p:spPr>
          <a:xfrm>
            <a:off x="6091200" y="3715919"/>
            <a:ext cx="316800" cy="20088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239267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F5E36-FCBB-54EF-5A1B-6DE6C35D274F}"/>
            </a:ext>
          </a:extLst>
        </p:cNvPr>
        <p:cNvGrpSpPr/>
        <p:nvPr/>
      </p:nvGrpSpPr>
      <p:grpSpPr>
        <a:xfrm>
          <a:off x="0" y="0"/>
          <a:ext cx="0" cy="0"/>
          <a:chOff x="0" y="0"/>
          <a:chExt cx="0" cy="0"/>
        </a:xfrm>
      </p:grpSpPr>
      <p:sp>
        <p:nvSpPr>
          <p:cNvPr id="24" name="Title 23">
            <a:extLst>
              <a:ext uri="{FF2B5EF4-FFF2-40B4-BE49-F238E27FC236}">
                <a16:creationId xmlns:a16="http://schemas.microsoft.com/office/drawing/2014/main" id="{1FF63F23-0CB8-D609-4FC5-BD8ED218EFE6}"/>
              </a:ext>
            </a:extLst>
          </p:cNvPr>
          <p:cNvSpPr>
            <a:spLocks noGrp="1"/>
          </p:cNvSpPr>
          <p:nvPr>
            <p:ph type="title"/>
          </p:nvPr>
        </p:nvSpPr>
        <p:spPr>
          <a:xfrm>
            <a:off x="468313" y="1023938"/>
            <a:ext cx="8207376" cy="744239"/>
          </a:xfrm>
        </p:spPr>
        <p:txBody>
          <a:bodyPr>
            <a:normAutofit fontScale="90000"/>
          </a:bodyPr>
          <a:lstStyle/>
          <a:p>
            <a:r>
              <a:rPr lang="en-SI"/>
              <a:t>Mitigation &amp; compensation options: Focus „</a:t>
            </a:r>
            <a:r>
              <a:rPr lang="de-DE"/>
              <a:t>Urban/</a:t>
            </a:r>
            <a:r>
              <a:rPr lang="de-DE" err="1"/>
              <a:t>industrial</a:t>
            </a:r>
            <a:r>
              <a:rPr lang="de-DE"/>
              <a:t> </a:t>
            </a:r>
            <a:r>
              <a:rPr lang="de-DE" err="1"/>
              <a:t>development</a:t>
            </a:r>
            <a:r>
              <a:rPr lang="en-SI"/>
              <a:t>"</a:t>
            </a:r>
            <a:endParaRPr lang="en-US" sz="2400">
              <a:cs typeface="Arial"/>
            </a:endParaRPr>
          </a:p>
        </p:txBody>
      </p:sp>
      <p:sp>
        <p:nvSpPr>
          <p:cNvPr id="3" name="Date Placeholder 2">
            <a:extLst>
              <a:ext uri="{FF2B5EF4-FFF2-40B4-BE49-F238E27FC236}">
                <a16:creationId xmlns:a16="http://schemas.microsoft.com/office/drawing/2014/main" id="{F1F1AF46-E4AD-ACA0-D3FE-AEE90BD5B0D8}"/>
              </a:ext>
            </a:extLst>
          </p:cNvPr>
          <p:cNvSpPr>
            <a:spLocks noGrp="1"/>
          </p:cNvSpPr>
          <p:nvPr>
            <p:ph type="dt" sz="half" idx="10"/>
          </p:nvPr>
        </p:nvSpPr>
        <p:spPr/>
        <p:txBody>
          <a:bodyPr/>
          <a:lstStyle/>
          <a:p>
            <a:fld id="{06E19CE7-802F-4B81-B0A6-821FA10BE16B}" type="datetime1">
              <a:rPr lang="sl-SI" smtClean="0"/>
              <a:t>19. 11. 2025</a:t>
            </a:fld>
            <a:endParaRPr lang="en-US"/>
          </a:p>
        </p:txBody>
      </p:sp>
      <p:sp>
        <p:nvSpPr>
          <p:cNvPr id="4" name="Footer Placeholder 3">
            <a:extLst>
              <a:ext uri="{FF2B5EF4-FFF2-40B4-BE49-F238E27FC236}">
                <a16:creationId xmlns:a16="http://schemas.microsoft.com/office/drawing/2014/main" id="{E7605B3B-A886-1DC4-F6BE-C983084F43C3}"/>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BD14C2EC-2F40-FBF7-5556-8191B9AAD94F}"/>
              </a:ext>
            </a:extLst>
          </p:cNvPr>
          <p:cNvSpPr>
            <a:spLocks noGrp="1"/>
          </p:cNvSpPr>
          <p:nvPr>
            <p:ph type="sldNum" sz="quarter" idx="12"/>
          </p:nvPr>
        </p:nvSpPr>
        <p:spPr/>
        <p:txBody>
          <a:bodyPr/>
          <a:lstStyle/>
          <a:p>
            <a:fld id="{5523F345-55CE-7244-BAC6-E4D97AAB72F4}" type="slidenum">
              <a:rPr lang="en-US" smtClean="0"/>
              <a:pPr/>
              <a:t>75</a:t>
            </a:fld>
            <a:endParaRPr lang="en-US"/>
          </a:p>
        </p:txBody>
      </p:sp>
      <p:sp>
        <p:nvSpPr>
          <p:cNvPr id="6" name="Text Placeholder 5">
            <a:extLst>
              <a:ext uri="{FF2B5EF4-FFF2-40B4-BE49-F238E27FC236}">
                <a16:creationId xmlns:a16="http://schemas.microsoft.com/office/drawing/2014/main" id="{2349A157-37BB-D3C1-02B7-FC746EF4B1D8}"/>
              </a:ext>
            </a:extLst>
          </p:cNvPr>
          <p:cNvSpPr>
            <a:spLocks noGrp="1"/>
          </p:cNvSpPr>
          <p:nvPr>
            <p:ph type="body" sz="quarter" idx="14"/>
          </p:nvPr>
        </p:nvSpPr>
        <p:spPr/>
        <p:txBody>
          <a:bodyPr anchor="ctr"/>
          <a:lstStyle/>
          <a:p>
            <a:r>
              <a:rPr lang="en-US" sz="1200"/>
              <a:t>Appropriate location of new urban/industrial development</a:t>
            </a:r>
          </a:p>
        </p:txBody>
      </p:sp>
      <p:sp>
        <p:nvSpPr>
          <p:cNvPr id="8" name="Text Placeholder 7">
            <a:extLst>
              <a:ext uri="{FF2B5EF4-FFF2-40B4-BE49-F238E27FC236}">
                <a16:creationId xmlns:a16="http://schemas.microsoft.com/office/drawing/2014/main" id="{ED5B76E6-F4EF-B233-EA55-DC5D154B0A11}"/>
              </a:ext>
            </a:extLst>
          </p:cNvPr>
          <p:cNvSpPr>
            <a:spLocks noGrp="1"/>
          </p:cNvSpPr>
          <p:nvPr>
            <p:ph type="body" sz="quarter" idx="18"/>
          </p:nvPr>
        </p:nvSpPr>
        <p:spPr/>
        <p:txBody>
          <a:bodyPr anchor="ctr"/>
          <a:lstStyle/>
          <a:p>
            <a:r>
              <a:rPr lang="en-US" sz="1200"/>
              <a:t>Minimizing the road infrastructure associated with urban/industrial development, keeping vehicle speeds low</a:t>
            </a:r>
          </a:p>
        </p:txBody>
      </p:sp>
      <p:sp>
        <p:nvSpPr>
          <p:cNvPr id="9" name="Text Placeholder 8">
            <a:extLst>
              <a:ext uri="{FF2B5EF4-FFF2-40B4-BE49-F238E27FC236}">
                <a16:creationId xmlns:a16="http://schemas.microsoft.com/office/drawing/2014/main" id="{C785A5AA-2F67-F621-DC05-F1B0041041C7}"/>
              </a:ext>
            </a:extLst>
          </p:cNvPr>
          <p:cNvSpPr>
            <a:spLocks noGrp="1"/>
          </p:cNvSpPr>
          <p:nvPr>
            <p:ph type="body" sz="quarter" idx="4294967295"/>
          </p:nvPr>
        </p:nvSpPr>
        <p:spPr>
          <a:xfrm>
            <a:off x="467544" y="2029794"/>
            <a:ext cx="502799" cy="499249"/>
          </a:xfrm>
        </p:spPr>
        <p:txBody>
          <a:bodyPr anchor="ctr">
            <a:normAutofit/>
          </a:bodyPr>
          <a:lstStyle/>
          <a:p>
            <a:pPr marL="0" indent="0" algn="ctr">
              <a:buNone/>
            </a:pPr>
            <a:r>
              <a:rPr lang="en-SI" sz="1200" b="1">
                <a:solidFill>
                  <a:schemeClr val="accent1"/>
                </a:solidFill>
              </a:rPr>
              <a:t>1</a:t>
            </a:r>
          </a:p>
        </p:txBody>
      </p:sp>
      <p:sp>
        <p:nvSpPr>
          <p:cNvPr id="10" name="Text Placeholder 9">
            <a:extLst>
              <a:ext uri="{FF2B5EF4-FFF2-40B4-BE49-F238E27FC236}">
                <a16:creationId xmlns:a16="http://schemas.microsoft.com/office/drawing/2014/main" id="{560C1FC6-F66A-0227-C5E6-3DA74311C34A}"/>
              </a:ext>
            </a:extLst>
          </p:cNvPr>
          <p:cNvSpPr>
            <a:spLocks noGrp="1"/>
          </p:cNvSpPr>
          <p:nvPr>
            <p:ph type="body" sz="quarter" idx="4294967295"/>
          </p:nvPr>
        </p:nvSpPr>
        <p:spPr>
          <a:xfrm>
            <a:off x="467544" y="2868099"/>
            <a:ext cx="502799" cy="499249"/>
          </a:xfrm>
        </p:spPr>
        <p:txBody>
          <a:bodyPr anchor="ctr">
            <a:normAutofit/>
          </a:bodyPr>
          <a:lstStyle/>
          <a:p>
            <a:pPr marL="0" indent="0" algn="ctr">
              <a:buNone/>
            </a:pPr>
            <a:r>
              <a:rPr lang="en-SI" sz="1200" b="1">
                <a:solidFill>
                  <a:schemeClr val="accent1"/>
                </a:solidFill>
              </a:rPr>
              <a:t>2</a:t>
            </a:r>
          </a:p>
        </p:txBody>
      </p:sp>
      <p:sp>
        <p:nvSpPr>
          <p:cNvPr id="11" name="Text Placeholder 10">
            <a:extLst>
              <a:ext uri="{FF2B5EF4-FFF2-40B4-BE49-F238E27FC236}">
                <a16:creationId xmlns:a16="http://schemas.microsoft.com/office/drawing/2014/main" id="{10CA9022-5A07-0D07-42EA-F4F1B70AB89A}"/>
              </a:ext>
            </a:extLst>
          </p:cNvPr>
          <p:cNvSpPr>
            <a:spLocks noGrp="1"/>
          </p:cNvSpPr>
          <p:nvPr>
            <p:ph type="body" sz="quarter" idx="4294967295"/>
          </p:nvPr>
        </p:nvSpPr>
        <p:spPr>
          <a:xfrm>
            <a:off x="467544" y="3789877"/>
            <a:ext cx="502799" cy="499249"/>
          </a:xfrm>
        </p:spPr>
        <p:txBody>
          <a:bodyPr anchor="ctr">
            <a:normAutofit/>
          </a:bodyPr>
          <a:lstStyle/>
          <a:p>
            <a:pPr marL="0" indent="0" algn="ctr">
              <a:buNone/>
            </a:pPr>
            <a:r>
              <a:rPr lang="en-SI" sz="1200" b="1">
                <a:solidFill>
                  <a:schemeClr val="accent1"/>
                </a:solidFill>
              </a:rPr>
              <a:t>3</a:t>
            </a:r>
          </a:p>
        </p:txBody>
      </p:sp>
      <p:sp>
        <p:nvSpPr>
          <p:cNvPr id="12" name="Text Placeholder 11">
            <a:extLst>
              <a:ext uri="{FF2B5EF4-FFF2-40B4-BE49-F238E27FC236}">
                <a16:creationId xmlns:a16="http://schemas.microsoft.com/office/drawing/2014/main" id="{88341822-E8F0-EEDB-5DDA-30146F79452E}"/>
              </a:ext>
            </a:extLst>
          </p:cNvPr>
          <p:cNvSpPr>
            <a:spLocks noGrp="1"/>
          </p:cNvSpPr>
          <p:nvPr>
            <p:ph type="body" sz="quarter" idx="4294967295"/>
          </p:nvPr>
        </p:nvSpPr>
        <p:spPr>
          <a:xfrm>
            <a:off x="3761330" y="1934879"/>
            <a:ext cx="2149301" cy="720080"/>
          </a:xfrm>
        </p:spPr>
        <p:txBody>
          <a:bodyPr anchor="ctr">
            <a:normAutofit lnSpcReduction="10000"/>
          </a:bodyPr>
          <a:lstStyle/>
          <a:p>
            <a:pPr marL="0" indent="0">
              <a:buNone/>
            </a:pPr>
            <a:r>
              <a:rPr lang="en-US"/>
              <a:t>Reducing use of fertilizers and pesticides in maintenance of public and private green</a:t>
            </a:r>
            <a:endParaRPr lang="en-US" sz="1200"/>
          </a:p>
        </p:txBody>
      </p:sp>
      <p:sp>
        <p:nvSpPr>
          <p:cNvPr id="13" name="Text Placeholder 12">
            <a:extLst>
              <a:ext uri="{FF2B5EF4-FFF2-40B4-BE49-F238E27FC236}">
                <a16:creationId xmlns:a16="http://schemas.microsoft.com/office/drawing/2014/main" id="{D9D63E26-83D6-7C3E-221C-F7B2E658F9DB}"/>
              </a:ext>
            </a:extLst>
          </p:cNvPr>
          <p:cNvSpPr>
            <a:spLocks noGrp="1"/>
          </p:cNvSpPr>
          <p:nvPr>
            <p:ph type="body" sz="quarter" idx="4294967295"/>
          </p:nvPr>
        </p:nvSpPr>
        <p:spPr>
          <a:xfrm>
            <a:off x="3761330" y="2803339"/>
            <a:ext cx="2149301" cy="720080"/>
          </a:xfrm>
        </p:spPr>
        <p:txBody>
          <a:bodyPr anchor="ctr">
            <a:normAutofit/>
          </a:bodyPr>
          <a:lstStyle/>
          <a:p>
            <a:pPr marL="0" indent="0">
              <a:buNone/>
            </a:pPr>
            <a:r>
              <a:rPr lang="en-US">
                <a:cs typeface="Arial"/>
              </a:rPr>
              <a:t>Minimizing artificial lighting</a:t>
            </a:r>
            <a:endParaRPr lang="en-US" sz="1200"/>
          </a:p>
        </p:txBody>
      </p:sp>
      <p:sp>
        <p:nvSpPr>
          <p:cNvPr id="14" name="Text Placeholder 13">
            <a:extLst>
              <a:ext uri="{FF2B5EF4-FFF2-40B4-BE49-F238E27FC236}">
                <a16:creationId xmlns:a16="http://schemas.microsoft.com/office/drawing/2014/main" id="{2D588B24-F448-7FA0-3D4A-168D7727AC09}"/>
              </a:ext>
            </a:extLst>
          </p:cNvPr>
          <p:cNvSpPr>
            <a:spLocks noGrp="1"/>
          </p:cNvSpPr>
          <p:nvPr>
            <p:ph type="body" sz="quarter" idx="4294967295"/>
          </p:nvPr>
        </p:nvSpPr>
        <p:spPr>
          <a:xfrm>
            <a:off x="3761330" y="3668249"/>
            <a:ext cx="2149301" cy="720080"/>
          </a:xfrm>
        </p:spPr>
        <p:txBody>
          <a:bodyPr anchor="ctr">
            <a:normAutofit/>
          </a:bodyPr>
          <a:lstStyle/>
          <a:p>
            <a:pPr marL="0" indent="0">
              <a:buNone/>
            </a:pPr>
            <a:r>
              <a:rPr lang="en-US" sz="1200"/>
              <a:t>Good pet ownership to reduce domestic animal damages to wildlife</a:t>
            </a:r>
          </a:p>
        </p:txBody>
      </p:sp>
      <p:sp>
        <p:nvSpPr>
          <p:cNvPr id="15" name="Text Placeholder 14">
            <a:extLst>
              <a:ext uri="{FF2B5EF4-FFF2-40B4-BE49-F238E27FC236}">
                <a16:creationId xmlns:a16="http://schemas.microsoft.com/office/drawing/2014/main" id="{D992630D-49A9-20E5-231A-8B73014B2680}"/>
              </a:ext>
            </a:extLst>
          </p:cNvPr>
          <p:cNvSpPr>
            <a:spLocks noGrp="1"/>
          </p:cNvSpPr>
          <p:nvPr>
            <p:ph type="body" sz="quarter" idx="4294967295"/>
          </p:nvPr>
        </p:nvSpPr>
        <p:spPr>
          <a:xfrm>
            <a:off x="3246335" y="2040995"/>
            <a:ext cx="502799" cy="499249"/>
          </a:xfrm>
        </p:spPr>
        <p:txBody>
          <a:bodyPr anchor="ctr">
            <a:normAutofit/>
          </a:bodyPr>
          <a:lstStyle/>
          <a:p>
            <a:pPr marL="0" indent="0" algn="ctr">
              <a:buNone/>
            </a:pPr>
            <a:r>
              <a:rPr lang="en-SI" sz="1200" b="1">
                <a:solidFill>
                  <a:schemeClr val="accent1"/>
                </a:solidFill>
              </a:rPr>
              <a:t>4</a:t>
            </a:r>
          </a:p>
        </p:txBody>
      </p:sp>
      <p:sp>
        <p:nvSpPr>
          <p:cNvPr id="16" name="Text Placeholder 15">
            <a:extLst>
              <a:ext uri="{FF2B5EF4-FFF2-40B4-BE49-F238E27FC236}">
                <a16:creationId xmlns:a16="http://schemas.microsoft.com/office/drawing/2014/main" id="{202CA456-F3BF-504C-4F49-6CBC1CD43C68}"/>
              </a:ext>
            </a:extLst>
          </p:cNvPr>
          <p:cNvSpPr>
            <a:spLocks noGrp="1"/>
          </p:cNvSpPr>
          <p:nvPr>
            <p:ph type="body" sz="quarter" idx="4294967295"/>
          </p:nvPr>
        </p:nvSpPr>
        <p:spPr>
          <a:xfrm>
            <a:off x="3246335" y="2879300"/>
            <a:ext cx="502799" cy="499249"/>
          </a:xfrm>
        </p:spPr>
        <p:txBody>
          <a:bodyPr anchor="ctr">
            <a:normAutofit/>
          </a:bodyPr>
          <a:lstStyle/>
          <a:p>
            <a:pPr marL="0" indent="0" algn="ctr">
              <a:buNone/>
            </a:pPr>
            <a:r>
              <a:rPr lang="en-SI" sz="1200" b="1">
                <a:solidFill>
                  <a:schemeClr val="accent1"/>
                </a:solidFill>
              </a:rPr>
              <a:t>5</a:t>
            </a:r>
          </a:p>
        </p:txBody>
      </p:sp>
      <p:sp>
        <p:nvSpPr>
          <p:cNvPr id="17" name="Text Placeholder 16">
            <a:extLst>
              <a:ext uri="{FF2B5EF4-FFF2-40B4-BE49-F238E27FC236}">
                <a16:creationId xmlns:a16="http://schemas.microsoft.com/office/drawing/2014/main" id="{F8804A9F-6EC6-64B2-5BFD-420F0B74EB96}"/>
              </a:ext>
            </a:extLst>
          </p:cNvPr>
          <p:cNvSpPr>
            <a:spLocks noGrp="1"/>
          </p:cNvSpPr>
          <p:nvPr>
            <p:ph type="body" sz="quarter" idx="4294967295"/>
          </p:nvPr>
        </p:nvSpPr>
        <p:spPr>
          <a:xfrm>
            <a:off x="3246335" y="3801078"/>
            <a:ext cx="502799" cy="499249"/>
          </a:xfrm>
        </p:spPr>
        <p:txBody>
          <a:bodyPr anchor="ctr">
            <a:normAutofit/>
          </a:bodyPr>
          <a:lstStyle/>
          <a:p>
            <a:pPr marL="0" indent="0" algn="ctr">
              <a:buNone/>
            </a:pPr>
            <a:r>
              <a:rPr lang="en-SI" b="1">
                <a:solidFill>
                  <a:schemeClr val="accent1"/>
                </a:solidFill>
              </a:rPr>
              <a:t>6</a:t>
            </a:r>
            <a:endParaRPr lang="en-US" sz="1200" b="1">
              <a:solidFill>
                <a:schemeClr val="accent1"/>
              </a:solidFill>
              <a:cs typeface="Arial"/>
            </a:endParaRPr>
          </a:p>
        </p:txBody>
      </p:sp>
      <p:sp>
        <p:nvSpPr>
          <p:cNvPr id="18" name="Text Placeholder 17">
            <a:extLst>
              <a:ext uri="{FF2B5EF4-FFF2-40B4-BE49-F238E27FC236}">
                <a16:creationId xmlns:a16="http://schemas.microsoft.com/office/drawing/2014/main" id="{4EC23731-8DE6-371B-E9D6-A7E63DF2533B}"/>
              </a:ext>
            </a:extLst>
          </p:cNvPr>
          <p:cNvSpPr>
            <a:spLocks noGrp="1"/>
          </p:cNvSpPr>
          <p:nvPr>
            <p:ph type="body" sz="quarter" idx="4294967295"/>
          </p:nvPr>
        </p:nvSpPr>
        <p:spPr>
          <a:xfrm>
            <a:off x="6527157" y="1923678"/>
            <a:ext cx="2149301" cy="720080"/>
          </a:xfrm>
        </p:spPr>
        <p:txBody>
          <a:bodyPr anchor="ctr">
            <a:normAutofit/>
          </a:bodyPr>
          <a:lstStyle/>
          <a:p>
            <a:pPr marL="0" indent="0">
              <a:buNone/>
            </a:pPr>
            <a:r>
              <a:rPr lang="en-US"/>
              <a:t>Runoff water management: minimize water runoff into streams</a:t>
            </a:r>
            <a:endParaRPr lang="en-US" sz="1200"/>
          </a:p>
        </p:txBody>
      </p:sp>
      <p:sp>
        <p:nvSpPr>
          <p:cNvPr id="19" name="Text Placeholder 18">
            <a:extLst>
              <a:ext uri="{FF2B5EF4-FFF2-40B4-BE49-F238E27FC236}">
                <a16:creationId xmlns:a16="http://schemas.microsoft.com/office/drawing/2014/main" id="{498FA08C-F798-D257-8FC5-DF3465A39145}"/>
              </a:ext>
            </a:extLst>
          </p:cNvPr>
          <p:cNvSpPr>
            <a:spLocks noGrp="1"/>
          </p:cNvSpPr>
          <p:nvPr>
            <p:ph type="body" sz="quarter" idx="4294967295"/>
          </p:nvPr>
        </p:nvSpPr>
        <p:spPr>
          <a:xfrm>
            <a:off x="6527157" y="2792137"/>
            <a:ext cx="2149301" cy="832315"/>
          </a:xfrm>
        </p:spPr>
        <p:txBody>
          <a:bodyPr anchor="ctr">
            <a:normAutofit fontScale="92500" lnSpcReduction="20000"/>
          </a:bodyPr>
          <a:lstStyle/>
          <a:p>
            <a:pPr marL="0" indent="0">
              <a:buNone/>
            </a:pPr>
            <a:r>
              <a:rPr lang="en-US" sz="1200"/>
              <a:t>Integration of connectivity </a:t>
            </a:r>
            <a:r>
              <a:rPr lang="en-US"/>
              <a:t>elements into zoning plans/optimizing connectivity planning and interfaces between regional concepts and municipal planning </a:t>
            </a:r>
            <a:endParaRPr lang="en-US" sz="1200"/>
          </a:p>
        </p:txBody>
      </p:sp>
      <p:sp>
        <p:nvSpPr>
          <p:cNvPr id="20" name="Text Placeholder 19">
            <a:extLst>
              <a:ext uri="{FF2B5EF4-FFF2-40B4-BE49-F238E27FC236}">
                <a16:creationId xmlns:a16="http://schemas.microsoft.com/office/drawing/2014/main" id="{793F4D11-86AE-1DC3-F98E-085E4312CF6F}"/>
              </a:ext>
            </a:extLst>
          </p:cNvPr>
          <p:cNvSpPr>
            <a:spLocks noGrp="1"/>
          </p:cNvSpPr>
          <p:nvPr>
            <p:ph type="body" sz="quarter" idx="4294967295"/>
          </p:nvPr>
        </p:nvSpPr>
        <p:spPr>
          <a:xfrm>
            <a:off x="970343" y="2806788"/>
            <a:ext cx="2149301" cy="720080"/>
          </a:xfrm>
        </p:spPr>
        <p:txBody>
          <a:bodyPr anchor="ctr">
            <a:normAutofit lnSpcReduction="10000"/>
          </a:bodyPr>
          <a:lstStyle/>
          <a:p>
            <a:pPr marL="0" indent="0">
              <a:buNone/>
            </a:pPr>
            <a:r>
              <a:rPr lang="en-US">
                <a:cs typeface="Arial"/>
              </a:rPr>
              <a:t>Preservation of large, undissected open spaces, safeguarding inner-urban trees</a:t>
            </a:r>
            <a:endParaRPr lang="en-US" sz="1200">
              <a:cs typeface="Arial"/>
            </a:endParaRPr>
          </a:p>
        </p:txBody>
      </p:sp>
      <p:sp>
        <p:nvSpPr>
          <p:cNvPr id="21" name="Text Placeholder 20">
            <a:extLst>
              <a:ext uri="{FF2B5EF4-FFF2-40B4-BE49-F238E27FC236}">
                <a16:creationId xmlns:a16="http://schemas.microsoft.com/office/drawing/2014/main" id="{DA1571B0-DE33-08C1-A719-BBD8F0D04BB8}"/>
              </a:ext>
            </a:extLst>
          </p:cNvPr>
          <p:cNvSpPr>
            <a:spLocks noGrp="1"/>
          </p:cNvSpPr>
          <p:nvPr>
            <p:ph type="body" sz="quarter" idx="4294967295"/>
          </p:nvPr>
        </p:nvSpPr>
        <p:spPr>
          <a:xfrm>
            <a:off x="6012162" y="2029794"/>
            <a:ext cx="502799" cy="499249"/>
          </a:xfrm>
        </p:spPr>
        <p:txBody>
          <a:bodyPr anchor="ctr">
            <a:normAutofit/>
          </a:bodyPr>
          <a:lstStyle/>
          <a:p>
            <a:pPr marL="0" indent="0" algn="ctr">
              <a:buNone/>
            </a:pPr>
            <a:r>
              <a:rPr lang="en-SI" sz="1200" b="1">
                <a:solidFill>
                  <a:schemeClr val="accent1"/>
                </a:solidFill>
              </a:rPr>
              <a:t>7</a:t>
            </a:r>
          </a:p>
        </p:txBody>
      </p:sp>
      <p:sp>
        <p:nvSpPr>
          <p:cNvPr id="22" name="Text Placeholder 21">
            <a:extLst>
              <a:ext uri="{FF2B5EF4-FFF2-40B4-BE49-F238E27FC236}">
                <a16:creationId xmlns:a16="http://schemas.microsoft.com/office/drawing/2014/main" id="{642FCE5D-6993-11F4-6B9B-CC49C5E4BF56}"/>
              </a:ext>
            </a:extLst>
          </p:cNvPr>
          <p:cNvSpPr>
            <a:spLocks noGrp="1"/>
          </p:cNvSpPr>
          <p:nvPr>
            <p:ph type="body" sz="quarter" idx="4294967295"/>
          </p:nvPr>
        </p:nvSpPr>
        <p:spPr>
          <a:xfrm>
            <a:off x="6012162" y="2868099"/>
            <a:ext cx="502799" cy="499249"/>
          </a:xfrm>
        </p:spPr>
        <p:txBody>
          <a:bodyPr anchor="ctr">
            <a:normAutofit/>
          </a:bodyPr>
          <a:lstStyle/>
          <a:p>
            <a:pPr marL="0" indent="0" algn="ctr">
              <a:buNone/>
            </a:pPr>
            <a:r>
              <a:rPr lang="en-SI" sz="1200" b="1">
                <a:solidFill>
                  <a:schemeClr val="accent1"/>
                </a:solidFill>
              </a:rPr>
              <a:t>8</a:t>
            </a:r>
          </a:p>
        </p:txBody>
      </p:sp>
      <p:sp>
        <p:nvSpPr>
          <p:cNvPr id="23" name="Text Placeholder 22">
            <a:extLst>
              <a:ext uri="{FF2B5EF4-FFF2-40B4-BE49-F238E27FC236}">
                <a16:creationId xmlns:a16="http://schemas.microsoft.com/office/drawing/2014/main" id="{8EA462B9-C736-A76E-3AB8-1061BDC58D7E}"/>
              </a:ext>
            </a:extLst>
          </p:cNvPr>
          <p:cNvSpPr>
            <a:spLocks noGrp="1"/>
          </p:cNvSpPr>
          <p:nvPr>
            <p:ph type="body" sz="quarter" idx="4294967295"/>
          </p:nvPr>
        </p:nvSpPr>
        <p:spPr>
          <a:xfrm>
            <a:off x="6012162" y="3789877"/>
            <a:ext cx="502799" cy="499249"/>
          </a:xfrm>
        </p:spPr>
        <p:txBody>
          <a:bodyPr anchor="ctr">
            <a:normAutofit/>
          </a:bodyPr>
          <a:lstStyle/>
          <a:p>
            <a:pPr marL="0" indent="0" algn="ctr">
              <a:buNone/>
            </a:pPr>
            <a:r>
              <a:rPr lang="en-SI" sz="1200" b="1">
                <a:solidFill>
                  <a:schemeClr val="accent1"/>
                </a:solidFill>
              </a:rPr>
              <a:t>9</a:t>
            </a:r>
          </a:p>
        </p:txBody>
      </p:sp>
      <p:sp>
        <p:nvSpPr>
          <p:cNvPr id="26" name="TextBox 25">
            <a:extLst>
              <a:ext uri="{FF2B5EF4-FFF2-40B4-BE49-F238E27FC236}">
                <a16:creationId xmlns:a16="http://schemas.microsoft.com/office/drawing/2014/main" id="{B9057389-9C30-F8E4-4F01-FEEB0FADD280}"/>
              </a:ext>
            </a:extLst>
          </p:cNvPr>
          <p:cNvSpPr txBox="1"/>
          <p:nvPr/>
        </p:nvSpPr>
        <p:spPr>
          <a:xfrm>
            <a:off x="466336" y="4554182"/>
            <a:ext cx="244475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Arial"/>
              </a:rPr>
              <a:t>(Gregory et al. 2021)</a:t>
            </a:r>
            <a:endParaRPr lang="en-US" sz="800"/>
          </a:p>
        </p:txBody>
      </p:sp>
      <p:sp>
        <p:nvSpPr>
          <p:cNvPr id="27" name="Rechteck 26">
            <a:extLst>
              <a:ext uri="{FF2B5EF4-FFF2-40B4-BE49-F238E27FC236}">
                <a16:creationId xmlns:a16="http://schemas.microsoft.com/office/drawing/2014/main" id="{B9676F2C-4FD7-9FD4-4271-B3C0C4D3B713}"/>
              </a:ext>
            </a:extLst>
          </p:cNvPr>
          <p:cNvSpPr/>
          <p:nvPr/>
        </p:nvSpPr>
        <p:spPr>
          <a:xfrm>
            <a:off x="5910631" y="3668249"/>
            <a:ext cx="958169" cy="70887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Box 1">
            <a:extLst>
              <a:ext uri="{FF2B5EF4-FFF2-40B4-BE49-F238E27FC236}">
                <a16:creationId xmlns:a16="http://schemas.microsoft.com/office/drawing/2014/main" id="{A30FB063-5F45-DD97-FD6A-6FB1EC00E117}"/>
              </a:ext>
            </a:extLst>
          </p:cNvPr>
          <p:cNvSpPr txBox="1"/>
          <p:nvPr/>
        </p:nvSpPr>
        <p:spPr>
          <a:xfrm>
            <a:off x="6923265" y="4149196"/>
            <a:ext cx="2224722" cy="507831"/>
          </a:xfrm>
          <a:prstGeom prst="rect">
            <a:avLst/>
          </a:prstGeom>
          <a:solidFill>
            <a:schemeClr val="bg1">
              <a:lumMod val="8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Please open briefing sheet for Module 3, p. 5 &amp; 6</a:t>
            </a:r>
            <a:endParaRPr lang="en-US"/>
          </a:p>
        </p:txBody>
      </p:sp>
      <p:sp>
        <p:nvSpPr>
          <p:cNvPr id="7" name="Arrow: Right 9">
            <a:extLst>
              <a:ext uri="{FF2B5EF4-FFF2-40B4-BE49-F238E27FC236}">
                <a16:creationId xmlns:a16="http://schemas.microsoft.com/office/drawing/2014/main" id="{5D690D92-738C-2481-7A46-8B34D07D76C2}"/>
              </a:ext>
            </a:extLst>
          </p:cNvPr>
          <p:cNvSpPr/>
          <p:nvPr/>
        </p:nvSpPr>
        <p:spPr>
          <a:xfrm>
            <a:off x="6480831" y="4320642"/>
            <a:ext cx="381000" cy="1739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723930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DA6F08-EFB8-2713-9E03-CD4AB67DF95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9F2E25-82ED-B92B-362B-90CDCD432204}"/>
              </a:ext>
            </a:extLst>
          </p:cNvPr>
          <p:cNvSpPr>
            <a:spLocks noGrp="1"/>
          </p:cNvSpPr>
          <p:nvPr>
            <p:ph idx="1"/>
          </p:nvPr>
        </p:nvSpPr>
        <p:spPr>
          <a:xfrm>
            <a:off x="468311" y="1703922"/>
            <a:ext cx="8207376" cy="3036130"/>
          </a:xfrm>
          <a:solidFill>
            <a:srgbClr val="D0E0D6"/>
          </a:solidFill>
          <a:ln w="28575">
            <a:noFill/>
          </a:ln>
        </p:spPr>
        <p:txBody>
          <a:bodyPr vert="horz" lIns="91440" tIns="45720" rIns="91440" bIns="45720" rtlCol="0" anchor="ctr">
            <a:noAutofit/>
          </a:bodyPr>
          <a:lstStyle/>
          <a:p>
            <a:r>
              <a:rPr lang="en-US" sz="1400" dirty="0">
                <a:latin typeface="Arial"/>
                <a:ea typeface="Source Sans Pro"/>
                <a:cs typeface="Arial"/>
              </a:rPr>
              <a:t>Which forms of land use do you consider to be particularly conflict-prone in your region and why?</a:t>
            </a:r>
            <a:endParaRPr lang="en-US" sz="1400" dirty="0">
              <a:latin typeface="Arial"/>
              <a:cs typeface="Arial"/>
            </a:endParaRPr>
          </a:p>
          <a:p>
            <a:r>
              <a:rPr lang="en-US" sz="1400" dirty="0">
                <a:latin typeface="Arial"/>
                <a:ea typeface="Source Sans Pro"/>
                <a:cs typeface="Arial"/>
              </a:rPr>
              <a:t>What conflicts do you encounter in your daily work or your region that could impact GBI?</a:t>
            </a:r>
            <a:endParaRPr lang="en-US" sz="1400" dirty="0">
              <a:latin typeface="Arial"/>
              <a:cs typeface="Arial"/>
            </a:endParaRPr>
          </a:p>
          <a:p>
            <a:r>
              <a:rPr lang="en-US" sz="1400" dirty="0">
                <a:latin typeface="Arial"/>
                <a:ea typeface="Source Sans Pro"/>
                <a:cs typeface="Arial"/>
              </a:rPr>
              <a:t>How does tourism in your region affect ecological connectivity, and do you see any possible compromises?</a:t>
            </a:r>
          </a:p>
          <a:p>
            <a:r>
              <a:rPr lang="en-US" sz="1400" dirty="0">
                <a:latin typeface="Arial"/>
                <a:ea typeface="Source Sans Pro"/>
                <a:cs typeface="Arial"/>
              </a:rPr>
              <a:t>Are there any examples in your area where renewable energy projects have been successfully reconciled with ecological connectivity?</a:t>
            </a:r>
            <a:endParaRPr lang="en-US" sz="1400" dirty="0">
              <a:latin typeface="Arial"/>
              <a:cs typeface="Arial"/>
            </a:endParaRPr>
          </a:p>
          <a:p>
            <a:r>
              <a:rPr lang="en-US" sz="1400" dirty="0">
                <a:latin typeface="Arial"/>
                <a:ea typeface="Source Sans Pro"/>
                <a:cs typeface="Arial"/>
              </a:rPr>
              <a:t>Which planning instruments and regulations are you aware of that include explicit provisions for preserving or creating green and blue corridors?</a:t>
            </a:r>
          </a:p>
          <a:p>
            <a:r>
              <a:rPr lang="en-US" sz="1400" dirty="0">
                <a:latin typeface="Arial"/>
                <a:ea typeface="Source Sans Pro"/>
                <a:cs typeface="Arial"/>
              </a:rPr>
              <a:t>Which regulations or instruments could help better balance settlement pressure and habitat connectivity?</a:t>
            </a:r>
          </a:p>
          <a:p>
            <a:r>
              <a:rPr lang="en-US" sz="1400" dirty="0">
                <a:latin typeface="Arial"/>
                <a:ea typeface="Source Sans Pro"/>
                <a:cs typeface="Arial"/>
              </a:rPr>
              <a:t>Are there already any forums or platforms where these issues could be or are being discussed?</a:t>
            </a:r>
          </a:p>
          <a:p>
            <a:r>
              <a:rPr lang="en-US" sz="1400" dirty="0">
                <a:latin typeface="Arial"/>
                <a:ea typeface="Source Sans Pro"/>
                <a:cs typeface="Arial"/>
              </a:rPr>
              <a:t>How can I in my role contribute to improving ecological connectivity?</a:t>
            </a:r>
          </a:p>
        </p:txBody>
      </p:sp>
      <p:sp>
        <p:nvSpPr>
          <p:cNvPr id="3" name="Date Placeholder 2">
            <a:extLst>
              <a:ext uri="{FF2B5EF4-FFF2-40B4-BE49-F238E27FC236}">
                <a16:creationId xmlns:a16="http://schemas.microsoft.com/office/drawing/2014/main" id="{5F693F43-085F-40C7-7F66-F5345218DA10}"/>
              </a:ext>
            </a:extLst>
          </p:cNvPr>
          <p:cNvSpPr>
            <a:spLocks noGrp="1"/>
          </p:cNvSpPr>
          <p:nvPr>
            <p:ph type="dt" sz="half" idx="10"/>
          </p:nvPr>
        </p:nvSpPr>
        <p:spPr/>
        <p:txBody>
          <a:bodyPr/>
          <a:lstStyle/>
          <a:p>
            <a:fld id="{9B2C0DBA-5B4D-40CD-A4AF-72C126B3BC40}" type="datetime1">
              <a:rPr lang="sl-SI" smtClean="0"/>
              <a:t>19. 11. 2025</a:t>
            </a:fld>
            <a:endParaRPr lang="en-US"/>
          </a:p>
        </p:txBody>
      </p:sp>
      <p:sp>
        <p:nvSpPr>
          <p:cNvPr id="4" name="Footer Placeholder 3">
            <a:extLst>
              <a:ext uri="{FF2B5EF4-FFF2-40B4-BE49-F238E27FC236}">
                <a16:creationId xmlns:a16="http://schemas.microsoft.com/office/drawing/2014/main" id="{DD9BA5F4-31B5-8717-32D7-FB5B2DFCC0D9}"/>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065C2209-107F-CF9F-38A0-4BC72609217A}"/>
              </a:ext>
            </a:extLst>
          </p:cNvPr>
          <p:cNvSpPr>
            <a:spLocks noGrp="1"/>
          </p:cNvSpPr>
          <p:nvPr>
            <p:ph type="sldNum" sz="quarter" idx="12"/>
          </p:nvPr>
        </p:nvSpPr>
        <p:spPr/>
        <p:txBody>
          <a:bodyPr/>
          <a:lstStyle/>
          <a:p>
            <a:fld id="{5523F345-55CE-7244-BAC6-E4D97AAB72F4}" type="slidenum">
              <a:rPr lang="en-US" smtClean="0"/>
              <a:t>76</a:t>
            </a:fld>
            <a:endParaRPr lang="en-US"/>
          </a:p>
        </p:txBody>
      </p:sp>
      <p:sp>
        <p:nvSpPr>
          <p:cNvPr id="6" name="Title 5">
            <a:extLst>
              <a:ext uri="{FF2B5EF4-FFF2-40B4-BE49-F238E27FC236}">
                <a16:creationId xmlns:a16="http://schemas.microsoft.com/office/drawing/2014/main" id="{0306BFD0-8E30-24F9-C606-AAEB3C0B373D}"/>
              </a:ext>
            </a:extLst>
          </p:cNvPr>
          <p:cNvSpPr>
            <a:spLocks noGrp="1"/>
          </p:cNvSpPr>
          <p:nvPr>
            <p:ph type="title"/>
          </p:nvPr>
        </p:nvSpPr>
        <p:spPr>
          <a:xfrm>
            <a:off x="468311" y="959687"/>
            <a:ext cx="8207376" cy="744235"/>
          </a:xfrm>
        </p:spPr>
        <p:txBody>
          <a:bodyPr vert="horz" lIns="91440" tIns="45720" rIns="91440" bIns="45720" rtlCol="0" anchor="ctr">
            <a:normAutofit/>
          </a:bodyPr>
          <a:lstStyle/>
          <a:p>
            <a:r>
              <a:rPr lang="en-US" sz="3200">
                <a:cs typeface="Arial"/>
              </a:rPr>
              <a:t>Reflection-Question Block </a:t>
            </a:r>
          </a:p>
        </p:txBody>
      </p:sp>
    </p:spTree>
    <p:extLst>
      <p:ext uri="{BB962C8B-B14F-4D97-AF65-F5344CB8AC3E}">
        <p14:creationId xmlns:p14="http://schemas.microsoft.com/office/powerpoint/2010/main" val="249504085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hteck 26">
            <a:extLst>
              <a:ext uri="{FF2B5EF4-FFF2-40B4-BE49-F238E27FC236}">
                <a16:creationId xmlns:a16="http://schemas.microsoft.com/office/drawing/2014/main" id="{E35A2A12-EE75-9626-16E8-E045EE3AC5A8}"/>
              </a:ext>
            </a:extLst>
          </p:cNvPr>
          <p:cNvSpPr/>
          <p:nvPr/>
        </p:nvSpPr>
        <p:spPr>
          <a:xfrm>
            <a:off x="571500" y="1696547"/>
            <a:ext cx="8001000" cy="2926080"/>
          </a:xfrm>
          <a:prstGeom prst="rect">
            <a:avLst/>
          </a:prstGeom>
          <a:solidFill>
            <a:srgbClr val="D0E0D6"/>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Content Placeholder 1">
            <a:extLst>
              <a:ext uri="{FF2B5EF4-FFF2-40B4-BE49-F238E27FC236}">
                <a16:creationId xmlns:a16="http://schemas.microsoft.com/office/drawing/2014/main" id="{4BB26663-71BC-5B4B-A506-E0BDA7E14C96}"/>
              </a:ext>
            </a:extLst>
          </p:cNvPr>
          <p:cNvSpPr>
            <a:spLocks noGrp="1"/>
          </p:cNvSpPr>
          <p:nvPr>
            <p:ph idx="1"/>
          </p:nvPr>
        </p:nvSpPr>
        <p:spPr>
          <a:xfrm>
            <a:off x="2769739" y="2359605"/>
            <a:ext cx="3602515" cy="1637377"/>
          </a:xfrm>
          <a:solidFill>
            <a:srgbClr val="FFFFFF"/>
          </a:solidFill>
          <a:ln w="12700">
            <a:solidFill>
              <a:srgbClr val="FFFFFF"/>
            </a:solidFill>
          </a:ln>
        </p:spPr>
        <p:txBody>
          <a:bodyPr vert="horz" lIns="91440" tIns="45720" rIns="91440" bIns="45720" rtlCol="0" anchor="t">
            <a:noAutofit/>
          </a:bodyPr>
          <a:lstStyle/>
          <a:p>
            <a:pPr marL="0" indent="0" algn="ctr">
              <a:buNone/>
            </a:pPr>
            <a:r>
              <a:rPr lang="en-US" sz="1400">
                <a:cs typeface="Arial"/>
              </a:rPr>
              <a:t>“A rural municipality is updating its land-use plan. Proposed renewable-energy facilities (wind or </a:t>
            </a:r>
            <a:r>
              <a:rPr lang="en-US" sz="1400" err="1">
                <a:cs typeface="Arial"/>
              </a:rPr>
              <a:t>agro</a:t>
            </a:r>
            <a:r>
              <a:rPr lang="en-US" sz="1400">
                <a:cs typeface="Arial"/>
              </a:rPr>
              <a:t>-PV) are to be installed on agricultural land that overlaps a planned GBI corridor linking two biodiversity-rich habitats. The group must produce a layout that meets energy and farming objectives while safeguarding connectivity.”</a:t>
            </a:r>
            <a:endParaRPr lang="en-US">
              <a:cs typeface="Arial"/>
            </a:endParaRPr>
          </a:p>
        </p:txBody>
      </p:sp>
      <p:sp>
        <p:nvSpPr>
          <p:cNvPr id="3" name="Date Placeholder 2">
            <a:extLst>
              <a:ext uri="{FF2B5EF4-FFF2-40B4-BE49-F238E27FC236}">
                <a16:creationId xmlns:a16="http://schemas.microsoft.com/office/drawing/2014/main" id="{F78C301C-EB45-D02E-2078-40AE28A8DBCB}"/>
              </a:ext>
            </a:extLst>
          </p:cNvPr>
          <p:cNvSpPr>
            <a:spLocks noGrp="1"/>
          </p:cNvSpPr>
          <p:nvPr>
            <p:ph type="dt" sz="half" idx="10"/>
          </p:nvPr>
        </p:nvSpPr>
        <p:spPr/>
        <p:txBody>
          <a:bodyPr/>
          <a:lstStyle/>
          <a:p>
            <a:fld id="{9B2C0DBA-5B4D-40CD-A4AF-72C126B3BC40}" type="datetime1">
              <a:rPr lang="sl-SI" smtClean="0"/>
              <a:t>19. 11. 2025</a:t>
            </a:fld>
            <a:endParaRPr lang="en-US"/>
          </a:p>
        </p:txBody>
      </p:sp>
      <p:sp>
        <p:nvSpPr>
          <p:cNvPr id="4" name="Footer Placeholder 3">
            <a:extLst>
              <a:ext uri="{FF2B5EF4-FFF2-40B4-BE49-F238E27FC236}">
                <a16:creationId xmlns:a16="http://schemas.microsoft.com/office/drawing/2014/main" id="{20001EA9-2E47-25CB-2023-A5B65DE1D20A}"/>
              </a:ext>
            </a:extLst>
          </p:cNvPr>
          <p:cNvSpPr>
            <a:spLocks noGrp="1"/>
          </p:cNvSpPr>
          <p:nvPr>
            <p:ph type="ftr" sz="quarter" idx="11"/>
          </p:nvPr>
        </p:nvSpPr>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87C3591F-544B-4886-F659-1DF123FE4585}"/>
              </a:ext>
            </a:extLst>
          </p:cNvPr>
          <p:cNvSpPr>
            <a:spLocks noGrp="1"/>
          </p:cNvSpPr>
          <p:nvPr>
            <p:ph type="sldNum" sz="quarter" idx="12"/>
          </p:nvPr>
        </p:nvSpPr>
        <p:spPr/>
        <p:txBody>
          <a:bodyPr/>
          <a:lstStyle/>
          <a:p>
            <a:fld id="{5523F345-55CE-7244-BAC6-E4D97AAB72F4}" type="slidenum">
              <a:rPr lang="en-US" smtClean="0"/>
              <a:t>77</a:t>
            </a:fld>
            <a:endParaRPr lang="en-US"/>
          </a:p>
        </p:txBody>
      </p:sp>
      <p:sp>
        <p:nvSpPr>
          <p:cNvPr id="6" name="Title 5">
            <a:extLst>
              <a:ext uri="{FF2B5EF4-FFF2-40B4-BE49-F238E27FC236}">
                <a16:creationId xmlns:a16="http://schemas.microsoft.com/office/drawing/2014/main" id="{C2B3F271-E6C7-D27E-EFF4-2B5DC4C988C0}"/>
              </a:ext>
            </a:extLst>
          </p:cNvPr>
          <p:cNvSpPr>
            <a:spLocks noGrp="1"/>
          </p:cNvSpPr>
          <p:nvPr>
            <p:ph type="title"/>
          </p:nvPr>
        </p:nvSpPr>
        <p:spPr/>
        <p:txBody>
          <a:bodyPr vert="horz" lIns="91440" tIns="45720" rIns="91440" bIns="45720" rtlCol="0" anchor="ctr">
            <a:normAutofit/>
          </a:bodyPr>
          <a:lstStyle/>
          <a:p>
            <a:r>
              <a:rPr lang="en-US" sz="3200">
                <a:cs typeface="Arial"/>
              </a:rPr>
              <a:t>Simulation game – Land-Use Scenario </a:t>
            </a:r>
          </a:p>
        </p:txBody>
      </p:sp>
      <p:grpSp>
        <p:nvGrpSpPr>
          <p:cNvPr id="7" name="Gruppieren 6">
            <a:extLst>
              <a:ext uri="{FF2B5EF4-FFF2-40B4-BE49-F238E27FC236}">
                <a16:creationId xmlns:a16="http://schemas.microsoft.com/office/drawing/2014/main" id="{D1E56686-677B-B717-A6A6-0FB2C92409BB}"/>
              </a:ext>
            </a:extLst>
          </p:cNvPr>
          <p:cNvGrpSpPr/>
          <p:nvPr/>
        </p:nvGrpSpPr>
        <p:grpSpPr>
          <a:xfrm>
            <a:off x="654698" y="1822725"/>
            <a:ext cx="1846800" cy="1416155"/>
            <a:chOff x="0" y="421396"/>
            <a:chExt cx="1437121" cy="873816"/>
          </a:xfrm>
        </p:grpSpPr>
        <p:sp>
          <p:nvSpPr>
            <p:cNvPr id="9" name="Rechteck 8">
              <a:extLst>
                <a:ext uri="{FF2B5EF4-FFF2-40B4-BE49-F238E27FC236}">
                  <a16:creationId xmlns:a16="http://schemas.microsoft.com/office/drawing/2014/main" id="{955B55CF-085B-8C8A-BA1F-C3BB5DAF14C8}"/>
                </a:ext>
              </a:extLst>
            </p:cNvPr>
            <p:cNvSpPr/>
            <p:nvPr/>
          </p:nvSpPr>
          <p:spPr>
            <a:xfrm>
              <a:off x="0" y="421397"/>
              <a:ext cx="1437121" cy="86227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de-DE"/>
            </a:p>
          </p:txBody>
        </p:sp>
        <p:sp>
          <p:nvSpPr>
            <p:cNvPr id="10" name="Textfeld 9">
              <a:extLst>
                <a:ext uri="{FF2B5EF4-FFF2-40B4-BE49-F238E27FC236}">
                  <a16:creationId xmlns:a16="http://schemas.microsoft.com/office/drawing/2014/main" id="{7E494E3B-568D-A486-3621-01C46C4D2595}"/>
                </a:ext>
              </a:extLst>
            </p:cNvPr>
            <p:cNvSpPr txBox="1"/>
            <p:nvPr/>
          </p:nvSpPr>
          <p:spPr>
            <a:xfrm>
              <a:off x="0" y="421396"/>
              <a:ext cx="1437121" cy="8738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rtl="0">
                <a:lnSpc>
                  <a:spcPct val="90000"/>
                </a:lnSpc>
                <a:spcBef>
                  <a:spcPct val="0"/>
                </a:spcBef>
                <a:spcAft>
                  <a:spcPct val="35000"/>
                </a:spcAft>
                <a:buNone/>
              </a:pPr>
              <a:r>
                <a:rPr lang="en-US" sz="1100" b="1" kern="1200"/>
                <a:t>Mayor</a:t>
              </a:r>
            </a:p>
            <a:p>
              <a:pPr marL="0" lvl="0" indent="0" algn="ctr" defTabSz="311150" rtl="0">
                <a:lnSpc>
                  <a:spcPct val="90000"/>
                </a:lnSpc>
                <a:spcBef>
                  <a:spcPct val="0"/>
                </a:spcBef>
                <a:spcAft>
                  <a:spcPct val="35000"/>
                </a:spcAft>
                <a:buNone/>
              </a:pPr>
              <a:r>
                <a:rPr lang="en-US" sz="1100" kern="1200"/>
                <a:t>represents the local community; aims to balance economic growth, social acceptance, and long-term landscape quality while meeting climate-energy goals  </a:t>
              </a:r>
              <a:endParaRPr lang="en-US" sz="1100" kern="1200">
                <a:latin typeface="Arial" panose="020B0604020202020204"/>
              </a:endParaRPr>
            </a:p>
          </p:txBody>
        </p:sp>
      </p:grpSp>
      <p:grpSp>
        <p:nvGrpSpPr>
          <p:cNvPr id="11" name="Gruppieren 10">
            <a:extLst>
              <a:ext uri="{FF2B5EF4-FFF2-40B4-BE49-F238E27FC236}">
                <a16:creationId xmlns:a16="http://schemas.microsoft.com/office/drawing/2014/main" id="{E6061270-AA4A-098D-4706-3264796B0BB6}"/>
              </a:ext>
            </a:extLst>
          </p:cNvPr>
          <p:cNvGrpSpPr/>
          <p:nvPr/>
        </p:nvGrpSpPr>
        <p:grpSpPr>
          <a:xfrm>
            <a:off x="6640495" y="2993345"/>
            <a:ext cx="1846550" cy="675163"/>
            <a:chOff x="1580833" y="421397"/>
            <a:chExt cx="1437121" cy="862272"/>
          </a:xfrm>
        </p:grpSpPr>
        <p:sp>
          <p:nvSpPr>
            <p:cNvPr id="12" name="Rechteck 11">
              <a:extLst>
                <a:ext uri="{FF2B5EF4-FFF2-40B4-BE49-F238E27FC236}">
                  <a16:creationId xmlns:a16="http://schemas.microsoft.com/office/drawing/2014/main" id="{786C57D7-EAF1-B11E-730C-E9AD392A3FD3}"/>
                </a:ext>
              </a:extLst>
            </p:cNvPr>
            <p:cNvSpPr/>
            <p:nvPr/>
          </p:nvSpPr>
          <p:spPr>
            <a:xfrm>
              <a:off x="1580833" y="421397"/>
              <a:ext cx="1437121" cy="86227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de-DE"/>
            </a:p>
          </p:txBody>
        </p:sp>
        <p:sp>
          <p:nvSpPr>
            <p:cNvPr id="13" name="Textfeld 12">
              <a:extLst>
                <a:ext uri="{FF2B5EF4-FFF2-40B4-BE49-F238E27FC236}">
                  <a16:creationId xmlns:a16="http://schemas.microsoft.com/office/drawing/2014/main" id="{C21C2067-0CC8-F3CC-69B2-CC8F99E43954}"/>
                </a:ext>
              </a:extLst>
            </p:cNvPr>
            <p:cNvSpPr txBox="1"/>
            <p:nvPr/>
          </p:nvSpPr>
          <p:spPr>
            <a:xfrm>
              <a:off x="1580833" y="421397"/>
              <a:ext cx="1437121" cy="8622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rtl="0">
                <a:lnSpc>
                  <a:spcPct val="90000"/>
                </a:lnSpc>
                <a:spcBef>
                  <a:spcPct val="0"/>
                </a:spcBef>
                <a:spcAft>
                  <a:spcPct val="35000"/>
                </a:spcAft>
                <a:buNone/>
              </a:pPr>
              <a:r>
                <a:rPr lang="en-US" sz="1100" b="1" kern="1200"/>
                <a:t>Farmer</a:t>
              </a:r>
            </a:p>
            <a:p>
              <a:pPr marL="0" lvl="0" indent="0" algn="ctr" defTabSz="311150" rtl="0">
                <a:lnSpc>
                  <a:spcPct val="90000"/>
                </a:lnSpc>
                <a:spcBef>
                  <a:spcPct val="0"/>
                </a:spcBef>
                <a:spcAft>
                  <a:spcPct val="35000"/>
                </a:spcAft>
                <a:buNone/>
              </a:pPr>
              <a:r>
                <a:rPr lang="en-US" sz="1100" kern="1200"/>
                <a:t>wants to preserve productive farmland and income </a:t>
              </a:r>
              <a:endParaRPr lang="en-US" sz="1100" kern="1200">
                <a:latin typeface="Arial" panose="020B0604020202020204"/>
              </a:endParaRPr>
            </a:p>
          </p:txBody>
        </p:sp>
      </p:grpSp>
      <p:grpSp>
        <p:nvGrpSpPr>
          <p:cNvPr id="17" name="Gruppieren 16">
            <a:extLst>
              <a:ext uri="{FF2B5EF4-FFF2-40B4-BE49-F238E27FC236}">
                <a16:creationId xmlns:a16="http://schemas.microsoft.com/office/drawing/2014/main" id="{F0C8950C-CB3F-7851-8BE5-A3E555E35C0C}"/>
              </a:ext>
            </a:extLst>
          </p:cNvPr>
          <p:cNvGrpSpPr/>
          <p:nvPr/>
        </p:nvGrpSpPr>
        <p:grpSpPr>
          <a:xfrm>
            <a:off x="6640495" y="1822725"/>
            <a:ext cx="1846800" cy="1011540"/>
            <a:chOff x="3161667" y="421397"/>
            <a:chExt cx="1437121" cy="862272"/>
          </a:xfrm>
        </p:grpSpPr>
        <p:sp>
          <p:nvSpPr>
            <p:cNvPr id="18" name="Rechteck 17">
              <a:extLst>
                <a:ext uri="{FF2B5EF4-FFF2-40B4-BE49-F238E27FC236}">
                  <a16:creationId xmlns:a16="http://schemas.microsoft.com/office/drawing/2014/main" id="{2E78F046-49A3-2985-2FCE-80ABBB08F0A6}"/>
                </a:ext>
              </a:extLst>
            </p:cNvPr>
            <p:cNvSpPr/>
            <p:nvPr/>
          </p:nvSpPr>
          <p:spPr>
            <a:xfrm>
              <a:off x="3161667" y="421397"/>
              <a:ext cx="1437121" cy="86227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de-DE"/>
            </a:p>
          </p:txBody>
        </p:sp>
        <p:sp>
          <p:nvSpPr>
            <p:cNvPr id="19" name="Textfeld 18">
              <a:extLst>
                <a:ext uri="{FF2B5EF4-FFF2-40B4-BE49-F238E27FC236}">
                  <a16:creationId xmlns:a16="http://schemas.microsoft.com/office/drawing/2014/main" id="{20A79E99-487C-24E0-1D0D-5DA9C714FC0D}"/>
                </a:ext>
              </a:extLst>
            </p:cNvPr>
            <p:cNvSpPr txBox="1"/>
            <p:nvPr/>
          </p:nvSpPr>
          <p:spPr>
            <a:xfrm>
              <a:off x="3161667" y="421397"/>
              <a:ext cx="1437121" cy="8622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rtl="0">
                <a:lnSpc>
                  <a:spcPct val="90000"/>
                </a:lnSpc>
                <a:spcBef>
                  <a:spcPct val="0"/>
                </a:spcBef>
                <a:spcAft>
                  <a:spcPct val="35000"/>
                </a:spcAft>
                <a:buNone/>
              </a:pPr>
              <a:r>
                <a:rPr lang="en-US" sz="1100" b="1" kern="1200"/>
                <a:t>Renewable-Energy Developer</a:t>
              </a:r>
            </a:p>
            <a:p>
              <a:pPr marL="0" lvl="0" indent="0" algn="ctr" defTabSz="311150" rtl="0">
                <a:lnSpc>
                  <a:spcPct val="90000"/>
                </a:lnSpc>
                <a:spcBef>
                  <a:spcPct val="0"/>
                </a:spcBef>
                <a:spcAft>
                  <a:spcPct val="35000"/>
                </a:spcAft>
                <a:buNone/>
              </a:pPr>
              <a:r>
                <a:rPr lang="en-US" sz="1100" kern="1200"/>
                <a:t>needs sufficient area with suitable conditions for viable energy output </a:t>
              </a:r>
              <a:endParaRPr lang="en-US" sz="1100" kern="1200">
                <a:latin typeface="Arial" panose="020B0604020202020204"/>
              </a:endParaRPr>
            </a:p>
          </p:txBody>
        </p:sp>
      </p:grpSp>
      <p:grpSp>
        <p:nvGrpSpPr>
          <p:cNvPr id="20" name="Gruppieren 19">
            <a:extLst>
              <a:ext uri="{FF2B5EF4-FFF2-40B4-BE49-F238E27FC236}">
                <a16:creationId xmlns:a16="http://schemas.microsoft.com/office/drawing/2014/main" id="{B9A360AB-6F94-91A1-83A1-2DD7DAC15105}"/>
              </a:ext>
            </a:extLst>
          </p:cNvPr>
          <p:cNvGrpSpPr/>
          <p:nvPr/>
        </p:nvGrpSpPr>
        <p:grpSpPr>
          <a:xfrm>
            <a:off x="6640495" y="3827588"/>
            <a:ext cx="1846550" cy="675163"/>
            <a:chOff x="1622375" y="949315"/>
            <a:chExt cx="1354037" cy="812422"/>
          </a:xfrm>
        </p:grpSpPr>
        <p:sp>
          <p:nvSpPr>
            <p:cNvPr id="21" name="Rechteck 20">
              <a:extLst>
                <a:ext uri="{FF2B5EF4-FFF2-40B4-BE49-F238E27FC236}">
                  <a16:creationId xmlns:a16="http://schemas.microsoft.com/office/drawing/2014/main" id="{0554890F-835E-8CC4-BEB5-2A41C84C3AF4}"/>
                </a:ext>
              </a:extLst>
            </p:cNvPr>
            <p:cNvSpPr/>
            <p:nvPr/>
          </p:nvSpPr>
          <p:spPr>
            <a:xfrm>
              <a:off x="1622375" y="949315"/>
              <a:ext cx="1354037" cy="81242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de-DE"/>
            </a:p>
          </p:txBody>
        </p:sp>
        <p:sp>
          <p:nvSpPr>
            <p:cNvPr id="22" name="Textfeld 21">
              <a:extLst>
                <a:ext uri="{FF2B5EF4-FFF2-40B4-BE49-F238E27FC236}">
                  <a16:creationId xmlns:a16="http://schemas.microsoft.com/office/drawing/2014/main" id="{B9404F25-560D-F7C1-B5B0-CD0B15977AB8}"/>
                </a:ext>
              </a:extLst>
            </p:cNvPr>
            <p:cNvSpPr txBox="1"/>
            <p:nvPr/>
          </p:nvSpPr>
          <p:spPr>
            <a:xfrm>
              <a:off x="1622375" y="949315"/>
              <a:ext cx="1354037" cy="8124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rtl="0">
                <a:lnSpc>
                  <a:spcPct val="90000"/>
                </a:lnSpc>
                <a:spcBef>
                  <a:spcPct val="0"/>
                </a:spcBef>
                <a:spcAft>
                  <a:spcPct val="35000"/>
                </a:spcAft>
                <a:buNone/>
              </a:pPr>
              <a:r>
                <a:rPr lang="en-US" sz="1100" b="1" kern="1200"/>
                <a:t>Conservation NGO</a:t>
              </a:r>
            </a:p>
            <a:p>
              <a:pPr marL="0" lvl="0" indent="0" algn="ctr" defTabSz="311150" rtl="0">
                <a:lnSpc>
                  <a:spcPct val="90000"/>
                </a:lnSpc>
                <a:spcBef>
                  <a:spcPct val="0"/>
                </a:spcBef>
                <a:spcAft>
                  <a:spcPct val="35000"/>
                </a:spcAft>
                <a:buNone/>
              </a:pPr>
              <a:r>
                <a:rPr lang="en-US" sz="1100" kern="1200"/>
                <a:t>aims to keep corridors and habitat quality intact</a:t>
              </a:r>
            </a:p>
          </p:txBody>
        </p:sp>
      </p:grpSp>
      <p:grpSp>
        <p:nvGrpSpPr>
          <p:cNvPr id="23" name="Gruppieren 22">
            <a:extLst>
              <a:ext uri="{FF2B5EF4-FFF2-40B4-BE49-F238E27FC236}">
                <a16:creationId xmlns:a16="http://schemas.microsoft.com/office/drawing/2014/main" id="{D7E88851-9C1C-8893-992B-BB516DCEA352}"/>
              </a:ext>
            </a:extLst>
          </p:cNvPr>
          <p:cNvGrpSpPr/>
          <p:nvPr/>
        </p:nvGrpSpPr>
        <p:grpSpPr>
          <a:xfrm>
            <a:off x="654698" y="3491211"/>
            <a:ext cx="1846800" cy="1011541"/>
            <a:chOff x="1622375" y="1897142"/>
            <a:chExt cx="1354037" cy="812423"/>
          </a:xfrm>
        </p:grpSpPr>
        <p:sp>
          <p:nvSpPr>
            <p:cNvPr id="24" name="Rechteck 23">
              <a:extLst>
                <a:ext uri="{FF2B5EF4-FFF2-40B4-BE49-F238E27FC236}">
                  <a16:creationId xmlns:a16="http://schemas.microsoft.com/office/drawing/2014/main" id="{FA66A2F5-47A8-1659-DD60-9BA8361D66C5}"/>
                </a:ext>
              </a:extLst>
            </p:cNvPr>
            <p:cNvSpPr/>
            <p:nvPr/>
          </p:nvSpPr>
          <p:spPr>
            <a:xfrm>
              <a:off x="1622375" y="1897142"/>
              <a:ext cx="1354037" cy="81242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de-DE"/>
            </a:p>
          </p:txBody>
        </p:sp>
        <p:sp>
          <p:nvSpPr>
            <p:cNvPr id="25" name="Textfeld 24">
              <a:extLst>
                <a:ext uri="{FF2B5EF4-FFF2-40B4-BE49-F238E27FC236}">
                  <a16:creationId xmlns:a16="http://schemas.microsoft.com/office/drawing/2014/main" id="{7E7D89F3-BD1F-4739-C08F-AB9FF21A4ACC}"/>
                </a:ext>
              </a:extLst>
            </p:cNvPr>
            <p:cNvSpPr txBox="1"/>
            <p:nvPr/>
          </p:nvSpPr>
          <p:spPr>
            <a:xfrm>
              <a:off x="1622375" y="1897143"/>
              <a:ext cx="1354037" cy="8124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rtl="0">
                <a:lnSpc>
                  <a:spcPct val="90000"/>
                </a:lnSpc>
                <a:spcBef>
                  <a:spcPct val="0"/>
                </a:spcBef>
                <a:spcAft>
                  <a:spcPct val="35000"/>
                </a:spcAft>
                <a:buNone/>
              </a:pPr>
              <a:r>
                <a:rPr lang="en-US" sz="1100" b="1" kern="1200"/>
                <a:t>Regional planner </a:t>
              </a:r>
            </a:p>
            <a:p>
              <a:pPr marL="0" lvl="0" indent="0" algn="ctr" defTabSz="311150" rtl="0">
                <a:lnSpc>
                  <a:spcPct val="90000"/>
                </a:lnSpc>
                <a:spcBef>
                  <a:spcPct val="0"/>
                </a:spcBef>
                <a:spcAft>
                  <a:spcPct val="35000"/>
                </a:spcAft>
                <a:buNone/>
              </a:pPr>
              <a:r>
                <a:rPr lang="en-US" sz="1100" kern="1200"/>
                <a:t>neutral moderator; keeps discussion fair, records proposal, and draws the consensus map </a:t>
              </a:r>
              <a:endParaRPr lang="en-US" sz="1100" kern="1200">
                <a:latin typeface="Arial" panose="020B0604020202020204"/>
              </a:endParaRPr>
            </a:p>
          </p:txBody>
        </p:sp>
      </p:grpSp>
    </p:spTree>
    <p:extLst>
      <p:ext uri="{BB962C8B-B14F-4D97-AF65-F5344CB8AC3E}">
        <p14:creationId xmlns:p14="http://schemas.microsoft.com/office/powerpoint/2010/main" val="48996262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EA41F6CD-5711-B6EB-85A3-BC9340A40621}"/>
            </a:ext>
          </a:extLst>
        </p:cNvPr>
        <p:cNvGrpSpPr/>
        <p:nvPr/>
      </p:nvGrpSpPr>
      <p:grpSpPr>
        <a:xfrm>
          <a:off x="0" y="0"/>
          <a:ext cx="0" cy="0"/>
          <a:chOff x="0" y="0"/>
          <a:chExt cx="0" cy="0"/>
        </a:xfrm>
      </p:grpSpPr>
      <p:sp>
        <p:nvSpPr>
          <p:cNvPr id="11" name="Inhaltsplatzhalter 10">
            <a:extLst>
              <a:ext uri="{FF2B5EF4-FFF2-40B4-BE49-F238E27FC236}">
                <a16:creationId xmlns:a16="http://schemas.microsoft.com/office/drawing/2014/main" id="{8079113E-3DD3-24ED-5A95-02B38F1DAB0C}"/>
              </a:ext>
            </a:extLst>
          </p:cNvPr>
          <p:cNvSpPr>
            <a:spLocks noGrp="1"/>
          </p:cNvSpPr>
          <p:nvPr>
            <p:ph idx="1"/>
          </p:nvPr>
        </p:nvSpPr>
        <p:spPr/>
        <p:txBody>
          <a:bodyPr vert="horz" lIns="91440" tIns="45720" rIns="91440" bIns="45720" rtlCol="0" anchor="t">
            <a:normAutofit fontScale="85000" lnSpcReduction="20000"/>
          </a:bodyPr>
          <a:lstStyle/>
          <a:p>
            <a:pPr marL="0" indent="-457200">
              <a:buNone/>
            </a:pPr>
            <a:r>
              <a:rPr lang="en-US" sz="900" b="1" err="1"/>
              <a:t>Bacovsky</a:t>
            </a:r>
            <a:r>
              <a:rPr lang="en-US" sz="900" b="1"/>
              <a:t>, D.; </a:t>
            </a:r>
            <a:r>
              <a:rPr lang="en-US" sz="900" b="1" err="1"/>
              <a:t>Dißauer</a:t>
            </a:r>
            <a:r>
              <a:rPr lang="en-US" sz="900" b="1"/>
              <a:t>, C.; </a:t>
            </a:r>
            <a:r>
              <a:rPr lang="en-US" sz="900" b="1" err="1"/>
              <a:t>Drosg</a:t>
            </a:r>
            <a:r>
              <a:rPr lang="en-US" sz="900" b="1"/>
              <a:t>, B.; Kuba, M.; </a:t>
            </a:r>
            <a:r>
              <a:rPr lang="en-US" sz="900" b="1" err="1"/>
              <a:t>Matschegg</a:t>
            </a:r>
            <a:r>
              <a:rPr lang="en-US" sz="900" b="1"/>
              <a:t>, D.; Schmidl, C., et al. (2022): IEA Bioenergy Report 2023. How bioenergy contributes to a sustainable future. Ed. by IEA Bioenergy, Technology Collaboration </a:t>
            </a:r>
            <a:r>
              <a:rPr lang="en-US" sz="900" b="1" err="1"/>
              <a:t>ProgrammeGibson</a:t>
            </a:r>
            <a:r>
              <a:rPr lang="en-US" sz="900" b="1"/>
              <a:t>, L.; Wilman, E. N. &amp; Laurance, W. F. (2017): How Green is 'Green' Energy? In: Trends in ecology &amp; evolution 32 (12), p. 922–935.</a:t>
            </a:r>
          </a:p>
          <a:p>
            <a:pPr marL="0" indent="-457200">
              <a:buNone/>
            </a:pPr>
            <a:r>
              <a:rPr lang="de-DE" sz="900" b="1"/>
              <a:t>BUND (Bund für Umwelt- und Naturschutz Deutschland) &amp; NABU (Naturschutzbund Deutschland e.V.) (Eds.) (2017): Verteilnetzausbau. Konflikte und Lösungsansätze aus Naturschutzsicht. Stuttgart.</a:t>
            </a:r>
            <a:endParaRPr lang="en-US" sz="900" b="1"/>
          </a:p>
          <a:p>
            <a:pPr marL="0" indent="-457200">
              <a:buNone/>
            </a:pPr>
            <a:r>
              <a:rPr lang="en-US" sz="900" b="1"/>
              <a:t>Dai, K.; </a:t>
            </a:r>
            <a:r>
              <a:rPr lang="en-US" sz="900" b="1" err="1"/>
              <a:t>Bergot</a:t>
            </a:r>
            <a:r>
              <a:rPr lang="en-US" sz="900" b="1"/>
              <a:t>, A.; Liang, C.; Xiang, W.-N. &amp; Huang, Z. (2015): Environmental issues associated with wind energy – A review. In: Renewable Energy 75 (3), p. 911–921.</a:t>
            </a:r>
          </a:p>
          <a:p>
            <a:pPr marL="0" indent="-457200">
              <a:buNone/>
            </a:pPr>
            <a:r>
              <a:rPr lang="en-US" sz="900" b="1"/>
              <a:t>Gregory, A.; Spence, E.; Beier, P. &amp; Garding, E. (2021): Toward Best Management Practices for Ecological Corridors. In: Land 10 (2), p. 140.</a:t>
            </a:r>
          </a:p>
          <a:p>
            <a:pPr marL="0" indent="-457200">
              <a:buNone/>
            </a:pPr>
            <a:r>
              <a:rPr lang="en-US" sz="900" b="1" err="1"/>
              <a:t>Günnewig</a:t>
            </a:r>
            <a:r>
              <a:rPr lang="en-US" sz="900" b="1"/>
              <a:t>, D.; </a:t>
            </a:r>
            <a:r>
              <a:rPr lang="en-US" sz="900" b="1" err="1"/>
              <a:t>Johannwerner</a:t>
            </a:r>
            <a:r>
              <a:rPr lang="en-US" sz="900" b="1"/>
              <a:t>, E.; Kelm, T.; Metzger, J.; Wegner, N.; Moog, C. &amp; Kamm, J. (2022): </a:t>
            </a:r>
            <a:r>
              <a:rPr lang="en-US" sz="900" b="1" err="1"/>
              <a:t>Umweltverträgliche</a:t>
            </a:r>
            <a:r>
              <a:rPr lang="en-US" sz="900" b="1"/>
              <a:t> </a:t>
            </a:r>
            <a:r>
              <a:rPr lang="en-US" sz="900" b="1" err="1"/>
              <a:t>Standortsteuerung</a:t>
            </a:r>
            <a:r>
              <a:rPr lang="en-US" sz="900" b="1"/>
              <a:t> von Solar-</a:t>
            </a:r>
            <a:r>
              <a:rPr lang="en-US" sz="900" b="1" err="1"/>
              <a:t>Freiflächenanlagen</a:t>
            </a:r>
            <a:r>
              <a:rPr lang="en-US" sz="900" b="1"/>
              <a:t>. </a:t>
            </a:r>
            <a:r>
              <a:rPr lang="en-US" sz="900" b="1" err="1"/>
              <a:t>Abschlussbericht</a:t>
            </a:r>
            <a:r>
              <a:rPr lang="en-US" sz="900" b="1"/>
              <a:t>. Texte 141/2022. Ed. by </a:t>
            </a:r>
            <a:r>
              <a:rPr lang="en-US" sz="900" b="1" err="1"/>
              <a:t>Umweltbundesamt</a:t>
            </a:r>
            <a:r>
              <a:rPr lang="en-US" sz="900" b="1"/>
              <a:t>. Dessau-</a:t>
            </a:r>
            <a:r>
              <a:rPr lang="en-US" sz="900" b="1" err="1"/>
              <a:t>Roßlau</a:t>
            </a:r>
            <a:r>
              <a:rPr lang="en-US" sz="900" b="1"/>
              <a:t>.</a:t>
            </a:r>
          </a:p>
          <a:p>
            <a:pPr marL="0" indent="-457200">
              <a:buNone/>
            </a:pPr>
            <a:r>
              <a:rPr lang="en-US" sz="900" b="1" err="1"/>
              <a:t>Lingenhöhl</a:t>
            </a:r>
            <a:r>
              <a:rPr lang="en-US" sz="900" b="1"/>
              <a:t>, D. (2021): </a:t>
            </a:r>
            <a:r>
              <a:rPr lang="en-US" sz="900" b="1" err="1"/>
              <a:t>Intelligente</a:t>
            </a:r>
            <a:r>
              <a:rPr lang="en-US" sz="900" b="1"/>
              <a:t> Kamera </a:t>
            </a:r>
            <a:r>
              <a:rPr lang="en-US" sz="900" b="1" err="1"/>
              <a:t>soll</a:t>
            </a:r>
            <a:r>
              <a:rPr lang="en-US" sz="900" b="1"/>
              <a:t> </a:t>
            </a:r>
            <a:r>
              <a:rPr lang="en-US" sz="900" b="1" err="1"/>
              <a:t>Vogelschlag</a:t>
            </a:r>
            <a:r>
              <a:rPr lang="en-US" sz="900" b="1"/>
              <a:t> </a:t>
            </a:r>
            <a:r>
              <a:rPr lang="en-US" sz="900" b="1" err="1"/>
              <a:t>verhindern</a:t>
            </a:r>
            <a:r>
              <a:rPr lang="en-US" sz="900" b="1"/>
              <a:t>. </a:t>
            </a:r>
            <a:r>
              <a:rPr lang="en-US" sz="900" b="1" err="1"/>
              <a:t>Windkraft</a:t>
            </a:r>
            <a:r>
              <a:rPr lang="en-US" sz="900" b="1"/>
              <a:t> </a:t>
            </a:r>
            <a:r>
              <a:rPr lang="en-US" sz="900" b="1" err="1"/>
              <a:t>liefert</a:t>
            </a:r>
            <a:r>
              <a:rPr lang="en-US" sz="900" b="1"/>
              <a:t> </a:t>
            </a:r>
            <a:r>
              <a:rPr lang="en-US" sz="900" b="1" err="1"/>
              <a:t>saubere</a:t>
            </a:r>
            <a:r>
              <a:rPr lang="en-US" sz="900" b="1"/>
              <a:t> Energie, </a:t>
            </a:r>
            <a:r>
              <a:rPr lang="en-US" sz="900" b="1" err="1"/>
              <a:t>gefährdet</a:t>
            </a:r>
            <a:r>
              <a:rPr lang="en-US" sz="900" b="1"/>
              <a:t> </a:t>
            </a:r>
            <a:r>
              <a:rPr lang="en-US" sz="900" b="1" err="1"/>
              <a:t>aber</a:t>
            </a:r>
            <a:r>
              <a:rPr lang="en-US" sz="900" b="1"/>
              <a:t> </a:t>
            </a:r>
            <a:r>
              <a:rPr lang="en-US" sz="900" b="1" err="1"/>
              <a:t>auch</a:t>
            </a:r>
            <a:r>
              <a:rPr lang="en-US" sz="900" b="1"/>
              <a:t> </a:t>
            </a:r>
            <a:r>
              <a:rPr lang="en-US" sz="900" b="1" err="1"/>
              <a:t>große</a:t>
            </a:r>
            <a:r>
              <a:rPr lang="en-US" sz="900" b="1"/>
              <a:t> </a:t>
            </a:r>
            <a:r>
              <a:rPr lang="en-US" sz="900" b="1" err="1"/>
              <a:t>Vögel</a:t>
            </a:r>
            <a:r>
              <a:rPr lang="en-US" sz="900" b="1"/>
              <a:t> </a:t>
            </a:r>
            <a:r>
              <a:rPr lang="en-US" sz="900" b="1" err="1"/>
              <a:t>wie</a:t>
            </a:r>
            <a:r>
              <a:rPr lang="en-US" sz="900" b="1"/>
              <a:t> Adler. Neue Technologie </a:t>
            </a:r>
            <a:r>
              <a:rPr lang="en-US" sz="900" b="1" err="1"/>
              <a:t>soll</a:t>
            </a:r>
            <a:r>
              <a:rPr lang="en-US" sz="900" b="1"/>
              <a:t> den </a:t>
            </a:r>
            <a:r>
              <a:rPr lang="en-US" sz="900" b="1" err="1"/>
              <a:t>Konflikt</a:t>
            </a:r>
            <a:r>
              <a:rPr lang="en-US" sz="900" b="1"/>
              <a:t> </a:t>
            </a:r>
            <a:r>
              <a:rPr lang="en-US" sz="900" b="1" err="1"/>
              <a:t>entschärfen</a:t>
            </a:r>
            <a:r>
              <a:rPr lang="en-US" sz="900" b="1"/>
              <a:t>. Ed. by Spektrum.de. Online available at https://www.spektrum.de/news/</a:t>
            </a:r>
            <a:r>
              <a:rPr lang="en-US" sz="900" b="1" err="1"/>
              <a:t>technik-soll-voegel-bei-windkraftschuetzen</a:t>
            </a:r>
            <a:r>
              <a:rPr lang="en-US" sz="900" b="1"/>
              <a:t>/1829104, checked on 12/19/2024.</a:t>
            </a:r>
          </a:p>
          <a:p>
            <a:pPr marL="0" indent="-457200">
              <a:buNone/>
            </a:pPr>
            <a:r>
              <a:rPr lang="en-US" sz="900" b="1"/>
              <a:t>Peters, W.; Klinski, S.; Grunow, B.; Jennemann, L.; Schmelter, H.; Schultze, C., et al. (2011): </a:t>
            </a:r>
            <a:r>
              <a:rPr lang="en-US" sz="900" b="1" err="1"/>
              <a:t>Naturschutzstandards</a:t>
            </a:r>
            <a:r>
              <a:rPr lang="en-US" sz="900" b="1"/>
              <a:t> </a:t>
            </a:r>
            <a:r>
              <a:rPr lang="en-US" sz="900" b="1" err="1"/>
              <a:t>Erneuerbarer</a:t>
            </a:r>
            <a:r>
              <a:rPr lang="en-US" sz="900" b="1"/>
              <a:t> </a:t>
            </a:r>
            <a:r>
              <a:rPr lang="en-US" sz="900" b="1" err="1"/>
              <a:t>Energien</a:t>
            </a:r>
            <a:r>
              <a:rPr lang="en-US" sz="900" b="1"/>
              <a:t>. FKZ: 0325016. Ed. By </a:t>
            </a:r>
            <a:r>
              <a:rPr lang="en-US" sz="900" b="1" err="1"/>
              <a:t>Bundesministerium</a:t>
            </a:r>
            <a:r>
              <a:rPr lang="en-US" sz="900" b="1"/>
              <a:t> für Umwelt </a:t>
            </a:r>
            <a:r>
              <a:rPr lang="en-US" sz="900" b="1" err="1"/>
              <a:t>Naturschutz</a:t>
            </a:r>
            <a:r>
              <a:rPr lang="en-US" sz="900" b="1"/>
              <a:t> und </a:t>
            </a:r>
            <a:r>
              <a:rPr lang="en-US" sz="900" b="1" err="1"/>
              <a:t>Reaktorsicherheit</a:t>
            </a:r>
            <a:r>
              <a:rPr lang="en-US" sz="900" b="1"/>
              <a:t> (BMU). Berlin.</a:t>
            </a:r>
          </a:p>
          <a:p>
            <a:pPr marL="0" indent="-457200">
              <a:buNone/>
            </a:pPr>
            <a:r>
              <a:rPr lang="en-US" sz="900" b="1">
                <a:cs typeface="Arial"/>
              </a:rPr>
              <a:t>Rosell, C.; Chrétien, L.; Guinard, E.; Nowicki, F.; Righetti, A.; Seiler, A., et al. (2024a): Solutions to mitigate impacts and benefit nature. Ed. by IENE Biodiversity and infrastructure. A handbook for action. Online available at https://www.biodiversityinfrastructure.org/handbook/5-solutions/, </a:t>
            </a:r>
            <a:r>
              <a:rPr lang="en-US" sz="900" b="1" err="1">
                <a:cs typeface="Arial"/>
              </a:rPr>
              <a:t>zuletzt</a:t>
            </a:r>
            <a:r>
              <a:rPr lang="en-US" sz="900" b="1">
                <a:cs typeface="Arial"/>
              </a:rPr>
              <a:t> </a:t>
            </a:r>
            <a:r>
              <a:rPr lang="en-US" sz="900" b="1" err="1">
                <a:cs typeface="Arial"/>
              </a:rPr>
              <a:t>aktualisiert</a:t>
            </a:r>
            <a:r>
              <a:rPr lang="en-US" sz="900" b="1">
                <a:cs typeface="Arial"/>
              </a:rPr>
              <a:t> am 2024, checked on 12/19/2024.</a:t>
            </a:r>
          </a:p>
          <a:p>
            <a:pPr marL="0" indent="-457200">
              <a:buNone/>
            </a:pPr>
            <a:r>
              <a:rPr lang="en-US" sz="900" b="1">
                <a:cs typeface="Arial"/>
              </a:rPr>
              <a:t>Soanes, K.; </a:t>
            </a:r>
            <a:r>
              <a:rPr lang="en-US" sz="900" b="1" err="1">
                <a:cs typeface="Arial"/>
              </a:rPr>
              <a:t>Rytwinski</a:t>
            </a:r>
            <a:r>
              <a:rPr lang="en-US" sz="900" b="1">
                <a:cs typeface="Arial"/>
              </a:rPr>
              <a:t>, T.; Fahrig, L.; </a:t>
            </a:r>
            <a:r>
              <a:rPr lang="en-US" sz="900" b="1" err="1">
                <a:cs typeface="Arial"/>
              </a:rPr>
              <a:t>Huijser</a:t>
            </a:r>
            <a:r>
              <a:rPr lang="en-US" sz="900" b="1">
                <a:cs typeface="Arial"/>
              </a:rPr>
              <a:t>, M. P.; Jaeger, J. A. G.; Teixeira, F. Z., et al. (2024): Do wildlife crossing structures mitigate the barrier effect of roads on animal movement? A global assessment. In: Journal of Applied Ecology 61 (3), p. 417–430.</a:t>
            </a:r>
          </a:p>
          <a:p>
            <a:pPr marL="0" indent="-457200">
              <a:buNone/>
            </a:pPr>
            <a:r>
              <a:rPr lang="de-DE" sz="900" b="1">
                <a:cs typeface="Arial"/>
              </a:rPr>
              <a:t>Trautner, J.; Attinger, A. &amp; Dörfel, T. (2022): Umgang mit Naturschutzkonflikten bei Freiflächensolaranlagen in der Regionalplanung. Orientierungshilfe zum </a:t>
            </a:r>
            <a:r>
              <a:rPr lang="de-DE" sz="900" b="1" err="1">
                <a:cs typeface="Arial"/>
              </a:rPr>
              <a:t>Artenund</a:t>
            </a:r>
            <a:r>
              <a:rPr lang="de-DE" sz="900" b="1">
                <a:cs typeface="Arial"/>
              </a:rPr>
              <a:t> Biotopschutz für die Region Bodensee-Oberschwaben, Arbeitsgruppe für Tierökologie und Planung. Filderstadt.</a:t>
            </a:r>
            <a:endParaRPr lang="en-US" sz="900" b="1">
              <a:cs typeface="Arial"/>
            </a:endParaRPr>
          </a:p>
        </p:txBody>
      </p:sp>
      <p:sp>
        <p:nvSpPr>
          <p:cNvPr id="4" name="Datumsplatzhalter 3">
            <a:extLst>
              <a:ext uri="{FF2B5EF4-FFF2-40B4-BE49-F238E27FC236}">
                <a16:creationId xmlns:a16="http://schemas.microsoft.com/office/drawing/2014/main" id="{37F1A986-B53F-DB5B-9632-0522A7606117}"/>
              </a:ext>
            </a:extLst>
          </p:cNvPr>
          <p:cNvSpPr>
            <a:spLocks noGrp="1"/>
          </p:cNvSpPr>
          <p:nvPr>
            <p:ph type="dt" sz="half" idx="10"/>
          </p:nvPr>
        </p:nvSpPr>
        <p:spPr/>
        <p:txBody>
          <a:bodyPr/>
          <a:lstStyle/>
          <a:p>
            <a:fld id="{90604CC2-D1E5-4695-8FCE-288D42C25AEF}" type="datetime1">
              <a:rPr lang="sl-SI" smtClean="0"/>
              <a:t>19. 11. 2025</a:t>
            </a:fld>
            <a:endParaRPr lang="en-US"/>
          </a:p>
        </p:txBody>
      </p:sp>
      <p:sp>
        <p:nvSpPr>
          <p:cNvPr id="5" name="Fußzeilenplatzhalter 4">
            <a:extLst>
              <a:ext uri="{FF2B5EF4-FFF2-40B4-BE49-F238E27FC236}">
                <a16:creationId xmlns:a16="http://schemas.microsoft.com/office/drawing/2014/main" id="{7A48435A-09C3-6020-BCB0-AB290042245A}"/>
              </a:ext>
            </a:extLst>
          </p:cNvPr>
          <p:cNvSpPr>
            <a:spLocks noGrp="1"/>
          </p:cNvSpPr>
          <p:nvPr>
            <p:ph type="ftr" sz="quarter" idx="11"/>
          </p:nvPr>
        </p:nvSpPr>
        <p:spPr/>
        <p:txBody>
          <a:bodyPr/>
          <a:lstStyle/>
          <a:p>
            <a:r>
              <a:rPr lang="en-US"/>
              <a:t>PlanToConnect / Partner(s) / Name(s)</a:t>
            </a:r>
          </a:p>
        </p:txBody>
      </p:sp>
      <p:sp>
        <p:nvSpPr>
          <p:cNvPr id="6" name="Foliennummernplatzhalter 5">
            <a:extLst>
              <a:ext uri="{FF2B5EF4-FFF2-40B4-BE49-F238E27FC236}">
                <a16:creationId xmlns:a16="http://schemas.microsoft.com/office/drawing/2014/main" id="{AD541F5A-9057-6BBC-F645-C223FE7643B6}"/>
              </a:ext>
            </a:extLst>
          </p:cNvPr>
          <p:cNvSpPr>
            <a:spLocks noGrp="1"/>
          </p:cNvSpPr>
          <p:nvPr>
            <p:ph type="sldNum" sz="quarter" idx="12"/>
          </p:nvPr>
        </p:nvSpPr>
        <p:spPr/>
        <p:txBody>
          <a:bodyPr/>
          <a:lstStyle/>
          <a:p>
            <a:fld id="{5523F345-55CE-7244-BAC6-E4D97AAB72F4}" type="slidenum">
              <a:rPr lang="en-US" smtClean="0"/>
              <a:t>78</a:t>
            </a:fld>
            <a:endParaRPr lang="en-US"/>
          </a:p>
        </p:txBody>
      </p:sp>
      <p:sp>
        <p:nvSpPr>
          <p:cNvPr id="10" name="Titel 9">
            <a:extLst>
              <a:ext uri="{FF2B5EF4-FFF2-40B4-BE49-F238E27FC236}">
                <a16:creationId xmlns:a16="http://schemas.microsoft.com/office/drawing/2014/main" id="{C8588489-B4B4-00CC-01F4-D21452E6D7AB}"/>
              </a:ext>
            </a:extLst>
          </p:cNvPr>
          <p:cNvSpPr>
            <a:spLocks noGrp="1"/>
          </p:cNvSpPr>
          <p:nvPr>
            <p:ph type="title"/>
          </p:nvPr>
        </p:nvSpPr>
        <p:spPr/>
        <p:txBody>
          <a:bodyPr>
            <a:normAutofit/>
          </a:bodyPr>
          <a:lstStyle/>
          <a:p>
            <a:r>
              <a:rPr lang="de-DE"/>
              <a:t>References and </a:t>
            </a:r>
            <a:r>
              <a:rPr lang="de-DE" err="1"/>
              <a:t>reading</a:t>
            </a:r>
            <a:r>
              <a:rPr lang="de-DE"/>
              <a:t> </a:t>
            </a:r>
            <a:r>
              <a:rPr lang="de-DE" err="1"/>
              <a:t>proposals</a:t>
            </a:r>
            <a:r>
              <a:rPr lang="de-DE"/>
              <a:t> for Module 3</a:t>
            </a:r>
            <a:endParaRPr lang="de-DE">
              <a:cs typeface="Arial"/>
            </a:endParaRPr>
          </a:p>
        </p:txBody>
      </p:sp>
    </p:spTree>
    <p:extLst>
      <p:ext uri="{BB962C8B-B14F-4D97-AF65-F5344CB8AC3E}">
        <p14:creationId xmlns:p14="http://schemas.microsoft.com/office/powerpoint/2010/main" val="73299831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CAAF3C-42B6-9846-89F8-C5DA8AE0C9E9}"/>
              </a:ext>
            </a:extLst>
          </p:cNvPr>
          <p:cNvSpPr>
            <a:spLocks noGrp="1"/>
          </p:cNvSpPr>
          <p:nvPr>
            <p:ph type="body" idx="1"/>
          </p:nvPr>
        </p:nvSpPr>
        <p:spPr/>
        <p:txBody>
          <a:bodyPr>
            <a:normAutofit/>
          </a:bodyPr>
          <a:lstStyle/>
          <a:p>
            <a:r>
              <a:rPr lang="en-US" sz="1600"/>
              <a:t>Thank you for your attention!</a:t>
            </a:r>
          </a:p>
          <a:p>
            <a:r>
              <a:rPr lang="en-US" sz="1600" err="1"/>
              <a:t>Danke</a:t>
            </a:r>
            <a:r>
              <a:rPr lang="en-US" sz="1600"/>
              <a:t> </a:t>
            </a:r>
            <a:r>
              <a:rPr lang="en-US" sz="1600" err="1"/>
              <a:t>für</a:t>
            </a:r>
            <a:r>
              <a:rPr lang="en-US" sz="1600"/>
              <a:t> </a:t>
            </a:r>
            <a:r>
              <a:rPr lang="en-US" sz="1600" err="1"/>
              <a:t>Ihre</a:t>
            </a:r>
            <a:r>
              <a:rPr lang="en-US" sz="1600"/>
              <a:t> </a:t>
            </a:r>
            <a:r>
              <a:rPr lang="en-US" sz="1600" err="1"/>
              <a:t>Aufmerksamkeit</a:t>
            </a:r>
            <a:r>
              <a:rPr lang="en-US" sz="1600"/>
              <a:t>!</a:t>
            </a:r>
          </a:p>
          <a:p>
            <a:r>
              <a:rPr lang="en-US" sz="1600" err="1"/>
              <a:t>Hvala</a:t>
            </a:r>
            <a:r>
              <a:rPr lang="en-US" sz="1600"/>
              <a:t> </a:t>
            </a:r>
            <a:r>
              <a:rPr lang="en-US" sz="1600" err="1"/>
              <a:t>za</a:t>
            </a:r>
            <a:r>
              <a:rPr lang="en-US" sz="1600"/>
              <a:t> </a:t>
            </a:r>
            <a:r>
              <a:rPr lang="en-US" sz="1600" err="1"/>
              <a:t>pozornost</a:t>
            </a:r>
            <a:r>
              <a:rPr lang="en-US" sz="1600"/>
              <a:t>!</a:t>
            </a:r>
          </a:p>
          <a:p>
            <a:r>
              <a:rPr lang="en-US" sz="1600"/>
              <a:t>Merci pour </a:t>
            </a:r>
            <a:r>
              <a:rPr lang="en-US" sz="1600" err="1"/>
              <a:t>votre</a:t>
            </a:r>
            <a:r>
              <a:rPr lang="en-US" sz="1600"/>
              <a:t> attention!</a:t>
            </a:r>
          </a:p>
          <a:p>
            <a:r>
              <a:rPr lang="en-US" sz="1600" err="1"/>
              <a:t>Grazie</a:t>
            </a:r>
            <a:r>
              <a:rPr lang="en-US" sz="1600"/>
              <a:t> per </a:t>
            </a:r>
            <a:r>
              <a:rPr lang="en-US" sz="1600" err="1"/>
              <a:t>l’attenzione</a:t>
            </a:r>
            <a:r>
              <a:rPr lang="en-US" sz="1600"/>
              <a:t>!</a:t>
            </a:r>
          </a:p>
        </p:txBody>
      </p:sp>
      <p:sp>
        <p:nvSpPr>
          <p:cNvPr id="3" name="Date Placeholder 2">
            <a:extLst>
              <a:ext uri="{FF2B5EF4-FFF2-40B4-BE49-F238E27FC236}">
                <a16:creationId xmlns:a16="http://schemas.microsoft.com/office/drawing/2014/main" id="{12D1E545-9584-9A46-99CA-8700923F2E2C}"/>
              </a:ext>
            </a:extLst>
          </p:cNvPr>
          <p:cNvSpPr>
            <a:spLocks noGrp="1"/>
          </p:cNvSpPr>
          <p:nvPr>
            <p:ph type="dt" sz="half" idx="10"/>
          </p:nvPr>
        </p:nvSpPr>
        <p:spPr/>
        <p:txBody>
          <a:bodyPr/>
          <a:lstStyle/>
          <a:p>
            <a:fld id="{28A54877-06FA-48D9-9196-02918AED823B}" type="datetime1">
              <a:rPr lang="sl-SI" smtClean="0"/>
              <a:t>19. 11. 2025</a:t>
            </a:fld>
            <a:endParaRPr lang="en-US"/>
          </a:p>
        </p:txBody>
      </p:sp>
      <p:sp>
        <p:nvSpPr>
          <p:cNvPr id="4" name="Footer Placeholder 3">
            <a:extLst>
              <a:ext uri="{FF2B5EF4-FFF2-40B4-BE49-F238E27FC236}">
                <a16:creationId xmlns:a16="http://schemas.microsoft.com/office/drawing/2014/main" id="{C65D9380-59F7-E94E-BB4A-31AE12DD241D}"/>
              </a:ext>
            </a:extLst>
          </p:cNvPr>
          <p:cNvSpPr>
            <a:spLocks noGrp="1"/>
          </p:cNvSpPr>
          <p:nvPr>
            <p:ph type="ftr" sz="quarter" idx="3"/>
          </p:nvPr>
        </p:nvSpPr>
        <p:spPr>
          <a:xfrm>
            <a:off x="468419" y="4767263"/>
            <a:ext cx="5745538" cy="252412"/>
          </a:xfrm>
        </p:spPr>
        <p:txBody>
          <a:bodyPr/>
          <a:lstStyle/>
          <a:p>
            <a:r>
              <a:rPr lang="en-US" err="1"/>
              <a:t>PlanToConnect</a:t>
            </a:r>
            <a:r>
              <a:rPr lang="en-US"/>
              <a:t> / Partner(s) / Name(s)</a:t>
            </a:r>
          </a:p>
        </p:txBody>
      </p:sp>
      <p:sp>
        <p:nvSpPr>
          <p:cNvPr id="5" name="Slide Number Placeholder 4">
            <a:extLst>
              <a:ext uri="{FF2B5EF4-FFF2-40B4-BE49-F238E27FC236}">
                <a16:creationId xmlns:a16="http://schemas.microsoft.com/office/drawing/2014/main" id="{EA6E67B4-F91F-6D46-AE2F-DDE8BBD989FE}"/>
              </a:ext>
            </a:extLst>
          </p:cNvPr>
          <p:cNvSpPr>
            <a:spLocks noGrp="1"/>
          </p:cNvSpPr>
          <p:nvPr>
            <p:ph type="sldNum" sz="quarter" idx="12"/>
          </p:nvPr>
        </p:nvSpPr>
        <p:spPr/>
        <p:txBody>
          <a:bodyPr/>
          <a:lstStyle/>
          <a:p>
            <a:fld id="{5523F345-55CE-7244-BAC6-E4D97AAB72F4}" type="slidenum">
              <a:rPr lang="en-US" smtClean="0"/>
              <a:t>79</a:t>
            </a:fld>
            <a:endParaRPr lang="en-US"/>
          </a:p>
        </p:txBody>
      </p:sp>
    </p:spTree>
    <p:extLst>
      <p:ext uri="{BB962C8B-B14F-4D97-AF65-F5344CB8AC3E}">
        <p14:creationId xmlns:p14="http://schemas.microsoft.com/office/powerpoint/2010/main" val="3449225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4F3E9-253A-DD6E-3A55-0EE5AA96BDF1}"/>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8E618DE3-84E5-28BB-3D0D-E80E5ACB538E}"/>
              </a:ext>
            </a:extLst>
          </p:cNvPr>
          <p:cNvSpPr>
            <a:spLocks noGrp="1"/>
          </p:cNvSpPr>
          <p:nvPr>
            <p:ph type="subTitle" idx="1"/>
          </p:nvPr>
        </p:nvSpPr>
        <p:spPr>
          <a:xfrm>
            <a:off x="467502" y="4617336"/>
            <a:ext cx="8221201" cy="272198"/>
          </a:xfrm>
        </p:spPr>
        <p:txBody>
          <a:bodyPr anchor="t">
            <a:normAutofit/>
          </a:bodyPr>
          <a:lstStyle/>
          <a:p>
            <a:r>
              <a:rPr lang="en-US" sz="1050">
                <a:hlinkClick r:id="rId3"/>
              </a:rPr>
              <a:t>https://www.youtube.com/watch?v=lXnWGgpP05Y</a:t>
            </a:r>
            <a:endParaRPr lang="en-US" sz="1050">
              <a:cs typeface="Arial"/>
            </a:endParaRPr>
          </a:p>
          <a:p>
            <a:endParaRPr lang="en-US" sz="1050">
              <a:cs typeface="Arial"/>
            </a:endParaRPr>
          </a:p>
        </p:txBody>
      </p:sp>
      <p:sp>
        <p:nvSpPr>
          <p:cNvPr id="4" name="Date Placeholder 3">
            <a:extLst>
              <a:ext uri="{FF2B5EF4-FFF2-40B4-BE49-F238E27FC236}">
                <a16:creationId xmlns:a16="http://schemas.microsoft.com/office/drawing/2014/main" id="{6119AE09-023F-94A7-6E3C-28EEA94B9B7A}"/>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94B9758D-D3B6-E6C0-93BD-CC4D3A0026F0}"/>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BBC49F0A-D38B-40F5-4FD9-B532FFA96147}"/>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8</a:t>
            </a:fld>
            <a:endParaRPr lang="en-US"/>
          </a:p>
        </p:txBody>
      </p:sp>
      <p:sp>
        <p:nvSpPr>
          <p:cNvPr id="3" name="Titel 7">
            <a:extLst>
              <a:ext uri="{FF2B5EF4-FFF2-40B4-BE49-F238E27FC236}">
                <a16:creationId xmlns:a16="http://schemas.microsoft.com/office/drawing/2014/main" id="{7ECF1FC6-1F9D-B844-5352-2D46704C8EC1}"/>
              </a:ext>
            </a:extLst>
          </p:cNvPr>
          <p:cNvSpPr txBox="1">
            <a:spLocks/>
          </p:cNvSpPr>
          <p:nvPr/>
        </p:nvSpPr>
        <p:spPr>
          <a:xfrm>
            <a:off x="477999" y="646171"/>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err="1"/>
              <a:t>Why</a:t>
            </a:r>
            <a:r>
              <a:rPr lang="de-DE" sz="3200"/>
              <a:t> </a:t>
            </a:r>
            <a:r>
              <a:rPr lang="de-DE" sz="3200" err="1"/>
              <a:t>ecological</a:t>
            </a:r>
            <a:r>
              <a:rPr lang="de-DE" sz="3200"/>
              <a:t> </a:t>
            </a:r>
            <a:r>
              <a:rPr lang="de-DE" sz="3200" err="1"/>
              <a:t>connectivity</a:t>
            </a:r>
            <a:r>
              <a:rPr lang="de-DE" sz="3200"/>
              <a:t>?</a:t>
            </a:r>
            <a:endParaRPr lang="de-DE" sz="3200">
              <a:cs typeface="Arial"/>
            </a:endParaRPr>
          </a:p>
        </p:txBody>
      </p:sp>
      <p:pic>
        <p:nvPicPr>
          <p:cNvPr id="2" name="Online Media 1" title="Alpine Parks 2030 - EN">
            <a:hlinkClick r:id="" action="ppaction://media"/>
            <a:extLst>
              <a:ext uri="{FF2B5EF4-FFF2-40B4-BE49-F238E27FC236}">
                <a16:creationId xmlns:a16="http://schemas.microsoft.com/office/drawing/2014/main" id="{4F184E51-CD84-A80E-4667-47D456E34410}"/>
              </a:ext>
            </a:extLst>
          </p:cNvPr>
          <p:cNvPicPr>
            <a:picLocks noRot="1" noChangeAspect="1"/>
          </p:cNvPicPr>
          <p:nvPr>
            <a:videoFile r:link="rId1"/>
          </p:nvPr>
        </p:nvPicPr>
        <p:blipFill>
          <a:blip r:embed="rId4"/>
          <a:stretch>
            <a:fillRect/>
          </a:stretch>
        </p:blipFill>
        <p:spPr>
          <a:xfrm>
            <a:off x="1811740" y="1395815"/>
            <a:ext cx="5539890" cy="3204274"/>
          </a:xfrm>
          <a:prstGeom prst="rect">
            <a:avLst/>
          </a:prstGeom>
        </p:spPr>
      </p:pic>
    </p:spTree>
    <p:extLst>
      <p:ext uri="{BB962C8B-B14F-4D97-AF65-F5344CB8AC3E}">
        <p14:creationId xmlns:p14="http://schemas.microsoft.com/office/powerpoint/2010/main" val="487604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8E8EA2-80B6-7B48-52B5-D34C82B98193}"/>
            </a:ext>
          </a:extLst>
        </p:cNvPr>
        <p:cNvGrpSpPr/>
        <p:nvPr/>
      </p:nvGrpSpPr>
      <p:grpSpPr>
        <a:xfrm>
          <a:off x="0" y="0"/>
          <a:ext cx="0" cy="0"/>
          <a:chOff x="0" y="0"/>
          <a:chExt cx="0" cy="0"/>
        </a:xfrm>
      </p:grpSpPr>
      <p:sp>
        <p:nvSpPr>
          <p:cNvPr id="8" name="Subtitle 7">
            <a:extLst>
              <a:ext uri="{FF2B5EF4-FFF2-40B4-BE49-F238E27FC236}">
                <a16:creationId xmlns:a16="http://schemas.microsoft.com/office/drawing/2014/main" id="{C2ABF9E8-9239-7680-3F0C-525B734714D6}"/>
              </a:ext>
            </a:extLst>
          </p:cNvPr>
          <p:cNvSpPr>
            <a:spLocks noGrp="1"/>
          </p:cNvSpPr>
          <p:nvPr>
            <p:ph type="subTitle" idx="1"/>
          </p:nvPr>
        </p:nvSpPr>
        <p:spPr>
          <a:xfrm>
            <a:off x="474858" y="1835488"/>
            <a:ext cx="7913565" cy="2931774"/>
          </a:xfrm>
        </p:spPr>
        <p:txBody>
          <a:bodyPr anchor="t">
            <a:normAutofit fontScale="92500" lnSpcReduction="20000"/>
          </a:bodyPr>
          <a:lstStyle/>
          <a:p>
            <a:pPr marL="285750" indent="-285750">
              <a:buFont typeface="Arial" panose="020B0604020202020204" pitchFamily="34" charset="0"/>
              <a:buChar char="•"/>
            </a:pPr>
            <a:r>
              <a:rPr lang="en-US"/>
              <a:t>Pressures within the Alpine Space are increasing:</a:t>
            </a:r>
          </a:p>
          <a:p>
            <a:pPr marL="628650" lvl="1" indent="-285750" algn="l">
              <a:buFont typeface="Arial" panose="020B0604020202020204" pitchFamily="34" charset="0"/>
              <a:buChar char="•"/>
            </a:pPr>
            <a:r>
              <a:rPr lang="en-US"/>
              <a:t>Urbanization and settlement development</a:t>
            </a:r>
            <a:endParaRPr lang="en-US">
              <a:cs typeface="Arial"/>
            </a:endParaRPr>
          </a:p>
          <a:p>
            <a:pPr marL="628650" lvl="1" indent="-285750" algn="l">
              <a:buFont typeface="Arial" panose="020B0604020202020204" pitchFamily="34" charset="0"/>
              <a:buChar char="•"/>
            </a:pPr>
            <a:r>
              <a:rPr lang="en-US"/>
              <a:t>Landscape fragmentation</a:t>
            </a:r>
            <a:endParaRPr lang="en-US">
              <a:cs typeface="Arial"/>
            </a:endParaRPr>
          </a:p>
          <a:p>
            <a:pPr marL="628650" lvl="1" indent="-285750" algn="l">
              <a:buFont typeface="Arial" panose="020B0604020202020204" pitchFamily="34" charset="0"/>
              <a:buChar char="•"/>
            </a:pPr>
            <a:r>
              <a:rPr lang="en-US"/>
              <a:t>Rail and road transport infrastructure</a:t>
            </a:r>
            <a:endParaRPr lang="en-US">
              <a:cs typeface="Arial"/>
            </a:endParaRPr>
          </a:p>
          <a:p>
            <a:pPr marL="628650" lvl="1" indent="-285750" algn="l">
              <a:buFont typeface="Arial" panose="020B0604020202020204" pitchFamily="34" charset="0"/>
              <a:buChar char="•"/>
            </a:pPr>
            <a:r>
              <a:rPr lang="en-US"/>
              <a:t>Resource availability</a:t>
            </a:r>
            <a:endParaRPr lang="en-US">
              <a:cs typeface="Arial"/>
            </a:endParaRPr>
          </a:p>
          <a:p>
            <a:pPr marL="628650" lvl="1" indent="-285750" algn="l">
              <a:buFont typeface="Arial" panose="020B0604020202020204" pitchFamily="34" charset="0"/>
              <a:buChar char="•"/>
            </a:pPr>
            <a:r>
              <a:rPr lang="en-US"/>
              <a:t>Natural hazards</a:t>
            </a:r>
            <a:endParaRPr lang="en-US">
              <a:cs typeface="Arial"/>
            </a:endParaRPr>
          </a:p>
          <a:p>
            <a:pPr marL="628650" lvl="1" indent="-285750" algn="l">
              <a:buFont typeface="Arial" panose="020B0604020202020204" pitchFamily="34" charset="0"/>
              <a:buChar char="•"/>
            </a:pPr>
            <a:r>
              <a:rPr lang="en-US"/>
              <a:t>Land take and soil sealing</a:t>
            </a:r>
            <a:endParaRPr lang="en-US">
              <a:cs typeface="Arial"/>
            </a:endParaRPr>
          </a:p>
          <a:p>
            <a:pPr marL="628650" lvl="1" indent="-285750" algn="l">
              <a:buFont typeface="Arial" panose="020B0604020202020204" pitchFamily="34" charset="0"/>
              <a:buChar char="•"/>
            </a:pPr>
            <a:r>
              <a:rPr lang="en-US"/>
              <a:t>Tourism development</a:t>
            </a:r>
            <a:endParaRPr lang="en-US">
              <a:cs typeface="Arial"/>
            </a:endParaRPr>
          </a:p>
          <a:p>
            <a:pPr marL="628650" lvl="1" indent="-285750" algn="l">
              <a:buFont typeface="Arial" panose="020B0604020202020204" pitchFamily="34" charset="0"/>
              <a:buChar char="•"/>
            </a:pPr>
            <a:r>
              <a:rPr lang="en-US"/>
              <a:t>Intensification of agriculture</a:t>
            </a:r>
            <a:endParaRPr lang="en-US">
              <a:cs typeface="Arial"/>
            </a:endParaRPr>
          </a:p>
          <a:p>
            <a:pPr marL="628650" lvl="1" indent="-285750" algn="l">
              <a:buFont typeface="Arial" panose="020B0604020202020204" pitchFamily="34" charset="0"/>
              <a:buChar char="•"/>
            </a:pPr>
            <a:r>
              <a:rPr lang="en-US"/>
              <a:t>Renewable energy installations</a:t>
            </a:r>
            <a:endParaRPr lang="en-US">
              <a:cs typeface="Arial"/>
            </a:endParaRPr>
          </a:p>
          <a:p>
            <a:pPr marL="628650" lvl="1" indent="-285750" algn="l">
              <a:buFont typeface="Arial" panose="020B0604020202020204" pitchFamily="34" charset="0"/>
              <a:buChar char="•"/>
            </a:pPr>
            <a:endParaRPr lang="en-US"/>
          </a:p>
          <a:p>
            <a:pPr lvl="1" algn="l"/>
            <a:r>
              <a:rPr lang="en-US" b="1">
                <a:sym typeface="Wingdings" panose="05000000000000000000" pitchFamily="2" charset="2"/>
              </a:rPr>
              <a:t></a:t>
            </a:r>
            <a:r>
              <a:rPr lang="en-US">
                <a:sym typeface="Wingdings" panose="05000000000000000000" pitchFamily="2" charset="2"/>
              </a:rPr>
              <a:t> </a:t>
            </a:r>
            <a:r>
              <a:rPr lang="en-US" sz="1600">
                <a:sym typeface="Wingdings" panose="05000000000000000000" pitchFamily="2" charset="2"/>
              </a:rPr>
              <a:t>Environmental stressors resulting from pressures: fragmentation, soil sealing, loss of biodiversity, landscape diversity, cultural identity, Alpine supply chain for ecosystem services</a:t>
            </a:r>
            <a:endParaRPr lang="en-US"/>
          </a:p>
        </p:txBody>
      </p:sp>
      <p:sp>
        <p:nvSpPr>
          <p:cNvPr id="4" name="Date Placeholder 3">
            <a:extLst>
              <a:ext uri="{FF2B5EF4-FFF2-40B4-BE49-F238E27FC236}">
                <a16:creationId xmlns:a16="http://schemas.microsoft.com/office/drawing/2014/main" id="{79B59807-1933-A4BD-5387-439FEF6AC35D}"/>
              </a:ext>
            </a:extLst>
          </p:cNvPr>
          <p:cNvSpPr>
            <a:spLocks noGrp="1"/>
          </p:cNvSpPr>
          <p:nvPr>
            <p:ph type="dt" sz="half" idx="10"/>
          </p:nvPr>
        </p:nvSpPr>
        <p:spPr>
          <a:xfrm>
            <a:off x="6247189" y="4767263"/>
            <a:ext cx="1938714" cy="252412"/>
          </a:xfrm>
        </p:spPr>
        <p:txBody>
          <a:bodyPr/>
          <a:lstStyle/>
          <a:p>
            <a:fld id="{2EA5BF78-671E-4750-B15C-C23A75D2267A}" type="datetime1">
              <a:rPr lang="sl-SI" smtClean="0"/>
              <a:t>19. 11. 2025</a:t>
            </a:fld>
            <a:endParaRPr lang="en-US"/>
          </a:p>
        </p:txBody>
      </p:sp>
      <p:sp>
        <p:nvSpPr>
          <p:cNvPr id="5" name="Footer Placeholder 4">
            <a:extLst>
              <a:ext uri="{FF2B5EF4-FFF2-40B4-BE49-F238E27FC236}">
                <a16:creationId xmlns:a16="http://schemas.microsoft.com/office/drawing/2014/main" id="{D43DD93B-4415-17EF-4E3C-D96DCA0BA1F2}"/>
              </a:ext>
            </a:extLst>
          </p:cNvPr>
          <p:cNvSpPr>
            <a:spLocks noGrp="1"/>
          </p:cNvSpPr>
          <p:nvPr>
            <p:ph type="ftr" sz="quarter" idx="11"/>
          </p:nvPr>
        </p:nvSpPr>
        <p:spPr>
          <a:xfrm>
            <a:off x="468419" y="4767263"/>
            <a:ext cx="5745538" cy="252412"/>
          </a:xfrm>
        </p:spPr>
        <p:txBody>
          <a:bodyPr/>
          <a:lstStyle/>
          <a:p>
            <a:r>
              <a:rPr lang="en-US" err="1"/>
              <a:t>PlanToConnect</a:t>
            </a:r>
            <a:r>
              <a:rPr lang="en-US"/>
              <a:t> / Partner(s) / Name(s)</a:t>
            </a:r>
            <a:endParaRPr lang="en-US">
              <a:cs typeface="Arial"/>
            </a:endParaRPr>
          </a:p>
        </p:txBody>
      </p:sp>
      <p:sp>
        <p:nvSpPr>
          <p:cNvPr id="6" name="Slide Number Placeholder 5">
            <a:extLst>
              <a:ext uri="{FF2B5EF4-FFF2-40B4-BE49-F238E27FC236}">
                <a16:creationId xmlns:a16="http://schemas.microsoft.com/office/drawing/2014/main" id="{652748D9-1326-A680-D45E-9700CB44C8EB}"/>
              </a:ext>
            </a:extLst>
          </p:cNvPr>
          <p:cNvSpPr>
            <a:spLocks noGrp="1"/>
          </p:cNvSpPr>
          <p:nvPr>
            <p:ph type="sldNum" sz="quarter" idx="12"/>
          </p:nvPr>
        </p:nvSpPr>
        <p:spPr>
          <a:xfrm>
            <a:off x="8302915" y="4767263"/>
            <a:ext cx="372774" cy="252412"/>
          </a:xfrm>
        </p:spPr>
        <p:txBody>
          <a:bodyPr/>
          <a:lstStyle/>
          <a:p>
            <a:fld id="{5523F345-55CE-7244-BAC6-E4D97AAB72F4}" type="slidenum">
              <a:rPr lang="en-US" smtClean="0"/>
              <a:pPr/>
              <a:t>9</a:t>
            </a:fld>
            <a:endParaRPr lang="en-US"/>
          </a:p>
        </p:txBody>
      </p:sp>
      <p:sp>
        <p:nvSpPr>
          <p:cNvPr id="3" name="Titel 7">
            <a:extLst>
              <a:ext uri="{FF2B5EF4-FFF2-40B4-BE49-F238E27FC236}">
                <a16:creationId xmlns:a16="http://schemas.microsoft.com/office/drawing/2014/main" id="{7BA209F1-C936-7A23-5647-A75347474EB0}"/>
              </a:ext>
            </a:extLst>
          </p:cNvPr>
          <p:cNvSpPr txBox="1">
            <a:spLocks/>
          </p:cNvSpPr>
          <p:nvPr/>
        </p:nvSpPr>
        <p:spPr>
          <a:xfrm>
            <a:off x="468313" y="1023942"/>
            <a:ext cx="8207376" cy="74423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4500" b="1" kern="1200">
                <a:solidFill>
                  <a:schemeClr val="accent1"/>
                </a:solidFill>
                <a:latin typeface="+mj-lt"/>
                <a:ea typeface="+mj-ea"/>
                <a:cs typeface="+mj-cs"/>
              </a:defRPr>
            </a:lvl1pPr>
          </a:lstStyle>
          <a:p>
            <a:r>
              <a:rPr lang="de-DE" sz="3200"/>
              <a:t>Pressures in </a:t>
            </a:r>
            <a:r>
              <a:rPr lang="de-DE" sz="3200" err="1"/>
              <a:t>the</a:t>
            </a:r>
            <a:r>
              <a:rPr lang="de-DE" sz="3200"/>
              <a:t> Alpine Space</a:t>
            </a:r>
          </a:p>
        </p:txBody>
      </p:sp>
    </p:spTree>
    <p:extLst>
      <p:ext uri="{BB962C8B-B14F-4D97-AF65-F5344CB8AC3E}">
        <p14:creationId xmlns:p14="http://schemas.microsoft.com/office/powerpoint/2010/main" val="1337841237"/>
      </p:ext>
    </p:extLst>
  </p:cSld>
  <p:clrMapOvr>
    <a:masterClrMapping/>
  </p:clrMapOvr>
</p:sld>
</file>

<file path=ppt/theme/theme1.xml><?xml version="1.0" encoding="utf-8"?>
<a:theme xmlns:a="http://schemas.openxmlformats.org/drawingml/2006/main" name="Office Theme">
  <a:themeElements>
    <a:clrScheme name="PTC">
      <a:dk1>
        <a:srgbClr val="454F5B"/>
      </a:dk1>
      <a:lt1>
        <a:srgbClr val="FFFFFF"/>
      </a:lt1>
      <a:dk2>
        <a:srgbClr val="89929B"/>
      </a:dk2>
      <a:lt2>
        <a:srgbClr val="EFF1F3"/>
      </a:lt2>
      <a:accent1>
        <a:srgbClr val="4CA376"/>
      </a:accent1>
      <a:accent2>
        <a:srgbClr val="2079C2"/>
      </a:accent2>
      <a:accent3>
        <a:srgbClr val="93CE97"/>
      </a:accent3>
      <a:accent4>
        <a:srgbClr val="92C8DE"/>
      </a:accent4>
      <a:accent5>
        <a:srgbClr val="D3EBD5"/>
      </a:accent5>
      <a:accent6>
        <a:srgbClr val="D3EBEF"/>
      </a:accent6>
      <a:hlink>
        <a:srgbClr val="454F5B"/>
      </a:hlink>
      <a:folHlink>
        <a:srgbClr val="8AC85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Note xmlns="5bc7d3fe-5db4-409d-85f0-5bcb1e7f8572"/>
    <TaxCatchAll xmlns="5f6e7678-7c1f-4540-acb8-ffe0df6d7b46" xsi:nil="true"/>
    <lcf76f155ced4ddcb4097134ff3c332f xmlns="5bc7d3fe-5db4-409d-85f0-5bcb1e7f8572">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7A1DD2D38D75545AF6680D7DA12F7B8" ma:contentTypeVersion="16" ma:contentTypeDescription="Create a new document." ma:contentTypeScope="" ma:versionID="dc66f1683eea76456cec70aa6da63a36">
  <xsd:schema xmlns:xsd="http://www.w3.org/2001/XMLSchema" xmlns:xs="http://www.w3.org/2001/XMLSchema" xmlns:p="http://schemas.microsoft.com/office/2006/metadata/properties" xmlns:ns2="5bc7d3fe-5db4-409d-85f0-5bcb1e7f8572" xmlns:ns3="5f6e7678-7c1f-4540-acb8-ffe0df6d7b46" targetNamespace="http://schemas.microsoft.com/office/2006/metadata/properties" ma:root="true" ma:fieldsID="45b66e082c8619b7a1099308e6bc8e83" ns2:_="" ns3:_="">
    <xsd:import namespace="5bc7d3fe-5db4-409d-85f0-5bcb1e7f8572"/>
    <xsd:import namespace="5f6e7678-7c1f-4540-acb8-ffe0df6d7b4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Location" minOccurs="0"/>
                <xsd:element ref="ns2:MediaServiceOCR" minOccurs="0"/>
                <xsd:element ref="ns2:Note"/>
                <xsd:element ref="ns2:MediaServiceObjectDetectorVersions" minOccurs="0"/>
                <xsd:element ref="ns3:SharedWithUsers" minOccurs="0"/>
                <xsd:element ref="ns3:SharedWithDetail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c7d3fe-5db4-409d-85f0-5bcb1e7f85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d52813b-a4ff-4c5a-b7f3-1eea5724beef"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Note" ma:index="18" ma:displayName="Note" ma:format="Dropdown" ma:internalName="Not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f6e7678-7c1f-4540-acb8-ffe0df6d7b4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3bb2a26-3982-44e9-bc3a-ae81c4a53990}" ma:internalName="TaxCatchAll" ma:showField="CatchAllData" ma:web="5f6e7678-7c1f-4540-acb8-ffe0df6d7b46">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6E092F-B9A8-4CF3-8B4D-DB8EB8C7A180}">
  <ds:schemaRefs>
    <ds:schemaRef ds:uri="http://schemas.microsoft.com/sharepoint/v3/contenttype/forms"/>
  </ds:schemaRefs>
</ds:datastoreItem>
</file>

<file path=customXml/itemProps2.xml><?xml version="1.0" encoding="utf-8"?>
<ds:datastoreItem xmlns:ds="http://schemas.openxmlformats.org/officeDocument/2006/customXml" ds:itemID="{4B1113AD-91FC-410E-ADDB-911B7CD484CE}">
  <ds:schemaRefs>
    <ds:schemaRef ds:uri="5bc7d3fe-5db4-409d-85f0-5bcb1e7f8572"/>
    <ds:schemaRef ds:uri="5f6e7678-7c1f-4540-acb8-ffe0df6d7b46"/>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CC9DA15-D22F-4EF4-A7CB-BD605A325B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bc7d3fe-5db4-409d-85f0-5bcb1e7f8572"/>
    <ds:schemaRef ds:uri="5f6e7678-7c1f-4540-acb8-ffe0df6d7b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PTC</Template>
  <TotalTime>0</TotalTime>
  <Words>11444</Words>
  <Application>Microsoft Office PowerPoint</Application>
  <PresentationFormat>On-screen Show (16:9)</PresentationFormat>
  <Paragraphs>997</Paragraphs>
  <Slides>79</Slides>
  <Notes>37</Notes>
  <HiddenSlides>0</HiddenSlides>
  <MMClips>1</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Office Theme</vt:lpstr>
      <vt:lpstr>Capacity training for Ecological Connectivity </vt:lpstr>
      <vt:lpstr>Module 1: Basic knowledge on connectivity planning</vt:lpstr>
      <vt:lpstr>Introduction to programme and purpose of training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Defining Ecological Connectivity </vt:lpstr>
      <vt:lpstr>PowerPoint Presentation</vt:lpstr>
      <vt:lpstr>Structural vs. Functional Connectivity </vt:lpstr>
      <vt:lpstr>PowerPoint Presentation</vt:lpstr>
      <vt:lpstr>PowerPoint Presentation</vt:lpstr>
      <vt:lpstr>Green and Blue Infrastructure</vt:lpstr>
      <vt:lpstr>PowerPoint Presentation</vt:lpstr>
      <vt:lpstr>PowerPoint Presentation</vt:lpstr>
      <vt:lpstr>PowerPoint Presentation</vt:lpstr>
      <vt:lpstr>PowerPoint Presentation</vt:lpstr>
      <vt:lpstr>Important European and International Milestones for building a (legal) framework for Ecological Connectivity</vt:lpstr>
      <vt:lpstr>PowerPoint Presentation</vt:lpstr>
      <vt:lpstr>PowerPoint Presentation</vt:lpstr>
      <vt:lpstr>PowerPoint Presentation</vt:lpstr>
      <vt:lpstr>PowerPoint Presentation</vt:lpstr>
      <vt:lpstr>PowerPoint Presentation</vt:lpstr>
      <vt:lpstr>PowerPoint Presentation</vt:lpstr>
      <vt:lpstr>Reflection-Question Block </vt:lpstr>
      <vt:lpstr>References and reading proposals for Module 1</vt:lpstr>
      <vt:lpstr>References and reading proposals for Module 1</vt:lpstr>
      <vt:lpstr>Module 2: How to design GBI networks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Reflection-Question Block </vt:lpstr>
      <vt:lpstr>References and reading proposals for Module 2</vt:lpstr>
      <vt:lpstr>Module 3: Threats on GBI planning and how to deal with it</vt:lpstr>
      <vt:lpstr>PowerPoint Presentation</vt:lpstr>
      <vt:lpstr>Major threats to ecological connectivity</vt:lpstr>
      <vt:lpstr>Major threats to ecological connectivity</vt:lpstr>
      <vt:lpstr>Major threats to ecological connectivity</vt:lpstr>
      <vt:lpstr>Major threats to ecological connectivity</vt:lpstr>
      <vt:lpstr>Major threats to ecological connectivity</vt:lpstr>
      <vt:lpstr>Major threats to ecological connectivity</vt:lpstr>
      <vt:lpstr>Major threats to ecological connectivity</vt:lpstr>
      <vt:lpstr>Major threats to ecological connectivity</vt:lpstr>
      <vt:lpstr>PowerPoint Presentation</vt:lpstr>
      <vt:lpstr>Mitigation &amp; compensation options: Focus "Hydropower"</vt:lpstr>
      <vt:lpstr>Mitigation &amp; compensation options: Focus "Windpower"</vt:lpstr>
      <vt:lpstr>Mitigation &amp; compensation options: Focus „Solar power"</vt:lpstr>
      <vt:lpstr>PowerPoint Presentation</vt:lpstr>
      <vt:lpstr>Mitigation &amp; compensation options: Focus „Transmission lines"</vt:lpstr>
      <vt:lpstr>Mitigation &amp; compensation options: Focus „Roads/Highways"</vt:lpstr>
      <vt:lpstr>Mitigation &amp; compensation options: Focus „Railways"</vt:lpstr>
      <vt:lpstr>Mitigation &amp; compensation options: Focus „Urban/industrial development"</vt:lpstr>
      <vt:lpstr>Reflection-Question Block </vt:lpstr>
      <vt:lpstr>Simulation game – Land-Use Scenario </vt:lpstr>
      <vt:lpstr>References and reading proposals for Module 3</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Kerstin Ströbel</cp:lastModifiedBy>
  <cp:revision>251</cp:revision>
  <cp:lastPrinted>2024-03-14T13:30:34Z</cp:lastPrinted>
  <dcterms:created xsi:type="dcterms:W3CDTF">2020-10-03T09:59:45Z</dcterms:created>
  <dcterms:modified xsi:type="dcterms:W3CDTF">2025-11-19T15:11:15Z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0x01010077A1DD2D38D75545AF6680D7DA12F7B8</vt:lpwstr>
  </property>
  <property fmtid="{D5CDD505-2E9C-101B-9397-08002B2CF9AE}" pid="3" name="MediaServiceImageTags">
    <vt:lpwstr/>
  </property>
</Properties>
</file>